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4"/>
  </p:notesMasterIdLst>
  <p:handoutMasterIdLst>
    <p:handoutMasterId r:id="rId15"/>
  </p:handoutMasterIdLst>
  <p:sldIdLst>
    <p:sldId id="275" r:id="rId2"/>
    <p:sldId id="257" r:id="rId3"/>
    <p:sldId id="266" r:id="rId4"/>
    <p:sldId id="289" r:id="rId5"/>
    <p:sldId id="265" r:id="rId6"/>
    <p:sldId id="290" r:id="rId7"/>
    <p:sldId id="267" r:id="rId8"/>
    <p:sldId id="268" r:id="rId9"/>
    <p:sldId id="269" r:id="rId10"/>
    <p:sldId id="291" r:id="rId11"/>
    <p:sldId id="292" r:id="rId12"/>
    <p:sldId id="28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1A1FF"/>
    <a:srgbClr val="FFD500"/>
    <a:srgbClr val="0EAE9F"/>
    <a:srgbClr val="13B09B"/>
    <a:srgbClr val="0290F8"/>
    <a:srgbClr val="FE59D0"/>
    <a:srgbClr val="F55455"/>
    <a:srgbClr val="FF9732"/>
    <a:srgbClr val="02B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8" d="100"/>
          <a:sy n="88" d="100"/>
        </p:scale>
        <p:origin x="148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55622bee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55622bee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55622bee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55622bee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55622bee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55622bee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07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55622bee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55622bee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55622bee8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55622bee8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55622bee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55622bee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78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1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  <p:sldLayoutId id="21474837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3600" dirty="0"/>
              <a:t>Data Types, Operations, and Variables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4ABA-54E4-4020-AF67-B79E4ABD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4488-0ACE-46BD-9DC5-65078585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variable x and assign it a value</a:t>
            </a:r>
          </a:p>
          <a:p>
            <a:r>
              <a:rPr lang="en-US" dirty="0"/>
              <a:t>Create a variable y and make it equal the square root of x</a:t>
            </a:r>
          </a:p>
          <a:p>
            <a:r>
              <a:rPr lang="en-US" dirty="0"/>
              <a:t>Display y on the hub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74AE6-C8AC-414E-9EC7-6B614D20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D3E80-56C8-4CB0-9A04-5448F654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9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53E8-612E-4CFC-8D9A-003375D4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F8DD-A947-4F7C-A29B-3840F6483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0" dirty="0">
              <a:solidFill>
                <a:srgbClr val="00963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this imports the right libraries and creates a hub instance</a:t>
            </a:r>
            <a:b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spike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LightMatrix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this creates the variable x and set it to 2</a:t>
            </a:r>
            <a:b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this creates y and sets it to square root of x (square root is the</a:t>
            </a:r>
            <a:b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same as the exponent power of 0.5)</a:t>
            </a:r>
            <a:b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 = x **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this displays y</a:t>
            </a:r>
            <a:b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E9F1A-AF5D-409F-9B55-6FD54082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02E58-7DAE-4384-8889-06493B1A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</a:t>
            </a:r>
            <a:r>
              <a:rPr lang="en-US" sz="1600"/>
              <a:t>Sanjay and Arvind </a:t>
            </a:r>
            <a:r>
              <a:rPr lang="en-US" sz="1600" dirty="0"/>
              <a:t>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the very basics of Python syntax (code)</a:t>
            </a:r>
          </a:p>
          <a:p>
            <a:r>
              <a:rPr lang="en-US" dirty="0"/>
              <a:t>Learn basic data types</a:t>
            </a:r>
          </a:p>
          <a:p>
            <a:r>
              <a:rPr lang="en-US" dirty="0"/>
              <a:t>Learn how to use basic operations</a:t>
            </a:r>
          </a:p>
          <a:p>
            <a:r>
              <a:rPr lang="en-US" dirty="0"/>
              <a:t>Learn basic variables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Basic Types</a:t>
            </a:r>
          </a:p>
        </p:txBody>
      </p:sp>
      <p:sp>
        <p:nvSpPr>
          <p:cNvPr id="152" name="Google Shape;152;p23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411322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/>
              <a:t>Stores whole numbers</a:t>
            </a:r>
          </a:p>
          <a:p>
            <a:r>
              <a:rPr lang="en-US" dirty="0"/>
              <a:t>Floats</a:t>
            </a:r>
          </a:p>
          <a:p>
            <a:pPr lvl="1"/>
            <a:r>
              <a:rPr lang="en-US" dirty="0"/>
              <a:t>Stores decimals</a:t>
            </a:r>
          </a:p>
          <a:p>
            <a:r>
              <a:rPr lang="en-US" dirty="0"/>
              <a:t>Bool</a:t>
            </a:r>
          </a:p>
          <a:p>
            <a:pPr lvl="1"/>
            <a:r>
              <a:rPr lang="en-US" dirty="0"/>
              <a:t>Stores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False</a:t>
            </a:r>
          </a:p>
          <a:p>
            <a:r>
              <a:rPr lang="en-US" dirty="0"/>
              <a:t>Strings</a:t>
            </a:r>
          </a:p>
          <a:p>
            <a:pPr lvl="1"/>
            <a:r>
              <a:rPr lang="en-US" dirty="0"/>
              <a:t>Stores text</a:t>
            </a:r>
          </a:p>
          <a:p>
            <a:r>
              <a:rPr lang="en-US" dirty="0"/>
              <a:t>These types are built-in to the python programming language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  <p:sp>
        <p:nvSpPr>
          <p:cNvPr id="153" name="Google Shape;153;p23"/>
          <p:cNvSpPr txBox="1"/>
          <p:nvPr/>
        </p:nvSpPr>
        <p:spPr>
          <a:xfrm>
            <a:off x="5850200" y="1721100"/>
            <a:ext cx="3000000" cy="3000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42.1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DEC82A-CED6-2646-92FE-5ACF0D38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D218-0CB3-4595-ADE4-6BCB2BD8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SPIKE prime/MINDSTORMS specific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EFD8-76B2-451A-9FBC-1018A294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SPIKE Prime/Mindstorms provide libraries that define additional classes</a:t>
            </a:r>
          </a:p>
          <a:p>
            <a:pPr lvl="1"/>
            <a:r>
              <a:rPr lang="en-US" dirty="0"/>
              <a:t>These types are assigned/initialized to variables to access data or control sensors or motors</a:t>
            </a:r>
          </a:p>
          <a:p>
            <a:pPr lvl="1"/>
            <a:r>
              <a:rPr lang="en-US" dirty="0"/>
              <a:t>You can get load these with commands such as:</a:t>
            </a:r>
          </a:p>
          <a:p>
            <a:pPr lvl="2"/>
            <a:r>
              <a:rPr lang="es-419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419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LightMatrix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StatusLight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MotionSensor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Speaker,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App,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Motor,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mindstorms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MSHub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Motor,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App</a:t>
            </a:r>
          </a:p>
          <a:p>
            <a:r>
              <a:rPr lang="en-US" dirty="0"/>
              <a:t>These types are slightly different than integers, strings, etc. but have similar properties</a:t>
            </a:r>
          </a:p>
          <a:p>
            <a:r>
              <a:rPr lang="en-US" dirty="0"/>
              <a:t>These SPIKE/MINDSTORMS specific types will be covered in later lessons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A27C8-7251-4F19-987F-781E6068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2DE39-8353-4D41-99F6-EF659C03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 dirty="0"/>
              <a:t>Using the print function</a:t>
            </a:r>
          </a:p>
        </p:txBody>
      </p:sp>
      <p:sp>
        <p:nvSpPr>
          <p:cNvPr id="142" name="Google Shape;142;p22"/>
          <p:cNvSpPr txBox="1">
            <a:spLocks noGrp="1"/>
          </p:cNvSpPr>
          <p:nvPr>
            <p:ph idx="1"/>
          </p:nvPr>
        </p:nvSpPr>
        <p:spPr>
          <a:xfrm>
            <a:off x="155088" y="1300844"/>
            <a:ext cx="8831580" cy="4921764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We will cover functions in general in a later lesson. Here we just describe how to use the print function to display information in the console.</a:t>
            </a:r>
          </a:p>
          <a:p>
            <a:r>
              <a:rPr lang="en-US" dirty="0"/>
              <a:t>Print data to the “console”/output screen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Muli"/>
                <a:ea typeface="Muli"/>
                <a:cs typeface="Muli"/>
                <a:sym typeface="Muli"/>
              </a:rPr>
              <a:t>Helpful note: Placing a # in front of text creates a comment. That code will not run.</a:t>
            </a:r>
          </a:p>
          <a:p>
            <a:endParaRPr lang="en-US" dirty="0"/>
          </a:p>
        </p:txBody>
      </p:sp>
      <p:sp>
        <p:nvSpPr>
          <p:cNvPr id="140" name="Google Shape;140;p22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143" name="Google Shape;143;p22"/>
          <p:cNvSpPr txBox="1"/>
          <p:nvPr/>
        </p:nvSpPr>
        <p:spPr>
          <a:xfrm>
            <a:off x="846675" y="4646908"/>
            <a:ext cx="3000000" cy="10135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Comment</a:t>
            </a:r>
            <a:endParaRPr sz="1350" dirty="0">
              <a:solidFill>
                <a:srgbClr val="274E1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</a:t>
            </a:r>
            <a:r>
              <a:rPr lang="en" sz="135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dirty="0"/>
          </a:p>
        </p:txBody>
      </p:sp>
      <p:sp>
        <p:nvSpPr>
          <p:cNvPr id="145" name="Google Shape;145;p22"/>
          <p:cNvSpPr txBox="1"/>
          <p:nvPr/>
        </p:nvSpPr>
        <p:spPr>
          <a:xfrm>
            <a:off x="846675" y="2536488"/>
            <a:ext cx="3000000" cy="1289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</a:t>
            </a:r>
            <a:r>
              <a:rPr lang="en" sz="135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sz="1750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</a:t>
            </a:r>
            <a:r>
              <a:rPr lang="en" sz="1350" dirty="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253.5</a:t>
            </a: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253.5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1C1FD6-65F0-304D-B432-D38D5778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 dirty="0"/>
              <a:t>Using </a:t>
            </a:r>
            <a:r>
              <a:rPr lang="es-419" dirty="0" err="1"/>
              <a:t>the</a:t>
            </a:r>
            <a:r>
              <a:rPr lang="es-419" dirty="0"/>
              <a:t> Hub Light Matrix</a:t>
            </a:r>
          </a:p>
        </p:txBody>
      </p:sp>
      <p:sp>
        <p:nvSpPr>
          <p:cNvPr id="142" name="Google Shape;142;p22"/>
          <p:cNvSpPr txBox="1">
            <a:spLocks noGrp="1"/>
          </p:cNvSpPr>
          <p:nvPr>
            <p:ph idx="1"/>
          </p:nvPr>
        </p:nvSpPr>
        <p:spPr>
          <a:xfrm>
            <a:off x="155088" y="1300844"/>
            <a:ext cx="8831580" cy="4921764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We will cover how to use the hardware specific methods in general in a later lesson. Here we just describe how to use the hub display to show values.</a:t>
            </a:r>
          </a:p>
          <a:p>
            <a:r>
              <a:rPr lang="en-US" dirty="0"/>
              <a:t>This displays the number 5.3 and the word hello on the SPIKE hub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does the same for the MINDSTORMS hub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Note, the “from” and “hub =“ lines need to only be included once at the beginning of your code. To use the light matrix, just use the “write” method calls later in your program.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0" name="Google Shape;140;p22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sp>
        <p:nvSpPr>
          <p:cNvPr id="143" name="Google Shape;143;p22"/>
          <p:cNvSpPr txBox="1"/>
          <p:nvPr/>
        </p:nvSpPr>
        <p:spPr>
          <a:xfrm>
            <a:off x="846675" y="4024904"/>
            <a:ext cx="4601625" cy="10464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419" sz="1400" b="0" i="0" dirty="0" err="1">
                <a:solidFill>
                  <a:srgbClr val="CC783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s-419" sz="1400" b="0" i="0" dirty="0" err="1">
                <a:effectLst/>
                <a:latin typeface="Consolas" panose="020B0609020204030204" pitchFamily="49" charset="0"/>
              </a:rPr>
              <a:t>mindstorms</a:t>
            </a:r>
            <a:r>
              <a:rPr lang="es-419" sz="1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s-419" sz="1400" b="0" i="0" dirty="0" err="1">
                <a:solidFill>
                  <a:srgbClr val="CC783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s-419" sz="1400" b="0" i="0" dirty="0" err="1">
                <a:effectLst/>
                <a:latin typeface="Consolas" panose="020B0609020204030204" pitchFamily="49" charset="0"/>
              </a:rPr>
              <a:t>MSHub</a:t>
            </a:r>
            <a:r>
              <a:rPr lang="es-419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419" sz="1400" b="0" i="0" dirty="0" err="1">
                <a:effectLst/>
                <a:latin typeface="Consolas" panose="020B0609020204030204" pitchFamily="49" charset="0"/>
              </a:rPr>
              <a:t>hub</a:t>
            </a:r>
            <a:r>
              <a:rPr lang="es-419" sz="1400" b="0" i="0" dirty="0">
                <a:effectLst/>
                <a:latin typeface="Consolas" panose="020B0609020204030204" pitchFamily="49" charset="0"/>
              </a:rPr>
              <a:t> = </a:t>
            </a:r>
            <a:r>
              <a:rPr lang="es-419" sz="1400" b="0" i="0" dirty="0" err="1">
                <a:effectLst/>
                <a:latin typeface="Consolas" panose="020B0609020204030204" pitchFamily="49" charset="0"/>
              </a:rPr>
              <a:t>MSHub</a:t>
            </a:r>
            <a:r>
              <a:rPr lang="es-419" sz="1400" b="0" i="0" dirty="0"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s-419" sz="1400" b="0" i="0" dirty="0" err="1">
                <a:effectLst/>
                <a:latin typeface="Consolas" panose="020B0609020204030204" pitchFamily="49" charset="0"/>
              </a:rPr>
              <a:t>hub.light_matrix.write</a:t>
            </a:r>
            <a:r>
              <a:rPr lang="es-419" sz="1400" b="0" i="0" dirty="0">
                <a:effectLst/>
                <a:latin typeface="Consolas" panose="020B0609020204030204" pitchFamily="49" charset="0"/>
              </a:rPr>
              <a:t>(5.3) </a:t>
            </a:r>
            <a:endParaRPr lang="es-419" sz="1400" dirty="0">
              <a:latin typeface="Consolas" panose="020B0609020204030204" pitchFamily="49" charset="0"/>
            </a:endParaRPr>
          </a:p>
          <a:p>
            <a:r>
              <a:rPr lang="es-419" sz="1400" b="0" i="0" dirty="0" err="1">
                <a:effectLst/>
                <a:latin typeface="Consolas" panose="020B0609020204030204" pitchFamily="49" charset="0"/>
              </a:rPr>
              <a:t>hub.light_matrix.write</a:t>
            </a:r>
            <a:r>
              <a:rPr lang="es-419" sz="1400" b="0" i="0" dirty="0">
                <a:effectLst/>
                <a:latin typeface="Consolas" panose="020B0609020204030204" pitchFamily="49" charset="0"/>
              </a:rPr>
              <a:t>(</a:t>
            </a:r>
            <a:r>
              <a:rPr lang="es-419" sz="1400" b="0" i="0" dirty="0">
                <a:solidFill>
                  <a:srgbClr val="66CC33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s-419" sz="1400" b="0" i="0" dirty="0" err="1">
                <a:solidFill>
                  <a:srgbClr val="66CC33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s-419" sz="1400" b="0" i="0" dirty="0">
                <a:solidFill>
                  <a:srgbClr val="66CC33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s-419" sz="1400" b="0" i="0" dirty="0">
                <a:effectLst/>
                <a:latin typeface="Consolas" panose="020B0609020204030204" pitchFamily="49" charset="0"/>
              </a:rPr>
              <a:t>) 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846675" y="2536488"/>
            <a:ext cx="4519982" cy="10464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419" sz="1400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419" sz="1400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LightMatrix</a:t>
            </a:r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s-419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s-419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5.3</a:t>
            </a:r>
            <a:r>
              <a:rPr lang="es-419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s-419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s-419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B4CAE9-F682-D140-B9B5-0EAFCD24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9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Variables</a:t>
            </a:r>
          </a:p>
        </p:txBody>
      </p:sp>
      <p:sp>
        <p:nvSpPr>
          <p:cNvPr id="159" name="Google Shape;159;p24"/>
          <p:cNvSpPr txBox="1">
            <a:spLocks noGrp="1"/>
          </p:cNvSpPr>
          <p:nvPr>
            <p:ph idx="1"/>
          </p:nvPr>
        </p:nvSpPr>
        <p:spPr>
          <a:xfrm>
            <a:off x="155575" y="1501140"/>
            <a:ext cx="6184669" cy="4721860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Variables store data</a:t>
            </a:r>
          </a:p>
          <a:p>
            <a:pPr lvl="1"/>
            <a:r>
              <a:rPr lang="en-US" dirty="0"/>
              <a:t>These are like variables in algebra</a:t>
            </a:r>
          </a:p>
          <a:p>
            <a:r>
              <a:rPr lang="en-US" dirty="0"/>
              <a:t>Data is of a given type</a:t>
            </a:r>
          </a:p>
          <a:p>
            <a:r>
              <a:rPr lang="en-US" dirty="0"/>
              <a:t>The content stored in a variable can be changed to a different value or even type</a:t>
            </a:r>
          </a:p>
          <a:p>
            <a:r>
              <a:rPr lang="en-US" dirty="0"/>
              <a:t>You can name the variable anything you like (in this case it is “x”). However, the variable name must start with a letter (generally lowercase)</a:t>
            </a:r>
          </a:p>
        </p:txBody>
      </p:sp>
      <p:sp>
        <p:nvSpPr>
          <p:cNvPr id="160" name="Google Shape;160;p24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sp>
        <p:nvSpPr>
          <p:cNvPr id="161" name="Google Shape;161;p24"/>
          <p:cNvSpPr txBox="1"/>
          <p:nvPr/>
        </p:nvSpPr>
        <p:spPr>
          <a:xfrm>
            <a:off x="6398000" y="2124450"/>
            <a:ext cx="2578500" cy="267127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7CF0C9-332F-B241-895E-1CA22FA1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Operations</a:t>
            </a:r>
          </a:p>
        </p:txBody>
      </p:sp>
      <p:sp>
        <p:nvSpPr>
          <p:cNvPr id="167" name="Google Shape;167;p25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5082544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You can write mathematical expressions using common operators:</a:t>
            </a:r>
          </a:p>
          <a:p>
            <a:pPr lvl="1"/>
            <a:r>
              <a:rPr lang="en-US" dirty="0"/>
              <a:t>add (+), subtract (-), divide (/), multiply (*), modulo (%) (remainder), exponent (**)</a:t>
            </a:r>
          </a:p>
          <a:p>
            <a:pPr lvl="1"/>
            <a:r>
              <a:rPr lang="en-US" dirty="0"/>
              <a:t>The “//” operator to integer divide. It will remove all decimals.</a:t>
            </a:r>
          </a:p>
          <a:p>
            <a:r>
              <a:rPr lang="en-US" dirty="0"/>
              <a:t>You can add numbers, floats, strings, and many more</a:t>
            </a:r>
          </a:p>
          <a:p>
            <a:r>
              <a:rPr lang="en-US" dirty="0"/>
              <a:t>You cannot interchange different types in operations (with the exception of floats, integers, and </a:t>
            </a:r>
            <a:r>
              <a:rPr lang="en-US" dirty="0" err="1"/>
              <a:t>booleans</a:t>
            </a:r>
            <a:r>
              <a:rPr lang="en-US" dirty="0"/>
              <a:t>)</a:t>
            </a:r>
          </a:p>
          <a:p>
            <a:r>
              <a:rPr lang="en-US" dirty="0"/>
              <a:t>Advanced: place “</a:t>
            </a:r>
            <a:r>
              <a:rPr lang="en-US" dirty="0">
                <a:sym typeface="Courier New"/>
              </a:rPr>
              <a:t>import math</a:t>
            </a:r>
            <a:r>
              <a:rPr lang="en-US" dirty="0"/>
              <a:t>” at the beginning of your program to get access to more functions; e.g.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” (square root)</a:t>
            </a:r>
          </a:p>
        </p:txBody>
      </p:sp>
      <p:sp>
        <p:nvSpPr>
          <p:cNvPr id="168" name="Google Shape;168;p25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sp>
        <p:nvSpPr>
          <p:cNvPr id="169" name="Google Shape;169;p25"/>
          <p:cNvSpPr txBox="1"/>
          <p:nvPr/>
        </p:nvSpPr>
        <p:spPr>
          <a:xfrm>
            <a:off x="5362575" y="1106551"/>
            <a:ext cx="3606900" cy="37764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3.333333333333335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</a:t>
            </a:r>
            <a:r>
              <a:rPr lang="en" sz="1350" dirty="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 sz="1350" dirty="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350" dirty="0">
              <a:solidFill>
                <a:srgbClr val="09865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"cd"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abcd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TypeError: unsupported operand type(s)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+: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'int'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'str'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</a:t>
            </a:r>
            <a:r>
              <a:rPr lang="en" sz="1350" dirty="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"ab"</a:t>
            </a: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ab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0" name="Google Shape;170;p25"/>
          <p:cNvCxnSpPr/>
          <p:nvPr/>
        </p:nvCxnSpPr>
        <p:spPr>
          <a:xfrm flipH="1">
            <a:off x="7418250" y="1638300"/>
            <a:ext cx="792300" cy="43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25"/>
          <p:cNvSpPr txBox="1"/>
          <p:nvPr/>
        </p:nvSpPr>
        <p:spPr>
          <a:xfrm>
            <a:off x="7877175" y="1304926"/>
            <a:ext cx="10287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hmmm?</a:t>
            </a:r>
            <a:endParaRPr b="1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5854400" y="4862400"/>
            <a:ext cx="2860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000" i="1" dirty="0">
                <a:latin typeface="Muli"/>
                <a:ea typeface="Muli"/>
                <a:cs typeface="Muli"/>
                <a:sym typeface="Muli"/>
              </a:rPr>
              <a:t>For those who are curious, the 10/3 output ends in a 5 because of something called “floating point approximation”. Basically, computers have to estimate when decimals are involved, so there is some inaccuracy</a:t>
            </a:r>
            <a:endParaRPr sz="1000" i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08AB03-5E14-9745-A4F2-89E6C3EF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Operations on Variables</a:t>
            </a:r>
          </a:p>
        </p:txBody>
      </p:sp>
      <p:sp>
        <p:nvSpPr>
          <p:cNvPr id="178" name="Google Shape;178;p26"/>
          <p:cNvSpPr txBox="1">
            <a:spLocks noGrp="1"/>
          </p:cNvSpPr>
          <p:nvPr>
            <p:ph idx="1"/>
          </p:nvPr>
        </p:nvSpPr>
        <p:spPr>
          <a:xfrm>
            <a:off x="155576" y="2034540"/>
            <a:ext cx="6039334" cy="4188460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Operations on variables are not quite like algebra</a:t>
            </a:r>
          </a:p>
          <a:p>
            <a:pPr lvl="1"/>
            <a:r>
              <a:rPr lang="en-US" dirty="0"/>
              <a:t>Expressions are right-hand evaluated</a:t>
            </a:r>
          </a:p>
          <a:p>
            <a:pPr lvl="1"/>
            <a:r>
              <a:rPr lang="en-US" dirty="0"/>
              <a:t>The expression on the right of the = is evaluated first, then re-casted to the variable on the left side</a:t>
            </a:r>
          </a:p>
          <a:p>
            <a:r>
              <a:rPr lang="en-US" dirty="0"/>
              <a:t>In the example on the right, the x+10 is evaluated to 20 first, then x is set to 20, deleting the previous value </a:t>
            </a:r>
          </a:p>
        </p:txBody>
      </p:sp>
      <p:sp>
        <p:nvSpPr>
          <p:cNvPr id="179" name="Google Shape;179;p26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/>
          </a:p>
        </p:txBody>
      </p:sp>
      <p:sp>
        <p:nvSpPr>
          <p:cNvPr id="180" name="Google Shape;180;p26"/>
          <p:cNvSpPr txBox="1"/>
          <p:nvPr/>
        </p:nvSpPr>
        <p:spPr>
          <a:xfrm>
            <a:off x="6924675" y="2261875"/>
            <a:ext cx="2009700" cy="267127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x+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Shorthand: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x+=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DBBAF4-BBA1-1143-A2F6-5FB63DB8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1859</TotalTime>
  <Words>1234</Words>
  <Application>Microsoft Macintosh PowerPoint</Application>
  <PresentationFormat>On-screen Show (4:3)</PresentationFormat>
  <Paragraphs>155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Gill Sans MT</vt:lpstr>
      <vt:lpstr>Helvetica Neue</vt:lpstr>
      <vt:lpstr>Muli</vt:lpstr>
      <vt:lpstr>Wingdings 2</vt:lpstr>
      <vt:lpstr>Dividend</vt:lpstr>
      <vt:lpstr>Data Types, Operations, and Variables</vt:lpstr>
      <vt:lpstr>Lesson Objectives</vt:lpstr>
      <vt:lpstr>Basic Types</vt:lpstr>
      <vt:lpstr>SPIKE prime/MINDSTORMS specific types</vt:lpstr>
      <vt:lpstr>Using the print function</vt:lpstr>
      <vt:lpstr>Using the Hub Light Matrix</vt:lpstr>
      <vt:lpstr>Variables</vt:lpstr>
      <vt:lpstr>Operations</vt:lpstr>
      <vt:lpstr>Operations on Variables</vt:lpstr>
      <vt:lpstr>Challenge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173</cp:revision>
  <dcterms:created xsi:type="dcterms:W3CDTF">2016-07-04T02:35:12Z</dcterms:created>
  <dcterms:modified xsi:type="dcterms:W3CDTF">2021-01-17T16:59:13Z</dcterms:modified>
</cp:coreProperties>
</file>