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95" r:id="rId9"/>
    <p:sldId id="296" r:id="rId10"/>
    <p:sldId id="287" r:id="rId11"/>
    <p:sldId id="294" r:id="rId12"/>
    <p:sldId id="289" r:id="rId13"/>
    <p:sldId id="290" r:id="rId14"/>
    <p:sldId id="291" r:id="rId15"/>
    <p:sldId id="292" r:id="rId16"/>
    <p:sldId id="293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61859726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61859726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55622bee8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55622bee8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8c09b63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8c09b63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8c09b63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8c09b63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c09b6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c09b6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8c09b63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8c09b63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c09b636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8c09b636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6185972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6185972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8c09b636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8c09b636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6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c09b63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c09b63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8c09b636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8c09b636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string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 Scope in Functions</a:t>
            </a:r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What do you think this code will do?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59B1C-AD9E-0E44-B6BF-2E08B31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 Scope in Functions</a:t>
            </a:r>
          </a:p>
        </p:txBody>
      </p:sp>
      <p:sp>
        <p:nvSpPr>
          <p:cNvPr id="323" name="Google Shape;323;p4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What do you think this code will do?</a:t>
            </a:r>
          </a:p>
        </p:txBody>
      </p:sp>
      <p:sp>
        <p:nvSpPr>
          <p:cNvPr id="324" name="Google Shape;324;p44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325" name="Google Shape;325;p44"/>
          <p:cNvSpPr txBox="1"/>
          <p:nvPr/>
        </p:nvSpPr>
        <p:spPr>
          <a:xfrm>
            <a:off x="700775" y="294640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3041475" y="3197626"/>
            <a:ext cx="42177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NameError: name 'x' is not defined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FF0000"/>
                </a:solidFill>
                <a:highlight>
                  <a:srgbClr val="FFFFFF"/>
                </a:highlight>
              </a:rPr>
              <a:t>Hmmm....there seems to be an error</a:t>
            </a:r>
            <a:endParaRPr sz="135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0CC105-408E-5F4E-9AE5-4BDDDE50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Variable Scope in Functions Cont.</a:t>
            </a:r>
          </a:p>
        </p:txBody>
      </p:sp>
      <p:sp>
        <p:nvSpPr>
          <p:cNvPr id="332" name="Google Shape;332;p45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49350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We mentioned that function parameters are local variables…..that means that those “variables” can only be accessed within the function</a:t>
            </a:r>
          </a:p>
          <a:p>
            <a:r>
              <a:rPr lang="en-US" dirty="0"/>
              <a:t>The print(x) on the last line is outside the function and therefore the variable x cannot be read</a:t>
            </a:r>
          </a:p>
          <a:p>
            <a:r>
              <a:rPr lang="en-US" dirty="0"/>
              <a:t>The variables defined outside the function are considered global, meaning they can be used anywhere</a:t>
            </a:r>
          </a:p>
          <a:p>
            <a:r>
              <a:rPr lang="en-US" dirty="0"/>
              <a:t>Note that if a local and global variable share the same name, the local one will be called, unless specified</a:t>
            </a:r>
          </a:p>
        </p:txBody>
      </p:sp>
      <p:sp>
        <p:nvSpPr>
          <p:cNvPr id="333" name="Google Shape;333;p45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334" name="Google Shape;334;p45"/>
          <p:cNvSpPr txBox="1"/>
          <p:nvPr/>
        </p:nvSpPr>
        <p:spPr>
          <a:xfrm>
            <a:off x="6967750" y="2522676"/>
            <a:ext cx="1956900" cy="211869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7002100" y="4633801"/>
            <a:ext cx="1888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latin typeface="Muli"/>
                <a:ea typeface="Muli"/>
                <a:cs typeface="Muli"/>
                <a:sym typeface="Muli"/>
              </a:rPr>
              <a:t>Red is the function scope. Yellow is the global scope. Red can also access global variables</a:t>
            </a:r>
            <a:endParaRPr sz="12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194000" y="5206901"/>
            <a:ext cx="6891300" cy="89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Advanced: use “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global x</a:t>
            </a:r>
            <a:r>
              <a:rPr lang="en" dirty="0">
                <a:latin typeface="Muli"/>
                <a:ea typeface="Muli"/>
                <a:cs typeface="Muli"/>
                <a:sym typeface="Muli"/>
              </a:rPr>
              <a:t>” in a function to forcibly use a global variable over a local one</a:t>
            </a:r>
            <a:endParaRPr sz="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F2040-869B-B04C-A2CD-ACD57FAD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Variable Scope Example</a:t>
            </a:r>
          </a:p>
        </p:txBody>
      </p:sp>
      <p:sp>
        <p:nvSpPr>
          <p:cNvPr id="342" name="Google Shape;342;p4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Same variable names in different scopes</a:t>
            </a:r>
          </a:p>
        </p:txBody>
      </p:sp>
      <p:sp>
        <p:nvSpPr>
          <p:cNvPr id="343" name="Google Shape;343;p4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344" name="Google Shape;344;p46"/>
          <p:cNvSpPr txBox="1"/>
          <p:nvPr/>
        </p:nvSpPr>
        <p:spPr>
          <a:xfrm>
            <a:off x="678475" y="3214050"/>
            <a:ext cx="19569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3019175" y="3214050"/>
            <a:ext cx="42177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</a:rPr>
              <a:t>Output:</a:t>
            </a:r>
            <a:endParaRPr sz="135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>
                <a:solidFill>
                  <a:srgbClr val="FF0000"/>
                </a:solidFill>
                <a:highlight>
                  <a:srgbClr val="FFFFFF"/>
                </a:highlight>
              </a:rPr>
              <a:t>In this case the x from the global scope is used on the last line, while the local one is used in the function (not overwriting the global one) </a:t>
            </a:r>
            <a:endParaRPr sz="13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4588F-F060-D342-A76C-1C755395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Objects and methods</a:t>
            </a:r>
          </a:p>
        </p:txBody>
      </p:sp>
      <p:sp>
        <p:nvSpPr>
          <p:cNvPr id="351" name="Google Shape;351;p47"/>
          <p:cNvSpPr txBox="1">
            <a:spLocks noGrp="1"/>
          </p:cNvSpPr>
          <p:nvPr>
            <p:ph idx="1"/>
          </p:nvPr>
        </p:nvSpPr>
        <p:spPr>
          <a:xfrm>
            <a:off x="155574" y="1139825"/>
            <a:ext cx="6701649" cy="5083175"/>
          </a:xfrm>
        </p:spPr>
        <p:txBody>
          <a:bodyPr spcFirstLastPara="1" vert="horz" wrap="square" lIns="0" tIns="0" rIns="0" bIns="0" rtlCol="0" anchor="t" anchorCtr="0">
            <a:normAutofit fontScale="92500"/>
          </a:bodyPr>
          <a:lstStyle/>
          <a:p>
            <a:r>
              <a:rPr lang="en-US" dirty="0"/>
              <a:t>Objects are somewhat like a set of functions but are initialized and “saved” to a variable. </a:t>
            </a:r>
          </a:p>
          <a:p>
            <a:pPr lvl="1"/>
            <a:r>
              <a:rPr lang="en-US" dirty="0"/>
              <a:t>In Python, everything is technically an object (even </a:t>
            </a:r>
            <a:r>
              <a:rPr lang="en-US" dirty="0" err="1"/>
              <a:t>ints</a:t>
            </a:r>
            <a:r>
              <a:rPr lang="en-US" dirty="0"/>
              <a:t>, strings, etc.)</a:t>
            </a:r>
          </a:p>
          <a:p>
            <a:r>
              <a:rPr lang="en-US" dirty="0"/>
              <a:t>Objects are created using a call to a constructor function</a:t>
            </a:r>
          </a:p>
          <a:p>
            <a:pPr lvl="1"/>
            <a:r>
              <a:rPr lang="en-US" dirty="0">
                <a:sym typeface="Wingdings" pitchFamily="2" charset="2"/>
              </a:rPr>
              <a:t>E.g., var </a:t>
            </a:r>
            <a:r>
              <a:rPr lang="en-US" dirty="0"/>
              <a:t>= object()</a:t>
            </a:r>
          </a:p>
          <a:p>
            <a:r>
              <a:rPr lang="en-US" dirty="0"/>
              <a:t>Methods are a special type of function associated with an object</a:t>
            </a:r>
          </a:p>
          <a:p>
            <a:r>
              <a:rPr lang="en-US" dirty="0"/>
              <a:t>To call a method, you must have a variable or value of that type to call</a:t>
            </a:r>
          </a:p>
          <a:p>
            <a:pPr lvl="1"/>
            <a:r>
              <a:rPr lang="en-US" dirty="0"/>
              <a:t>The variable/value you use is an implicit input to the method</a:t>
            </a:r>
          </a:p>
          <a:p>
            <a:r>
              <a:rPr lang="en-US" dirty="0"/>
              <a:t>The special variable types associated with SPIKE Prime/MINDSTORMS expose a range of different methods to control your robot. We will go over these types and their methods in later lessons. </a:t>
            </a:r>
          </a:p>
          <a:p>
            <a:r>
              <a:rPr lang="en-US" dirty="0"/>
              <a:t>For example, strings have a variety of methods for various purposes</a:t>
            </a:r>
          </a:p>
          <a:p>
            <a:pPr lvl="1"/>
            <a:r>
              <a:rPr lang="en-US" dirty="0"/>
              <a:t>Some examples are shown to the right</a:t>
            </a:r>
          </a:p>
          <a:p>
            <a:pPr lvl="1"/>
            <a:r>
              <a:rPr lang="en-US" dirty="0"/>
              <a:t>Full list of string methods are listed at </a:t>
            </a:r>
            <a:r>
              <a:rPr lang="en-US" dirty="0">
                <a:hlinkClick r:id="rId3"/>
              </a:rPr>
              <a:t>https://www.w3schools.com/python/python_ref_string.asp</a:t>
            </a:r>
            <a:endParaRPr lang="en-US" dirty="0"/>
          </a:p>
          <a:p>
            <a:endParaRPr lang="en-US" dirty="0"/>
          </a:p>
        </p:txBody>
      </p:sp>
      <p:sp>
        <p:nvSpPr>
          <p:cNvPr id="352" name="Google Shape;352;p4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353" name="Google Shape;353;p47"/>
          <p:cNvSpPr txBox="1"/>
          <p:nvPr/>
        </p:nvSpPr>
        <p:spPr>
          <a:xfrm>
            <a:off x="6857224" y="1624972"/>
            <a:ext cx="20649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str(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"Test“)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s.upper()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s.lower()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test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s.find(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0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24850-C47A-AA42-B09B-DA414906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Challenge</a:t>
            </a:r>
          </a:p>
        </p:txBody>
      </p:sp>
      <p:sp>
        <p:nvSpPr>
          <p:cNvPr id="359" name="Google Shape;359;p48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/>
              <a:t>Create a function with parameter n that adds up all numbers from 0 to n, where n is an integer</a:t>
            </a:r>
          </a:p>
          <a:p>
            <a:r>
              <a:rPr lang="en-US"/>
              <a:t>It should return the answer</a:t>
            </a:r>
          </a:p>
          <a:p>
            <a:r>
              <a:rPr lang="en-US"/>
              <a:t>Hints:</a:t>
            </a:r>
          </a:p>
          <a:p>
            <a:pPr lvl="1"/>
            <a:r>
              <a:rPr lang="en-US"/>
              <a:t>You will use a loop and return statement</a:t>
            </a:r>
          </a:p>
        </p:txBody>
      </p:sp>
      <p:sp>
        <p:nvSpPr>
          <p:cNvPr id="360" name="Google Shape;360;p4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D8465F-F6C8-F545-A57D-D99BA7B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Solution</a:t>
            </a:r>
          </a:p>
        </p:txBody>
      </p:sp>
      <p:sp>
        <p:nvSpPr>
          <p:cNvPr id="366" name="Google Shape;366;p4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counter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(counter &lt;= n):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total += counter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counter +=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B5EF27-F760-1E48-A1D2-3C41254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and use functions</a:t>
            </a:r>
          </a:p>
          <a:p>
            <a:r>
              <a:rPr lang="en-US" dirty="0"/>
              <a:t>Learn why a function is useful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Functions</a:t>
            </a:r>
          </a:p>
        </p:txBody>
      </p:sp>
      <p:sp>
        <p:nvSpPr>
          <p:cNvPr id="281" name="Google Shape;281;p39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5318298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Python functions are similar to algebraic functions</a:t>
            </a:r>
          </a:p>
          <a:p>
            <a:pPr lvl="1"/>
            <a:r>
              <a:rPr lang="en-US" dirty="0"/>
              <a:t>f(x)=3x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f(3)=27 → f(3) returns 27</a:t>
            </a:r>
          </a:p>
          <a:p>
            <a:r>
              <a:rPr lang="en-US" dirty="0"/>
              <a:t>Functions are defined as a set of code that takes one or more input values and returns one or more results</a:t>
            </a:r>
          </a:p>
          <a:p>
            <a:r>
              <a:rPr lang="en-US" dirty="0"/>
              <a:t>Functions are very versatile. You can put as much code as you want, as many inputs as you want, and return any data you want</a:t>
            </a:r>
          </a:p>
          <a:p>
            <a:r>
              <a:rPr lang="en-US" dirty="0"/>
              <a:t>Indentation is needed to make sure only the code you want in the function runs when it is called</a:t>
            </a:r>
          </a:p>
        </p:txBody>
      </p:sp>
      <p:sp>
        <p:nvSpPr>
          <p:cNvPr id="282" name="Google Shape;282;p3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283" name="Google Shape;283;p39"/>
          <p:cNvSpPr txBox="1"/>
          <p:nvPr/>
        </p:nvSpPr>
        <p:spPr>
          <a:xfrm>
            <a:off x="5913375" y="2209801"/>
            <a:ext cx="3180175" cy="10135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f(x):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*x**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# y=3x^2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5913375" y="3695875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479E1A-95AD-3947-A3B3-B6738F8E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Constructing a Function</a:t>
            </a:r>
          </a:p>
        </p:txBody>
      </p:sp>
      <p:sp>
        <p:nvSpPr>
          <p:cNvPr id="289" name="Google Shape;289;p4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1659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>
                <a:sym typeface="Courier New"/>
              </a:rPr>
              <a:t>A function definition starts with:</a:t>
            </a:r>
            <a:br>
              <a:rPr lang="en-US" dirty="0">
                <a:sym typeface="Courier New"/>
              </a:rPr>
            </a:br>
            <a:br>
              <a:rPr lang="en-US" dirty="0">
                <a:sym typeface="Courier New"/>
              </a:rPr>
            </a:br>
            <a:r>
              <a:rPr lang="en-US" dirty="0">
                <a:sym typeface="Courier New"/>
              </a:rPr>
              <a:t>def  YOUR_NAME_HERE(PARAMETERS):</a:t>
            </a:r>
          </a:p>
          <a:p>
            <a:pPr lvl="1"/>
            <a:r>
              <a:rPr lang="en-US" dirty="0">
                <a:sym typeface="Courier New"/>
              </a:rPr>
              <a:t>The code that is indented below it runs when the function is called</a:t>
            </a:r>
          </a:p>
          <a:p>
            <a:r>
              <a:rPr lang="en-US" dirty="0">
                <a:sym typeface="Muli"/>
              </a:rPr>
              <a:t>You can name the function whatever you want. However, the name must start with a letter (generally lowercase name)</a:t>
            </a:r>
          </a:p>
          <a:p>
            <a:pPr lvl="1"/>
            <a:r>
              <a:rPr lang="en-US" dirty="0">
                <a:sym typeface="Muli"/>
              </a:rPr>
              <a:t>A good naming convention for functions and variables is camelCase (the first word is all lowercase and the rest start capital).  All words are conjoined. E.g. myFunction()</a:t>
            </a:r>
          </a:p>
          <a:p>
            <a:r>
              <a:rPr lang="en-US" dirty="0">
                <a:sym typeface="Muli"/>
              </a:rPr>
              <a:t>The parameters are listed comma separated inside the parentheses following the function name. </a:t>
            </a:r>
          </a:p>
          <a:p>
            <a:pPr lvl="1"/>
            <a:r>
              <a:rPr lang="en-US" dirty="0">
                <a:sym typeface="Muli"/>
              </a:rPr>
              <a:t>IMPORTANT: These parameters are local variables and can only be used inside the function.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292" name="Google Shape;292;p40"/>
          <p:cNvSpPr txBox="1"/>
          <p:nvPr/>
        </p:nvSpPr>
        <p:spPr>
          <a:xfrm>
            <a:off x="5801000" y="236705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5801000" y="3907800"/>
            <a:ext cx="3000000" cy="12898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h(a,b):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print(i,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673BD-D93E-9744-8D83-5ED59C8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Calling/Running a Function</a:t>
            </a:r>
          </a:p>
        </p:txBody>
      </p:sp>
      <p:sp>
        <p:nvSpPr>
          <p:cNvPr id="299" name="Google Shape;299;p4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42771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To call a function, anywhere in you code place the function name, followed by parentheses with the desired parameter values</a:t>
            </a:r>
          </a:p>
          <a:p>
            <a:pPr lvl="1"/>
            <a:r>
              <a:rPr lang="en-US" dirty="0"/>
              <a:t>The yellow highlighted line at right calls the function g(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The line that calls the function proceeds to run the function code, where a and b are replaced temporarily with the parameter values</a:t>
            </a:r>
          </a:p>
          <a:p>
            <a:r>
              <a:rPr lang="en-US" dirty="0"/>
              <a:t>After the function is run, the code proceeds as usual</a:t>
            </a:r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301" name="Google Shape;301;p41"/>
          <p:cNvSpPr txBox="1"/>
          <p:nvPr/>
        </p:nvSpPr>
        <p:spPr>
          <a:xfrm>
            <a:off x="6029275" y="2076175"/>
            <a:ext cx="3000000" cy="322386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</a:rPr>
              <a:t>Output:</a:t>
            </a:r>
            <a:endParaRPr sz="1350" dirty="0">
              <a:highlight>
                <a:srgbClr val="FFFFFF"/>
              </a:highlight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4833A-A686-8F42-BE83-E5C60AC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Functions with Returns</a:t>
            </a:r>
          </a:p>
        </p:txBody>
      </p:sp>
      <p:sp>
        <p:nvSpPr>
          <p:cNvPr id="308" name="Google Shape;308;p42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29449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Place “return DATA” within a function to output DATA as an result of the function</a:t>
            </a:r>
          </a:p>
          <a:p>
            <a:r>
              <a:rPr lang="en-US" dirty="0"/>
              <a:t>The function g() returns the value 10, which can be used in the program</a:t>
            </a:r>
          </a:p>
        </p:txBody>
      </p:sp>
      <p:sp>
        <p:nvSpPr>
          <p:cNvPr id="307" name="Google Shape;307;p4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309" name="Google Shape;309;p42"/>
          <p:cNvSpPr txBox="1"/>
          <p:nvPr/>
        </p:nvSpPr>
        <p:spPr>
          <a:xfrm>
            <a:off x="6029275" y="1704476"/>
            <a:ext cx="3000000" cy="377645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g(a, b):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a, b)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"Running...."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print(g(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"Done!"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Running....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Done!</a:t>
            </a:r>
            <a:endParaRPr sz="135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57AF6-30DC-0A4E-B018-D498C6A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s-419"/>
              <a:t>Built-in Functions</a:t>
            </a:r>
          </a:p>
        </p:txBody>
      </p:sp>
      <p:sp>
        <p:nvSpPr>
          <p:cNvPr id="315" name="Google Shape;315;p43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There are many important functions built in</a:t>
            </a:r>
          </a:p>
          <a:p>
            <a:r>
              <a:rPr lang="en-US" dirty="0"/>
              <a:t>See a list of important ones below</a:t>
            </a:r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317" name="Google Shape;317;p43"/>
          <p:cNvSpPr txBox="1"/>
          <p:nvPr/>
        </p:nvSpPr>
        <p:spPr>
          <a:xfrm>
            <a:off x="924824" y="3429000"/>
            <a:ext cx="6886937" cy="258873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 conversion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print(bool(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(True or False)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print(float(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 floating point number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print(int(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convert to an integer (int)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"Basic math functions:"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print(abs(-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absolute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print(max(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max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print(min(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return the min value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print(pow(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raise to the given power (pow(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== x**y)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print(round(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2.354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round with the given number of digits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"Pause/sleep"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sleep for n seconds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2C8ED-E34A-414E-BD6D-CB0F3DD8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1410-AA15-4D2C-9C79-16AA00DA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you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60C2-68DC-462A-8E4C-7E89D1E9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for repetitive tasks</a:t>
            </a:r>
          </a:p>
          <a:p>
            <a:r>
              <a:rPr lang="en-US" dirty="0"/>
              <a:t>Moving distance, turning, etc.</a:t>
            </a:r>
          </a:p>
          <a:p>
            <a:r>
              <a:rPr lang="en-US" dirty="0"/>
              <a:t>Great for organizing and simplifying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D503-D5BB-4026-8936-0B7884E6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4ADD-8E45-4C8E-B84A-6B95D166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imgres.jpg">
            <a:extLst>
              <a:ext uri="{FF2B5EF4-FFF2-40B4-BE49-F238E27FC236}">
                <a16:creationId xmlns:a16="http://schemas.microsoft.com/office/drawing/2014/main" id="{C21B3B43-3044-4651-BC6E-6E2902189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0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05B7-8F2E-4BA0-AA07-FA947DF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useful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82F-1B1D-4071-8F8B-C3F7AC18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Making functions with inputs/outputs are very useful. However, you need to be careful not to make the function too complicated.</a:t>
            </a:r>
          </a:p>
          <a:p>
            <a:r>
              <a:rPr lang="en-US" dirty="0"/>
              <a:t>Question: Look at the list of three functions below.  Which ones do you think are useful to use?</a:t>
            </a:r>
          </a:p>
          <a:p>
            <a:pPr lvl="1"/>
            <a:r>
              <a:rPr lang="en-US" dirty="0"/>
              <a:t>Turn90degrees (Turns the robot 90 degrees)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 angle and power input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Turn90degrees may be used often, but you will be forced to make other </a:t>
            </a:r>
            <a:r>
              <a:rPr lang="en-US" dirty="0" err="1"/>
              <a:t>MyBlocks</a:t>
            </a:r>
            <a:r>
              <a:rPr lang="en-US" dirty="0"/>
              <a:t> for other angles. This will not be fixable later.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 and power as inputs is probably the best choice.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might be most customizable, but some of the inputs might never be used.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7532-D21D-498E-A739-17B943D5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BA79D-E3DC-4618-A34A-E2331FC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42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1678</TotalTime>
  <Words>1874</Words>
  <Application>Microsoft Macintosh PowerPoint</Application>
  <PresentationFormat>On-screen Show (4:3)</PresentationFormat>
  <Paragraphs>219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Wingdings 2</vt:lpstr>
      <vt:lpstr>Dividend</vt:lpstr>
      <vt:lpstr>Functions</vt:lpstr>
      <vt:lpstr>Lesson Objectives</vt:lpstr>
      <vt:lpstr>Functions</vt:lpstr>
      <vt:lpstr>Constructing a Function</vt:lpstr>
      <vt:lpstr>Calling/Running a Function</vt:lpstr>
      <vt:lpstr>Functions with Returns</vt:lpstr>
      <vt:lpstr>Built-in Functions</vt:lpstr>
      <vt:lpstr>When do you use functions?</vt:lpstr>
      <vt:lpstr>What makes a useful function</vt:lpstr>
      <vt:lpstr>Variable Scope in Functions</vt:lpstr>
      <vt:lpstr>Variable Scope in Functions</vt:lpstr>
      <vt:lpstr>Variable Scope in Functions Cont.</vt:lpstr>
      <vt:lpstr>Variable Scope Example</vt:lpstr>
      <vt:lpstr>Objects and methods</vt:lpstr>
      <vt:lpstr>Challenge</vt:lpstr>
      <vt:lpstr>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171</cp:revision>
  <dcterms:created xsi:type="dcterms:W3CDTF">2016-07-04T02:35:12Z</dcterms:created>
  <dcterms:modified xsi:type="dcterms:W3CDTF">2021-01-17T19:13:34Z</dcterms:modified>
</cp:coreProperties>
</file>