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6"/>
  </p:notesMasterIdLst>
  <p:handoutMasterIdLst>
    <p:handoutMasterId r:id="rId17"/>
  </p:handoutMasterIdLst>
  <p:sldIdLst>
    <p:sldId id="275" r:id="rId2"/>
    <p:sldId id="257" r:id="rId3"/>
    <p:sldId id="295" r:id="rId4"/>
    <p:sldId id="292" r:id="rId5"/>
    <p:sldId id="293" r:id="rId6"/>
    <p:sldId id="412" r:id="rId7"/>
    <p:sldId id="265" r:id="rId8"/>
    <p:sldId id="347" r:id="rId9"/>
    <p:sldId id="411" r:id="rId10"/>
    <p:sldId id="289" r:id="rId11"/>
    <p:sldId id="291" r:id="rId12"/>
    <p:sldId id="409" r:id="rId13"/>
    <p:sldId id="410" r:id="rId14"/>
    <p:sldId id="28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B64E"/>
    <a:srgbClr val="0290F8"/>
    <a:srgbClr val="13B09B"/>
    <a:srgbClr val="FFD500"/>
    <a:srgbClr val="0EAE9F"/>
    <a:srgbClr val="FE59D0"/>
    <a:srgbClr val="F55455"/>
    <a:srgbClr val="FF9732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0"/>
    <p:restoredTop sz="94613"/>
  </p:normalViewPr>
  <p:slideViewPr>
    <p:cSldViewPr snapToGrid="0" snapToObjects="1">
      <p:cViewPr varScale="1">
        <p:scale>
          <a:sx n="124" d="100"/>
          <a:sy n="124" d="100"/>
        </p:scale>
        <p:origin x="184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FFA49FC1-EDE3-6C45-AA63-FC4678180F35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91236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16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E88254-4BA8-DA47-9C8F-208CE0BE296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24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E07339-BCCC-9945-9850-CB1FA9C5656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020CE5-026A-9647-B533-E742D6D0E9E1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8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BA6D34-2819-5F43-87F9-EB2F5EF738B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A2B4373-BCA5-6E4B-B8BA-DBBB7825F3F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7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7D4283-0961-F84E-AFBA-F77CF53447B8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7BD613-47AB-F346-A6F4-1FA5B202118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56426-30FC-C447-91A9-6D1784EA333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5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0EE59-616F-FF4A-BECE-2AEEAF896AED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763688-0A34-4949-8C6A-39CB457E0A4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9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4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F8ED41-CF19-BF47-9D39-3555B6025F3E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71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Turning With the Gyro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AEF8-6917-4792-9527-2EC4D49D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77B8E-018D-430B-B156-258226AC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71F25-C8DB-4A5A-A61B-5802BD5C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2D729-1E1B-4B83-9C86-2E988DEE10F2}"/>
              </a:ext>
            </a:extLst>
          </p:cNvPr>
          <p:cNvSpPr txBox="1"/>
          <p:nvPr/>
        </p:nvSpPr>
        <p:spPr>
          <a:xfrm>
            <a:off x="327660" y="1994727"/>
            <a:ext cx="84636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spike.operator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dirty="0"/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E3B52-AA17-4CBB-AAD9-EEF93D8FDCFF}"/>
              </a:ext>
            </a:extLst>
          </p:cNvPr>
          <p:cNvSpPr txBox="1"/>
          <p:nvPr/>
        </p:nvSpPr>
        <p:spPr>
          <a:xfrm>
            <a:off x="327660" y="4204491"/>
            <a:ext cx="8679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Line 6 can be replaced with:</a:t>
            </a:r>
          </a:p>
          <a:p>
            <a:r>
              <a:rPr lang="en-US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hub.motion_sensor.get_yaw_angle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90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sz="1600" b="0" dirty="0">
              <a:solidFill>
                <a:srgbClr val="00877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25FE6-21A7-45FD-AF99-00B118658F79}"/>
              </a:ext>
            </a:extLst>
          </p:cNvPr>
          <p:cNvSpPr txBox="1"/>
          <p:nvPr/>
        </p:nvSpPr>
        <p:spPr>
          <a:xfrm>
            <a:off x="46499" y="2006157"/>
            <a:ext cx="2041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97744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70FB-BEBF-43D6-8D0F-CFB87568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RIGHT Vs. TURNING LEFT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717EA9-E217-4AB7-9358-AD920AA61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02935"/>
            <a:ext cx="8851752" cy="21967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change the direction of the turn, you have to: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Change which wheel should turn (or the direction of the power)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The final angle should be -90 degrees instead of 90 degrees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The wait until gyro angle comparison must change also</a:t>
            </a:r>
          </a:p>
          <a:p>
            <a:pPr marL="936900" lvl="2" indent="-342900">
              <a:buFont typeface="+mj-lt"/>
              <a:buAutoNum type="arabicPeriod"/>
            </a:pPr>
            <a:r>
              <a:rPr lang="en-US" dirty="0" err="1"/>
              <a:t>wait_until</a:t>
            </a:r>
            <a:r>
              <a:rPr lang="en-US" dirty="0"/>
              <a:t> function:  The comparison should be “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less_than_or_equal_to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dirty="0"/>
              <a:t> instead of “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US" dirty="0"/>
              <a:t>” since the angle is decreasing instead of increasing</a:t>
            </a:r>
          </a:p>
          <a:p>
            <a:pPr marL="936900" lvl="2" indent="-342900">
              <a:buFont typeface="+mj-lt"/>
              <a:buAutoNum type="arabicPeriod"/>
            </a:pPr>
            <a:r>
              <a:rPr lang="en-US" dirty="0"/>
              <a:t>while loops:  The comparison should be 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angle() 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90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pass </a:t>
            </a:r>
            <a:r>
              <a:rPr lang="en-US" dirty="0"/>
              <a:t>when the angle is increasing (right turn generally) and 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-90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pass </a:t>
            </a:r>
            <a:r>
              <a:rPr lang="en-US" dirty="0"/>
              <a:t>when the angle is decreasing (left turn generally)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1069-D297-4581-9BE6-3CDB26C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F5DDD-258F-43A2-8EB6-D066E501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3F8A2-EAF3-4C95-ACB3-586D181CFC3B}"/>
              </a:ext>
            </a:extLst>
          </p:cNvPr>
          <p:cNvSpPr txBox="1"/>
          <p:nvPr/>
        </p:nvSpPr>
        <p:spPr>
          <a:xfrm>
            <a:off x="3943709" y="3374057"/>
            <a:ext cx="120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Turn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C201D-5833-4334-A22D-6FCAC291A02B}"/>
              </a:ext>
            </a:extLst>
          </p:cNvPr>
          <p:cNvSpPr txBox="1"/>
          <p:nvPr/>
        </p:nvSpPr>
        <p:spPr>
          <a:xfrm>
            <a:off x="3943710" y="4802235"/>
            <a:ext cx="120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Turn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9992C1-D507-4A33-9C92-0509794D68FF}"/>
              </a:ext>
            </a:extLst>
          </p:cNvPr>
          <p:cNvSpPr txBox="1"/>
          <p:nvPr/>
        </p:nvSpPr>
        <p:spPr>
          <a:xfrm>
            <a:off x="316873" y="3817791"/>
            <a:ext cx="84636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dirty="0"/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B8928A-4E63-4A93-9CB3-D570C59E2406}"/>
              </a:ext>
            </a:extLst>
          </p:cNvPr>
          <p:cNvSpPr txBox="1"/>
          <p:nvPr/>
        </p:nvSpPr>
        <p:spPr>
          <a:xfrm>
            <a:off x="349146" y="5257224"/>
            <a:ext cx="84636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20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dirty="0"/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less_than_or_equal_to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BE9D6-1D67-43EE-9095-0550AF28047A}"/>
              </a:ext>
            </a:extLst>
          </p:cNvPr>
          <p:cNvSpPr/>
          <p:nvPr/>
        </p:nvSpPr>
        <p:spPr>
          <a:xfrm>
            <a:off x="2752201" y="3851936"/>
            <a:ext cx="815913" cy="302167"/>
          </a:xfrm>
          <a:prstGeom prst="rect">
            <a:avLst/>
          </a:prstGeom>
          <a:noFill/>
          <a:ln w="28575">
            <a:solidFill>
              <a:srgbClr val="13B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717627-12C6-4E73-AD52-E9BFFA5A3CF6}"/>
              </a:ext>
            </a:extLst>
          </p:cNvPr>
          <p:cNvSpPr/>
          <p:nvPr/>
        </p:nvSpPr>
        <p:spPr>
          <a:xfrm>
            <a:off x="2752201" y="5276484"/>
            <a:ext cx="815913" cy="302167"/>
          </a:xfrm>
          <a:prstGeom prst="rect">
            <a:avLst/>
          </a:prstGeom>
          <a:noFill/>
          <a:ln w="28575">
            <a:solidFill>
              <a:srgbClr val="13B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9FC711-8248-45E2-8835-FC22D7C01E07}"/>
              </a:ext>
            </a:extLst>
          </p:cNvPr>
          <p:cNvSpPr/>
          <p:nvPr/>
        </p:nvSpPr>
        <p:spPr>
          <a:xfrm>
            <a:off x="5269615" y="4350883"/>
            <a:ext cx="3285910" cy="278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3130CA-4EFE-40A4-9C94-862C17F5CE98}"/>
              </a:ext>
            </a:extLst>
          </p:cNvPr>
          <p:cNvSpPr/>
          <p:nvPr/>
        </p:nvSpPr>
        <p:spPr>
          <a:xfrm>
            <a:off x="5269615" y="5795833"/>
            <a:ext cx="3104840" cy="278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89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</a:rPr>
              <a:t>Challenge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Your robot baseball player must run to second base, </a:t>
            </a:r>
            <a:r>
              <a:rPr lang="en-US" b="0" dirty="0">
                <a:solidFill>
                  <a:srgbClr val="FF0000"/>
                </a:solidFill>
              </a:rPr>
              <a:t>turn around</a:t>
            </a:r>
            <a:r>
              <a:rPr lang="en-US" b="0" dirty="0"/>
              <a:t> and come back to first.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Go straight. Turn 180 degrees and return to the same spot.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06668-3DA2-4B7F-8E10-DF2FB057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316717" y="3782152"/>
            <a:ext cx="1825326" cy="2129626"/>
            <a:chOff x="741879" y="3987992"/>
            <a:chExt cx="1825326" cy="2129626"/>
          </a:xfrm>
        </p:grpSpPr>
        <p:sp>
          <p:nvSpPr>
            <p:cNvPr id="6" name="Rectangle 5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 rot="18292411">
              <a:off x="1803803" y="5354217"/>
              <a:ext cx="578899" cy="947904"/>
              <a:chOff x="6517598" y="955857"/>
              <a:chExt cx="1202348" cy="2006981"/>
            </a:xfrm>
          </p:grpSpPr>
          <p:grpSp>
            <p:nvGrpSpPr>
              <p:cNvPr id="8" name="Group 7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7254326" y="955857"/>
                <a:ext cx="465620" cy="78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0592" y="2180858"/>
                <a:ext cx="465620" cy="78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353059"/>
            <a:ext cx="4100245" cy="2176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>
                <a:solidFill>
                  <a:srgbClr val="00B050"/>
                </a:solidFill>
              </a:rPr>
              <a:t>Challenge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Your robot is a baseball player who has to run to all the bases and go back to home plate.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Can you program your robot to move forward and then turn left?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Use a square box or tape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3613" y="3623745"/>
            <a:ext cx="1871891" cy="2534749"/>
            <a:chOff x="5536460" y="3823941"/>
            <a:chExt cx="1871891" cy="2534749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36460" y="5419830"/>
              <a:ext cx="953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Start and End position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nip Same Side Corner Rectangle 20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First Base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 rot="16200000">
              <a:off x="6683954" y="5079080"/>
              <a:ext cx="375335" cy="1073459"/>
              <a:chOff x="6517601" y="541432"/>
              <a:chExt cx="1228876" cy="3116594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80858" y="541432"/>
                <a:ext cx="465619" cy="1072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492798" y="2585737"/>
                <a:ext cx="213417" cy="1072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sp>
          <p:nvSpPr>
            <p:cNvPr id="38" name="Snip Same Side Corner Rectangle 37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Second 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835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>
                <a:solidFill>
                  <a:srgbClr val="00B050"/>
                </a:solidFill>
              </a:rPr>
              <a:t>Challenge 2</a:t>
            </a:r>
          </a:p>
          <a:p>
            <a:pPr marL="0" indent="0">
              <a:buNone/>
            </a:pPr>
            <a:r>
              <a:rPr lang="en-US" b="0" dirty="0"/>
              <a:t>You probably used a </a:t>
            </a:r>
            <a:r>
              <a:rPr lang="en-US" dirty="0"/>
              <a:t>spin turn </a:t>
            </a:r>
            <a:r>
              <a:rPr lang="en-US" b="0" dirty="0"/>
              <a:t>because it is better for tighter turns and gets you closer to the starting point!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98B34-FE88-4F47-A906-8640DA5B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260699"/>
            <a:ext cx="392242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>
                <a:solidFill>
                  <a:srgbClr val="00B050"/>
                </a:solidFill>
              </a:rPr>
              <a:t>Challenge 1</a:t>
            </a:r>
          </a:p>
          <a:p>
            <a:r>
              <a:rPr lang="en-US" b="0" dirty="0"/>
              <a:t>You probably used a combination of the move() method to go straight and do </a:t>
            </a:r>
            <a:r>
              <a:rPr lang="en-US" dirty="0"/>
              <a:t>pivot turns</a:t>
            </a:r>
            <a:r>
              <a:rPr lang="en-US" b="0" dirty="0"/>
              <a:t> to go around the box.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526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and Arvind Seshan </a:t>
            </a:r>
            <a:r>
              <a:rPr lang="en-US" sz="1600"/>
              <a:t>for Prime </a:t>
            </a:r>
            <a:r>
              <a:rPr lang="en-US" sz="1600" dirty="0"/>
              <a:t>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turn using the built-in gyro sensor</a:t>
            </a:r>
          </a:p>
          <a:p>
            <a:r>
              <a:rPr lang="en-US" dirty="0"/>
              <a:t>Learn how to use the </a:t>
            </a:r>
            <a:r>
              <a:rPr lang="en-US" dirty="0" err="1"/>
              <a:t>wait_until</a:t>
            </a:r>
            <a:r>
              <a:rPr lang="en-US" dirty="0"/>
              <a:t>() function with sensors</a:t>
            </a:r>
          </a:p>
          <a:p>
            <a:r>
              <a:rPr lang="en-US" dirty="0"/>
              <a:t>Note:  Although images in this lessons may show a SPIKE Prime, the code blocks are the same for Robot Inventor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E53A-2C16-436C-A865-A8458BC4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YOU NEED in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2EED-424B-4877-A6F9-DC1FD3574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422840"/>
            <a:ext cx="8767036" cy="4510290"/>
          </a:xfrm>
        </p:spPr>
        <p:txBody>
          <a:bodyPr>
            <a:normAutofit/>
          </a:bodyPr>
          <a:lstStyle/>
          <a:p>
            <a:r>
              <a:rPr lang="en-US" sz="2000" dirty="0"/>
              <a:t>Motion Sensor methods – Used to read and reset the values of the gyro sensor</a:t>
            </a:r>
          </a:p>
          <a:p>
            <a:pPr marL="0" indent="0">
              <a:buNone/>
            </a:pPr>
            <a:r>
              <a:rPr lang="es-419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hub.motion_sensor</a:t>
            </a:r>
            <a:r>
              <a:rPr lang="es-419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419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hub.motion_sensor</a:t>
            </a:r>
            <a:r>
              <a:rPr lang="es-419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sz="2000" dirty="0"/>
              <a:t>Operator Functions – Tests a relation between two values and outputs a Boolean (true/false) result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 b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54A94-060C-4633-88D5-845EC6E0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D9CB2-2043-46CC-9247-DE770976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8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9A33-F3DC-4175-85C8-87A484EF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Orientation: YAW, PITCH and ROLL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5F4CC-1F3A-4E81-8595-11CD6B36B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2744229" cy="50826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Yaw is turning the Hub to right or left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E4B6D-EC79-4AA5-8691-4C708E30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8A33A-BDA9-4FF5-9AC9-ACC941B0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7276E2-677C-4F5A-9830-16CDFD243800}"/>
              </a:ext>
            </a:extLst>
          </p:cNvPr>
          <p:cNvSpPr txBox="1">
            <a:spLocks/>
          </p:cNvSpPr>
          <p:nvPr/>
        </p:nvSpPr>
        <p:spPr>
          <a:xfrm>
            <a:off x="3428398" y="1135016"/>
            <a:ext cx="2106240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Pitch is turning the Hub up and down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B1F65E-83A7-41DF-9F9E-9336CF73312F}"/>
              </a:ext>
            </a:extLst>
          </p:cNvPr>
          <p:cNvSpPr txBox="1">
            <a:spLocks/>
          </p:cNvSpPr>
          <p:nvPr/>
        </p:nvSpPr>
        <p:spPr>
          <a:xfrm>
            <a:off x="838462" y="4267751"/>
            <a:ext cx="2031131" cy="61087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Roll is turning the Hub to side-to-side</a:t>
            </a:r>
          </a:p>
        </p:txBody>
      </p:sp>
      <p:pic>
        <p:nvPicPr>
          <p:cNvPr id="9" name="Picture 8" descr="A close up of a speaker&#10;&#10;Description automatically generated">
            <a:extLst>
              <a:ext uri="{FF2B5EF4-FFF2-40B4-BE49-F238E27FC236}">
                <a16:creationId xmlns:a16="http://schemas.microsoft.com/office/drawing/2014/main" id="{6D2910E9-F0DA-45A3-9423-DB7B2C77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4" y="4795439"/>
            <a:ext cx="2188276" cy="1641207"/>
          </a:xfrm>
          <a:prstGeom prst="rect">
            <a:avLst/>
          </a:prstGeom>
        </p:spPr>
      </p:pic>
      <p:pic>
        <p:nvPicPr>
          <p:cNvPr id="19" name="Picture 18" descr="A close up of a device&#10;&#10;Description automatically generated">
            <a:extLst>
              <a:ext uri="{FF2B5EF4-FFF2-40B4-BE49-F238E27FC236}">
                <a16:creationId xmlns:a16="http://schemas.microsoft.com/office/drawing/2014/main" id="{B7033722-93AC-42C8-B87F-F0A53ADDC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" t="25218" r="6720" b="27591"/>
          <a:stretch/>
        </p:blipFill>
        <p:spPr>
          <a:xfrm>
            <a:off x="2612962" y="2538207"/>
            <a:ext cx="3091128" cy="1216899"/>
          </a:xfrm>
          <a:prstGeom prst="rect">
            <a:avLst/>
          </a:prstGeom>
        </p:spPr>
      </p:pic>
      <p:pic>
        <p:nvPicPr>
          <p:cNvPr id="21" name="Picture 20" descr="A close up of a phone&#10;&#10;Description automatically generated">
            <a:extLst>
              <a:ext uri="{FF2B5EF4-FFF2-40B4-BE49-F238E27FC236}">
                <a16:creationId xmlns:a16="http://schemas.microsoft.com/office/drawing/2014/main" id="{264C1C9D-E7D7-40D6-B4D9-54558454C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90" t="3271" r="24630"/>
          <a:stretch/>
        </p:blipFill>
        <p:spPr>
          <a:xfrm>
            <a:off x="568828" y="1835979"/>
            <a:ext cx="1594173" cy="2405389"/>
          </a:xfrm>
          <a:prstGeom prst="rect">
            <a:avLst/>
          </a:prstGeom>
        </p:spPr>
      </p:pic>
      <p:sp>
        <p:nvSpPr>
          <p:cNvPr id="34" name="Arc 33">
            <a:extLst>
              <a:ext uri="{FF2B5EF4-FFF2-40B4-BE49-F238E27FC236}">
                <a16:creationId xmlns:a16="http://schemas.microsoft.com/office/drawing/2014/main" id="{CDD86F96-9C54-4F9A-A8CD-BAE37A8D05E5}"/>
              </a:ext>
            </a:extLst>
          </p:cNvPr>
          <p:cNvSpPr/>
          <p:nvPr/>
        </p:nvSpPr>
        <p:spPr>
          <a:xfrm>
            <a:off x="813567" y="2457238"/>
            <a:ext cx="1097280" cy="1097280"/>
          </a:xfrm>
          <a:prstGeom prst="arc">
            <a:avLst>
              <a:gd name="adj1" fmla="val 10186660"/>
              <a:gd name="adj2" fmla="val 667041"/>
            </a:avLst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190FCEC-A8C2-461B-8110-36717220EF01}"/>
              </a:ext>
            </a:extLst>
          </p:cNvPr>
          <p:cNvSpPr/>
          <p:nvPr/>
        </p:nvSpPr>
        <p:spPr>
          <a:xfrm rot="9340911">
            <a:off x="5017860" y="2161389"/>
            <a:ext cx="1097280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98FA748-4CF4-4AFB-8A8E-A4BF99B72F5F}"/>
              </a:ext>
            </a:extLst>
          </p:cNvPr>
          <p:cNvSpPr/>
          <p:nvPr/>
        </p:nvSpPr>
        <p:spPr>
          <a:xfrm rot="12742952" flipH="1">
            <a:off x="358066" y="4878102"/>
            <a:ext cx="1171998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27B23C3-1E55-4694-B3E4-C6636A954CCF}"/>
              </a:ext>
            </a:extLst>
          </p:cNvPr>
          <p:cNvSpPr/>
          <p:nvPr/>
        </p:nvSpPr>
        <p:spPr>
          <a:xfrm rot="9340911">
            <a:off x="2111381" y="4892970"/>
            <a:ext cx="1097280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88A6B805-22FB-47E6-961B-7B8DA837BB13}"/>
              </a:ext>
            </a:extLst>
          </p:cNvPr>
          <p:cNvSpPr/>
          <p:nvPr/>
        </p:nvSpPr>
        <p:spPr>
          <a:xfrm rot="11635108" flipH="1">
            <a:off x="2229372" y="2169485"/>
            <a:ext cx="1171998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185C5C-1811-422F-AA9A-F9BB58D3AEAD}"/>
              </a:ext>
            </a:extLst>
          </p:cNvPr>
          <p:cNvSpPr/>
          <p:nvPr/>
        </p:nvSpPr>
        <p:spPr>
          <a:xfrm>
            <a:off x="6233171" y="1215614"/>
            <a:ext cx="2773669" cy="2539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Just like x, y and z coordinates are used to describe a robot’s position,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yaw, pitch and roll are terms used to describe a robot’s orientation.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Yaw is rotation around the z-axis. Pitch is rotation around y-axis.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Roll is rotation around the x-axis.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The built-in Gyro Sensor can measure the robot’s orientation</a:t>
            </a:r>
          </a:p>
        </p:txBody>
      </p:sp>
      <p:pic>
        <p:nvPicPr>
          <p:cNvPr id="13" name="Picture 12" descr="A satellite in space&#10;&#10;Description automatically generated">
            <a:extLst>
              <a:ext uri="{FF2B5EF4-FFF2-40B4-BE49-F238E27FC236}">
                <a16:creationId xmlns:a16="http://schemas.microsoft.com/office/drawing/2014/main" id="{E170FD2B-DF2E-427C-87BD-A0AF8EBC7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095" y="3902845"/>
            <a:ext cx="3620198" cy="2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1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4D2C-8290-47C6-8874-27222126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gyro sensor to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296E-04DF-45D1-A790-7C97ED9F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581506" cy="5082601"/>
          </a:xfrm>
        </p:spPr>
        <p:txBody>
          <a:bodyPr>
            <a:normAutofit/>
          </a:bodyPr>
          <a:lstStyle/>
          <a:p>
            <a:r>
              <a:rPr lang="en-US" dirty="0"/>
              <a:t>The gyro sensor can be programmed to measure the hub’s yaw, pitch and roll</a:t>
            </a:r>
          </a:p>
          <a:p>
            <a:r>
              <a:rPr lang="en-US" dirty="0"/>
              <a:t>These values can be used to sense if the robot has turned around x, y, or z axes</a:t>
            </a:r>
          </a:p>
          <a:p>
            <a:r>
              <a:rPr lang="en-US" dirty="0"/>
              <a:t>In this lesson, we will focus on yaw which can be used to determine if a robot has turned left or right</a:t>
            </a:r>
          </a:p>
          <a:p>
            <a:r>
              <a:rPr lang="en-US" dirty="0"/>
              <a:t>For pitch and roll, the robot uses gravity to determine what is a zero reading. Flat on the ground is 0 pitch and 0 roll. </a:t>
            </a:r>
          </a:p>
          <a:p>
            <a:r>
              <a:rPr lang="en-US" dirty="0"/>
              <a:t>For yaw, the robot doesn’t have a compass to tell it what is north or south. Therefore, you need to tell the robot what it should consider zero. This is done with the </a:t>
            </a:r>
            <a:r>
              <a:rPr lang="en-US" dirty="0" err="1"/>
              <a:t>reset_yaw_angle</a:t>
            </a:r>
            <a:r>
              <a:rPr lang="en-US" dirty="0"/>
              <a:t>() method. </a:t>
            </a:r>
          </a:p>
          <a:p>
            <a:pPr lvl="1"/>
            <a:r>
              <a:rPr lang="en-US" dirty="0"/>
              <a:t>Note that clockwise is positive in yaw measurement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A1115-2379-41AF-9666-D6261AEA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6768D-44FF-408C-9CAA-968843E2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C457A-0FB0-4868-AA2F-AE88820964A3}"/>
              </a:ext>
            </a:extLst>
          </p:cNvPr>
          <p:cNvSpPr txBox="1"/>
          <p:nvPr/>
        </p:nvSpPr>
        <p:spPr>
          <a:xfrm>
            <a:off x="1154344" y="4803854"/>
            <a:ext cx="68353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hub.motion_sensor.get_yaw_angle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 algn="ctr">
              <a:buNone/>
            </a:pP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hub.motion_sensor.reset_yaw_angle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881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160D-C50D-41B3-8933-23EF162B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for the gyro to reach an 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C55-EBC0-4CD8-8360-FACDEAE27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two options to measure if the robot has reached the desired angle</a:t>
            </a:r>
          </a:p>
          <a:p>
            <a:r>
              <a:rPr lang="en-US" sz="1800" dirty="0"/>
              <a:t>Option I: LEGO-specific API</a:t>
            </a:r>
          </a:p>
          <a:p>
            <a:pPr lvl="1"/>
            <a:r>
              <a:rPr lang="en-US" dirty="0"/>
              <a:t>Use the operator functions. </a:t>
            </a:r>
            <a:r>
              <a:rPr lang="en-US" sz="1100" dirty="0"/>
              <a:t>Then, use the Wait Functions – Makes the program pause execution for some time.</a:t>
            </a:r>
          </a:p>
          <a:p>
            <a:pPr marL="324000" lvl="1" indent="0">
              <a:buNone/>
            </a:pPr>
            <a:r>
              <a:rPr lang="en-GB" sz="11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spike.operator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equal_to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>
                <a:solidFill>
                  <a:srgbClr val="000000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[etc.]</a:t>
            </a:r>
            <a:endParaRPr lang="en-US" sz="1100" dirty="0">
              <a:highlight>
                <a:srgbClr val="FF0000"/>
              </a:highlight>
            </a:endParaRPr>
          </a:p>
          <a:p>
            <a:pPr marL="324000" lvl="1" indent="0">
              <a:buNone/>
            </a:pPr>
            <a:r>
              <a:rPr lang="en-US" sz="11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spike.control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GB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get_value_function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operator_function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=&lt;function 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equal_to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target_value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=True</a:t>
            </a:r>
            <a:r>
              <a:rPr lang="en-GB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This option is easier to use</a:t>
            </a:r>
          </a:p>
          <a:p>
            <a:r>
              <a:rPr lang="en-US" dirty="0"/>
              <a:t>Option II: General Python API</a:t>
            </a:r>
          </a:p>
          <a:p>
            <a:pPr lvl="1"/>
            <a:r>
              <a:rPr lang="en-US" dirty="0"/>
              <a:t>Use while loops</a:t>
            </a:r>
          </a:p>
          <a:p>
            <a:pPr marL="594000" lvl="2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 moving....</a:t>
            </a:r>
          </a:p>
          <a:p>
            <a:pPr marL="594000" lvl="2" indent="0">
              <a:buNone/>
            </a:pPr>
            <a:r>
              <a:rPr lang="en-US" sz="11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hub.motion_sensor.get_yaw_angle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ANGLE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</a:p>
          <a:p>
            <a:pPr marL="594000" lvl="2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419" sz="1100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419" sz="1100" b="0" dirty="0" err="1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s-419" sz="1100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94000" lvl="2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stop moving....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/>
              <a:t>Easier for running code while waiting. You could also use a user defined </a:t>
            </a:r>
            <a:r>
              <a:rPr lang="en-US" sz="1400" dirty="0" err="1"/>
              <a:t>operator_function</a:t>
            </a:r>
            <a:r>
              <a:rPr lang="en-US" sz="1400" dirty="0"/>
              <a:t> in </a:t>
            </a:r>
            <a:r>
              <a:rPr lang="en-US" sz="1400" dirty="0" err="1"/>
              <a:t>wait_until</a:t>
            </a:r>
            <a:r>
              <a:rPr lang="en-US" sz="1400" dirty="0"/>
              <a:t>() – but a while loop makes the code clearer.</a:t>
            </a:r>
          </a:p>
          <a:p>
            <a:pPr lvl="1"/>
            <a:r>
              <a:rPr lang="en-US" sz="1400" dirty="0"/>
              <a:t>If you do not want to run code, you can place </a:t>
            </a:r>
            <a:r>
              <a:rPr lang="en-US" sz="1400" dirty="0">
                <a:solidFill>
                  <a:srgbClr val="0290F8"/>
                </a:solidFill>
                <a:latin typeface="Consolas" panose="020B0609020204030204" pitchFamily="49" charset="0"/>
              </a:rPr>
              <a:t>pass</a:t>
            </a:r>
            <a:r>
              <a:rPr lang="en-US" sz="1400" dirty="0"/>
              <a:t> in place of </a:t>
            </a:r>
            <a:r>
              <a:rPr lang="en-US" sz="1400" dirty="0">
                <a:solidFill>
                  <a:srgbClr val="02B64E"/>
                </a:solidFill>
                <a:latin typeface="Consolas" panose="020B0609020204030204" pitchFamily="49" charset="0"/>
              </a:rPr>
              <a:t>&lt;code&gt; </a:t>
            </a:r>
            <a:r>
              <a:rPr lang="en-US" sz="1400" dirty="0">
                <a:solidFill>
                  <a:schemeClr val="tx1"/>
                </a:solidFill>
              </a:rPr>
              <a:t>to skip the iteration of the loop </a:t>
            </a:r>
          </a:p>
          <a:p>
            <a:pPr marL="324000" lvl="1" indent="0"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11C84-7AF8-435B-A4C0-5DD7BE9A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B2880-7CD1-4D20-902E-64F4E8C0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/>
          <p:cNvCxnSpPr/>
          <p:nvPr/>
        </p:nvCxnSpPr>
        <p:spPr>
          <a:xfrm>
            <a:off x="3584593" y="5364706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9153" y="5350552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6087" y="2251740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two types of turns you can do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0D3A0-BB1C-4BE8-BDFE-B24894F6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6087" y="1278956"/>
            <a:ext cx="54978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180 Degree Pivot Turn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6087" y="3868344"/>
            <a:ext cx="54978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180 Degree Spin Turn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189" y="1255771"/>
            <a:ext cx="280502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where the robot ends in both pictures after a 180 degree turn. </a:t>
            </a:r>
          </a:p>
          <a:p>
            <a:endParaRPr lang="en-US" dirty="0"/>
          </a:p>
          <a:p>
            <a:r>
              <a:rPr lang="en-US" dirty="0"/>
              <a:t>In the Spin Turn, the robot moves a lot less and that makes Spin Turns are great for tight positions. Spin turns tend to be a bit faster but also a little less accurate.</a:t>
            </a:r>
          </a:p>
          <a:p>
            <a:endParaRPr lang="en-US" dirty="0"/>
          </a:p>
          <a:p>
            <a:r>
              <a:rPr lang="en-US" dirty="0"/>
              <a:t>So when you need to make turns, you should decide which turn is best for you!</a:t>
            </a: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133980" y="4741368"/>
            <a:ext cx="1164830" cy="1200156"/>
            <a:chOff x="6507215" y="1347674"/>
            <a:chExt cx="1164830" cy="1500074"/>
          </a:xfrm>
        </p:grpSpPr>
        <p:grpSp>
          <p:nvGrpSpPr>
            <p:cNvPr id="11" name="Group 10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0800000">
              <a:off x="7092564" y="1347674"/>
              <a:ext cx="465620" cy="461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7102544" y="2386120"/>
              <a:ext cx="465620" cy="461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7200" y="43735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Position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94082" y="437584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Position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41774" y="4895252"/>
            <a:ext cx="1339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Motors </a:t>
            </a:r>
          </a:p>
          <a:p>
            <a:pPr algn="ctr"/>
            <a:r>
              <a:rPr lang="en-US" dirty="0"/>
              <a:t>A and E Move</a:t>
            </a:r>
          </a:p>
        </p:txBody>
      </p:sp>
      <p:grpSp>
        <p:nvGrpSpPr>
          <p:cNvPr id="38" name="Group 37"/>
          <p:cNvGrpSpPr/>
          <p:nvPr/>
        </p:nvGrpSpPr>
        <p:grpSpPr>
          <a:xfrm rot="10800000">
            <a:off x="4051860" y="2570197"/>
            <a:ext cx="1164830" cy="1200215"/>
            <a:chOff x="6507215" y="1338644"/>
            <a:chExt cx="1164830" cy="1529495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rot="10800000">
              <a:off x="7092564" y="1338644"/>
              <a:ext cx="465620" cy="470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7102544" y="2397480"/>
              <a:ext cx="465620" cy="470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71071" y="1928574"/>
            <a:ext cx="133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Motor </a:t>
            </a:r>
          </a:p>
          <a:p>
            <a:pPr algn="ctr"/>
            <a:r>
              <a:rPr lang="en-US" dirty="0"/>
              <a:t>A Moves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7200" y="2918543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Position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4858" y="17253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Position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892871" y="1619169"/>
            <a:ext cx="1386064" cy="1228949"/>
            <a:chOff x="892871" y="1599143"/>
            <a:chExt cx="1386064" cy="1566113"/>
          </a:xfrm>
        </p:grpSpPr>
        <p:grpSp>
          <p:nvGrpSpPr>
            <p:cNvPr id="30" name="Group 29"/>
            <p:cNvGrpSpPr/>
            <p:nvPr/>
          </p:nvGrpSpPr>
          <p:grpSpPr>
            <a:xfrm>
              <a:off x="892871" y="1599143"/>
              <a:ext cx="1199001" cy="1566113"/>
              <a:chOff x="6507213" y="1291726"/>
              <a:chExt cx="1199001" cy="1566113"/>
            </a:xfrm>
          </p:grpSpPr>
          <p:grpSp>
            <p:nvGrpSpPr>
              <p:cNvPr id="31" name="Group 3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7216809" y="1291726"/>
                <a:ext cx="465620" cy="470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40594" y="2387180"/>
                <a:ext cx="465620" cy="470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3" name="Curved Connector 52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48829" y="4706213"/>
            <a:ext cx="1485589" cy="1229740"/>
            <a:chOff x="648829" y="4735413"/>
            <a:chExt cx="1485589" cy="1537051"/>
          </a:xfrm>
        </p:grpSpPr>
        <p:grpSp>
          <p:nvGrpSpPr>
            <p:cNvPr id="18" name="Group 17"/>
            <p:cNvGrpSpPr/>
            <p:nvPr/>
          </p:nvGrpSpPr>
          <p:grpSpPr>
            <a:xfrm>
              <a:off x="809518" y="4735413"/>
              <a:ext cx="1199001" cy="1537051"/>
              <a:chOff x="6507213" y="1311758"/>
              <a:chExt cx="1199001" cy="1537051"/>
            </a:xfrm>
          </p:grpSpPr>
          <p:grpSp>
            <p:nvGrpSpPr>
              <p:cNvPr id="19" name="Group 1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6809" y="1311758"/>
                <a:ext cx="465620" cy="461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40594" y="2387181"/>
                <a:ext cx="465620" cy="461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8" name="Curved Connector 57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3393155" y="2219824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67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Pivot and Spin turns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427289"/>
              </p:ext>
            </p:extLst>
          </p:nvPr>
        </p:nvGraphicFramePr>
        <p:xfrm>
          <a:off x="725353" y="2999207"/>
          <a:ext cx="7693293" cy="27131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8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7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423">
                <a:tc gridSpan="4"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Move Tank Values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9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Speed,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 Speed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Speed, -Speed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-Speed, Speed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Pivot Turn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Pivot Turn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Spin Turn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Spin</a:t>
                      </a:r>
                      <a:r>
                        <a:rPr lang="en-US" baseline="0" dirty="0"/>
                        <a:t> Turn Left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10209-50EC-4168-A97A-B2A9AB27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633962" y="1182016"/>
            <a:ext cx="95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Change % Speed values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286623" y="3847255"/>
            <a:ext cx="1144819" cy="1166533"/>
            <a:chOff x="892871" y="1572048"/>
            <a:chExt cx="1386064" cy="1584575"/>
          </a:xfrm>
        </p:grpSpPr>
        <p:grpSp>
          <p:nvGrpSpPr>
            <p:cNvPr id="11" name="Group 10"/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16" name="Group 15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977158" y="3880289"/>
            <a:ext cx="1302446" cy="1160973"/>
            <a:chOff x="648829" y="4659819"/>
            <a:chExt cx="1485589" cy="1688011"/>
          </a:xfrm>
        </p:grpSpPr>
        <p:grpSp>
          <p:nvGrpSpPr>
            <p:cNvPr id="26" name="Group 25"/>
            <p:cNvGrpSpPr/>
            <p:nvPr/>
          </p:nvGrpSpPr>
          <p:grpSpPr>
            <a:xfrm>
              <a:off x="809518" y="4659819"/>
              <a:ext cx="1199001" cy="1688011"/>
              <a:chOff x="6507213" y="1236164"/>
              <a:chExt cx="1199001" cy="1688011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16809" y="1236164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0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27" name="Curved Connector 26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265439" y="3856650"/>
            <a:ext cx="990314" cy="1180300"/>
            <a:chOff x="6507213" y="1285591"/>
            <a:chExt cx="1199001" cy="1603277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216809" y="1285591"/>
              <a:ext cx="465619" cy="501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40595" y="2387181"/>
              <a:ext cx="465619" cy="501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cxnSp>
        <p:nvCxnSpPr>
          <p:cNvPr id="46" name="Curved Connector 45"/>
          <p:cNvCxnSpPr/>
          <p:nvPr/>
        </p:nvCxnSpPr>
        <p:spPr>
          <a:xfrm flipV="1">
            <a:off x="4201864" y="4566842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735373" y="3855283"/>
            <a:ext cx="1192067" cy="1131776"/>
            <a:chOff x="648830" y="4702271"/>
            <a:chExt cx="1359689" cy="1645561"/>
          </a:xfrm>
        </p:grpSpPr>
        <p:grpSp>
          <p:nvGrpSpPr>
            <p:cNvPr id="48" name="Group 47"/>
            <p:cNvGrpSpPr/>
            <p:nvPr/>
          </p:nvGrpSpPr>
          <p:grpSpPr>
            <a:xfrm>
              <a:off x="809518" y="4702271"/>
              <a:ext cx="1199001" cy="1645561"/>
              <a:chOff x="6507213" y="1278616"/>
              <a:chExt cx="1199001" cy="1645561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57" name="Oval 5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216810" y="1278616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0594" y="2387182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0" name="Curved Connector 49"/>
            <p:cNvCxnSpPr/>
            <p:nvPr/>
          </p:nvCxnSpPr>
          <p:spPr>
            <a:xfrm rot="5400000">
              <a:off x="579473" y="5071186"/>
              <a:ext cx="566668" cy="427953"/>
            </a:xfrm>
            <a:prstGeom prst="curvedConnector3">
              <a:avLst>
                <a:gd name="adj1" fmla="val 504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urved Connector 57"/>
          <p:cNvCxnSpPr/>
          <p:nvPr/>
        </p:nvCxnSpPr>
        <p:spPr>
          <a:xfrm flipV="1">
            <a:off x="7860917" y="4481392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46AF7E4-0966-41D2-985B-CC2854A24671}"/>
              </a:ext>
            </a:extLst>
          </p:cNvPr>
          <p:cNvSpPr/>
          <p:nvPr/>
        </p:nvSpPr>
        <p:spPr>
          <a:xfrm>
            <a:off x="1264856" y="3531274"/>
            <a:ext cx="953210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BEB8152-4E51-4AE2-B2A7-FD8E9613022B}"/>
              </a:ext>
            </a:extLst>
          </p:cNvPr>
          <p:cNvSpPr/>
          <p:nvPr/>
        </p:nvSpPr>
        <p:spPr>
          <a:xfrm>
            <a:off x="3286831" y="3531274"/>
            <a:ext cx="953210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00668E4-8409-442F-810E-B8B53EC0ECC6}"/>
              </a:ext>
            </a:extLst>
          </p:cNvPr>
          <p:cNvSpPr/>
          <p:nvPr/>
        </p:nvSpPr>
        <p:spPr>
          <a:xfrm>
            <a:off x="4899528" y="3546444"/>
            <a:ext cx="1436472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366D84-B005-404E-A741-7B13DCD25C30}"/>
              </a:ext>
            </a:extLst>
          </p:cNvPr>
          <p:cNvSpPr/>
          <p:nvPr/>
        </p:nvSpPr>
        <p:spPr>
          <a:xfrm>
            <a:off x="6735373" y="3532556"/>
            <a:ext cx="1436472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01BB65-7F02-40B3-99E6-F5F1E887ABB4}"/>
              </a:ext>
            </a:extLst>
          </p:cNvPr>
          <p:cNvSpPr txBox="1"/>
          <p:nvPr/>
        </p:nvSpPr>
        <p:spPr>
          <a:xfrm>
            <a:off x="574984" y="1784303"/>
            <a:ext cx="79940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move_tank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unit=</a:t>
            </a:r>
            <a:r>
              <a:rPr lang="en-GB" sz="24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'rotations'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B02748-041C-462E-9257-39F3552791C7}"/>
              </a:ext>
            </a:extLst>
          </p:cNvPr>
          <p:cNvSpPr/>
          <p:nvPr/>
        </p:nvSpPr>
        <p:spPr>
          <a:xfrm>
            <a:off x="6605886" y="1836835"/>
            <a:ext cx="1009365" cy="39430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5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9979-E62C-4389-AEFE-7B652484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434DB-EDF7-4C4B-9C46-D70EBCE5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4" y="1139825"/>
            <a:ext cx="8382636" cy="5083175"/>
          </a:xfrm>
        </p:spPr>
        <p:txBody>
          <a:bodyPr>
            <a:normAutofit/>
          </a:bodyPr>
          <a:lstStyle/>
          <a:p>
            <a:r>
              <a:rPr lang="en-US" dirty="0"/>
              <a:t>Write a program that turns 90 degrees to the right using a pivot turn</a:t>
            </a:r>
          </a:p>
          <a:p>
            <a:r>
              <a:rPr lang="en-US" dirty="0"/>
              <a:t>Basic Steps:</a:t>
            </a:r>
          </a:p>
          <a:p>
            <a:pPr lvl="1"/>
            <a:r>
              <a:rPr lang="en-US" dirty="0"/>
              <a:t>Import operator function</a:t>
            </a:r>
          </a:p>
          <a:p>
            <a:pPr lvl="1"/>
            <a:r>
              <a:rPr lang="en-US" dirty="0"/>
              <a:t>Configure Robot Movement</a:t>
            </a:r>
          </a:p>
          <a:p>
            <a:pPr lvl="1"/>
            <a:r>
              <a:rPr lang="en-US" dirty="0"/>
              <a:t>Make your robot start slowly turning right by</a:t>
            </a:r>
            <a:br>
              <a:rPr lang="en-US" dirty="0"/>
            </a:br>
            <a:r>
              <a:rPr lang="en-US" dirty="0"/>
              <a:t> just turning on the left wheel motor</a:t>
            </a:r>
          </a:p>
          <a:p>
            <a:pPr lvl="2"/>
            <a:r>
              <a:rPr lang="en-US" dirty="0"/>
              <a:t>Use low speeds here to improve keep the turn accurate</a:t>
            </a:r>
          </a:p>
          <a:p>
            <a:pPr lvl="1"/>
            <a:r>
              <a:rPr lang="en-US" dirty="0"/>
              <a:t>reset the gyro sensor angle to 0</a:t>
            </a:r>
          </a:p>
          <a:p>
            <a:pPr lvl="1"/>
            <a:r>
              <a:rPr lang="en-US" dirty="0"/>
              <a:t>Wait until the gyro yaw angle has reached the degrees you want</a:t>
            </a:r>
          </a:p>
          <a:p>
            <a:pPr marL="594000" lvl="2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b="0" dirty="0"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94000" lvl="2" indent="0">
              <a:buNone/>
            </a:pPr>
            <a:r>
              <a:rPr 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Or</a:t>
            </a:r>
          </a:p>
          <a:p>
            <a:pPr marL="594000" lvl="2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hub.motion_sensor.get_yaw_angle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90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sz="1600" dirty="0"/>
          </a:p>
          <a:p>
            <a:pPr lvl="1"/>
            <a:r>
              <a:rPr lang="en-US" dirty="0"/>
              <a:t>Stop moving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CE01D-D1AA-4D7C-94E1-4D6A4CD8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2D4F-450C-467A-A356-7BE901C2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238C8-B48B-48A0-B721-FDC259CFCD2D}"/>
              </a:ext>
            </a:extLst>
          </p:cNvPr>
          <p:cNvSpPr txBox="1"/>
          <p:nvPr/>
        </p:nvSpPr>
        <p:spPr>
          <a:xfrm>
            <a:off x="4958994" y="2564475"/>
            <a:ext cx="38257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GB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14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BCEF46-B499-4135-B8B9-8B794A9280EB}"/>
              </a:ext>
            </a:extLst>
          </p:cNvPr>
          <p:cNvSpPr txBox="1"/>
          <p:nvPr/>
        </p:nvSpPr>
        <p:spPr>
          <a:xfrm>
            <a:off x="4958994" y="3597678"/>
            <a:ext cx="40983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2AE85-6740-4DB8-9AF6-0C618E2D9927}"/>
              </a:ext>
            </a:extLst>
          </p:cNvPr>
          <p:cNvSpPr txBox="1"/>
          <p:nvPr/>
        </p:nvSpPr>
        <p:spPr>
          <a:xfrm>
            <a:off x="3906110" y="1934480"/>
            <a:ext cx="5352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spike.operator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51549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1821</TotalTime>
  <Words>1787</Words>
  <Application>Microsoft Macintosh PowerPoint</Application>
  <PresentationFormat>On-screen Show (4:3)</PresentationFormat>
  <Paragraphs>195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Gill Sans MT</vt:lpstr>
      <vt:lpstr>Helvetica Neue</vt:lpstr>
      <vt:lpstr>Wingdings 2</vt:lpstr>
      <vt:lpstr>Dividend</vt:lpstr>
      <vt:lpstr>Turning With the Gyro</vt:lpstr>
      <vt:lpstr>Lesson Objectives</vt:lpstr>
      <vt:lpstr>methods YOU NEED in this lesson</vt:lpstr>
      <vt:lpstr>Robot Orientation: YAW, PITCH and ROLL</vt:lpstr>
      <vt:lpstr>Using the gyro sensor to turn</vt:lpstr>
      <vt:lpstr>Waiting for the gyro to reach an angle</vt:lpstr>
      <vt:lpstr>There are two types of turns you can do</vt:lpstr>
      <vt:lpstr>How to Make Pivot and Spin turns</vt:lpstr>
      <vt:lpstr>Challenge I</vt:lpstr>
      <vt:lpstr>Challenge 1 Solution</vt:lpstr>
      <vt:lpstr>TURNING RIGHT Vs. TURNING LEFT</vt:lpstr>
      <vt:lpstr>TURNING CHALLENGES</vt:lpstr>
      <vt:lpstr>CHALLENGE SOLUTIONS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230</cp:revision>
  <dcterms:created xsi:type="dcterms:W3CDTF">2016-07-04T02:35:12Z</dcterms:created>
  <dcterms:modified xsi:type="dcterms:W3CDTF">2021-01-17T19:40:41Z</dcterms:modified>
</cp:coreProperties>
</file>