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3726" r:id="rId1"/>
    <p:sldMasterId id="2147483738" r:id="rId2"/>
    <p:sldMasterId id="2147483750" r:id="rId3"/>
    <p:sldMasterId id="2147483774" r:id="rId4"/>
  </p:sldMasterIdLst>
  <p:notesMasterIdLst>
    <p:notesMasterId r:id="rId22"/>
  </p:notesMasterIdLst>
  <p:handoutMasterIdLst>
    <p:handoutMasterId r:id="rId23"/>
  </p:handoutMasterIdLst>
  <p:sldIdLst>
    <p:sldId id="414" r:id="rId5"/>
    <p:sldId id="413" r:id="rId6"/>
    <p:sldId id="438" r:id="rId7"/>
    <p:sldId id="439" r:id="rId8"/>
    <p:sldId id="300" r:id="rId9"/>
    <p:sldId id="426" r:id="rId10"/>
    <p:sldId id="409" r:id="rId11"/>
    <p:sldId id="433" r:id="rId12"/>
    <p:sldId id="436" r:id="rId13"/>
    <p:sldId id="260" r:id="rId14"/>
    <p:sldId id="437" r:id="rId15"/>
    <p:sldId id="428" r:id="rId16"/>
    <p:sldId id="441" r:id="rId17"/>
    <p:sldId id="429" r:id="rId18"/>
    <p:sldId id="442" r:id="rId19"/>
    <p:sldId id="430" r:id="rId20"/>
    <p:sldId id="28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078CC"/>
    <a:srgbClr val="00B900"/>
    <a:srgbClr val="7A7A7A"/>
    <a:srgbClr val="6BD7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5" autoAdjust="0"/>
    <p:restoredTop sz="95028" autoAdjust="0"/>
  </p:normalViewPr>
  <p:slideViewPr>
    <p:cSldViewPr snapToGrid="0" snapToObjects="1">
      <p:cViewPr varScale="1">
        <p:scale>
          <a:sx n="83" d="100"/>
          <a:sy n="83" d="100"/>
        </p:scale>
        <p:origin x="1672" y="200"/>
      </p:cViewPr>
      <p:guideLst>
        <p:guide orient="horz" pos="2160"/>
        <p:guide pos="2880"/>
      </p:guideLst>
    </p:cSldViewPr>
  </p:slideViewPr>
  <p:notesTextViewPr>
    <p:cViewPr>
      <p:scale>
        <a:sx n="100" d="100"/>
        <a:sy n="100" d="100"/>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D9B3D7-15CB-9343-AA49-EFB5A8F33F18}" type="datetimeFigureOut">
              <a:rPr lang="en-US" smtClean="0"/>
              <a:t>1/17/21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ED9BD6B-3536-BC44-B54A-7079C6CEB9D9}" type="slidenum">
              <a:rPr lang="en-US" smtClean="0"/>
              <a:t>‹#›</a:t>
            </a:fld>
            <a:endParaRPr lang="en-US"/>
          </a:p>
        </p:txBody>
      </p:sp>
    </p:spTree>
    <p:extLst>
      <p:ext uri="{BB962C8B-B14F-4D97-AF65-F5344CB8AC3E}">
        <p14:creationId xmlns:p14="http://schemas.microsoft.com/office/powerpoint/2010/main" val="33003032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3EFF1E-85A1-6640-AFB9-C38833E80A84}" type="datetimeFigureOut">
              <a:rPr lang="en-US" smtClean="0"/>
              <a:t>1/17/21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967457-1E83-1040-AFF7-8D09C473DBD5}" type="slidenum">
              <a:rPr lang="en-US" smtClean="0"/>
              <a:t>‹#›</a:t>
            </a:fld>
            <a:endParaRPr lang="en-US"/>
          </a:p>
        </p:txBody>
      </p:sp>
    </p:spTree>
    <p:extLst>
      <p:ext uri="{BB962C8B-B14F-4D97-AF65-F5344CB8AC3E}">
        <p14:creationId xmlns:p14="http://schemas.microsoft.com/office/powerpoint/2010/main" val="24891842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967457-1E83-1040-AFF7-8D09C473DBD5}" type="slidenum">
              <a:rPr lang="en-US" smtClean="0"/>
              <a:t>1</a:t>
            </a:fld>
            <a:endParaRPr lang="en-US"/>
          </a:p>
        </p:txBody>
      </p:sp>
    </p:spTree>
    <p:extLst>
      <p:ext uri="{BB962C8B-B14F-4D97-AF65-F5344CB8AC3E}">
        <p14:creationId xmlns:p14="http://schemas.microsoft.com/office/powerpoint/2010/main" val="777801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5378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5188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25517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dirty="0"/>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p:nvPr>
        </p:nvSpPr>
        <p:spPr>
          <a:xfrm>
            <a:off x="502903" y="5741850"/>
            <a:ext cx="8117227" cy="602769"/>
          </a:xfrm>
        </p:spPr>
        <p:txBody>
          <a:bodyPr>
            <a:noAutofit/>
          </a:bodyPr>
          <a:lstStyle>
            <a:lvl1pPr>
              <a:defRPr sz="2800"/>
            </a:lvl1pPr>
          </a:lstStyle>
          <a:p>
            <a:pPr algn="ctr"/>
            <a:r>
              <a:rPr lang="en-US" sz="3200"/>
              <a:t>Click to edit Master title style</a:t>
            </a:r>
            <a:endParaRPr lang="en-US" sz="3200" dirty="0"/>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2059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38322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GB"/>
              <a:t>Copyright © 2021 Prime Lessons (primelessons.org) CC-BY-NC-SA.  (Last edit: 01/17/2021)</a:t>
            </a:r>
            <a:endParaRPr lang="en-US"/>
          </a:p>
        </p:txBody>
      </p:sp>
    </p:spTree>
    <p:extLst>
      <p:ext uri="{BB962C8B-B14F-4D97-AF65-F5344CB8AC3E}">
        <p14:creationId xmlns:p14="http://schemas.microsoft.com/office/powerpoint/2010/main" val="1803262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01/17/2021)</a:t>
            </a:r>
            <a:endParaRPr lang="en-US"/>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4329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Copyright © 2021 Prime Lessons (primelessons.org) CC-BY-NC-SA.  (Last edit: 01/17/2021)</a:t>
            </a:r>
            <a:endParaRPr lang="en-US"/>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2957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Copyright © 2021 Prime Lessons (primelessons.org) CC-BY-NC-SA.  (Last edit: 01/17/2021)</a:t>
            </a:r>
            <a:endParaRPr lang="en-US"/>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5776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Copyright © 2021 Prime Lessons (primelessons.org) CC-BY-NC-SA.  (Last edit: 01/17/2021)</a:t>
            </a:r>
            <a:endParaRPr lang="en-US"/>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249801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01/17/2021)</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164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093244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01/17/2021)</a:t>
            </a:r>
            <a:endParaRPr lang="en-US"/>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63782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57260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956356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894864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6698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477187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01/17/2021)</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079073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Copyright © 2021 Prime Lessons (primelessons.org) CC-BY-NC-SA.  (Last edit: 01/17/2021)</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247651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Copyright © 2021 Prime Lessons (primelessons.org) CC-BY-NC-SA.  (Last edit: 01/17/2021)</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930878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Copyright © 2021 Prime Lessons (primelessons.org) CC-BY-NC-SA.  (Last edit: 01/17/2021)</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60388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185901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01/17/2021)</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2728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01/17/2021)</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86652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625811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59613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82241" y="2579003"/>
            <a:ext cx="8787652" cy="24685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42754" y="2676578"/>
            <a:ext cx="8528356" cy="1504844"/>
          </a:xfrm>
          <a:effectLst/>
        </p:spPr>
        <p:txBody>
          <a:bodyPr anchor="b">
            <a:normAutofit/>
          </a:bodyPr>
          <a:lstStyle>
            <a:lvl1pPr>
              <a:defRPr sz="36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316712" y="4176248"/>
            <a:ext cx="5741894" cy="590321"/>
          </a:xfrm>
        </p:spPr>
        <p:txBody>
          <a:bodyPr anchor="t">
            <a:normAutofit/>
          </a:bodyPr>
          <a:lstStyle>
            <a:lvl1pPr marL="0" indent="0" algn="l">
              <a:buNone/>
              <a:defRPr sz="1600" cap="all">
                <a:solidFill>
                  <a:srgbClr val="0EAE9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8" name="Subtitle 1">
            <a:extLst>
              <a:ext uri="{FF2B5EF4-FFF2-40B4-BE49-F238E27FC236}">
                <a16:creationId xmlns:a16="http://schemas.microsoft.com/office/drawing/2014/main" id="{227F28FB-346D-45F5-A52C-A1B7DBC13191}"/>
              </a:ext>
            </a:extLst>
          </p:cNvPr>
          <p:cNvSpPr txBox="1">
            <a:spLocks/>
          </p:cNvSpPr>
          <p:nvPr/>
        </p:nvSpPr>
        <p:spPr>
          <a:xfrm>
            <a:off x="4808377" y="357846"/>
            <a:ext cx="4161516" cy="509489"/>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r">
              <a:buNone/>
            </a:pPr>
            <a:r>
              <a:rPr lang="en-US" sz="3200" dirty="0"/>
              <a:t>PRIME LESSONS</a:t>
            </a:r>
          </a:p>
        </p:txBody>
      </p:sp>
      <p:sp>
        <p:nvSpPr>
          <p:cNvPr id="11" name="TextBox 10">
            <a:extLst>
              <a:ext uri="{FF2B5EF4-FFF2-40B4-BE49-F238E27FC236}">
                <a16:creationId xmlns:a16="http://schemas.microsoft.com/office/drawing/2014/main" id="{8613C618-BE4E-4AD7-9CD9-0AB9F17BD5D4}"/>
              </a:ext>
            </a:extLst>
          </p:cNvPr>
          <p:cNvSpPr txBox="1"/>
          <p:nvPr/>
        </p:nvSpPr>
        <p:spPr>
          <a:xfrm>
            <a:off x="6331000" y="685891"/>
            <a:ext cx="244011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By the Makers of EV3Lessons</a:t>
            </a:r>
          </a:p>
        </p:txBody>
      </p:sp>
      <p:pic>
        <p:nvPicPr>
          <p:cNvPr id="18" name="Picture 17" descr="A picture containing application&#10;&#10;Description automatically generated">
            <a:extLst>
              <a:ext uri="{FF2B5EF4-FFF2-40B4-BE49-F238E27FC236}">
                <a16:creationId xmlns:a16="http://schemas.microsoft.com/office/drawing/2014/main" id="{69DF8FC2-9ED1-BB44-8E96-5B069F6C6497}"/>
              </a:ext>
            </a:extLst>
          </p:cNvPr>
          <p:cNvPicPr>
            <a:picLocks noChangeAspect="1"/>
          </p:cNvPicPr>
          <p:nvPr/>
        </p:nvPicPr>
        <p:blipFill>
          <a:blip r:embed="rId2"/>
          <a:stretch>
            <a:fillRect/>
          </a:stretch>
        </p:blipFill>
        <p:spPr>
          <a:xfrm>
            <a:off x="7612649" y="993668"/>
            <a:ext cx="1158461" cy="1158461"/>
          </a:xfrm>
          <a:prstGeom prst="rect">
            <a:avLst/>
          </a:prstGeom>
        </p:spPr>
      </p:pic>
      <p:pic>
        <p:nvPicPr>
          <p:cNvPr id="19" name="Picture 18" descr="Shape, square&#10;&#10;Description automatically generated">
            <a:extLst>
              <a:ext uri="{FF2B5EF4-FFF2-40B4-BE49-F238E27FC236}">
                <a16:creationId xmlns:a16="http://schemas.microsoft.com/office/drawing/2014/main" id="{2D46D815-081F-064A-AFA6-098A6E7A3DD2}"/>
              </a:ext>
            </a:extLst>
          </p:cNvPr>
          <p:cNvPicPr>
            <a:picLocks noChangeAspect="1"/>
          </p:cNvPicPr>
          <p:nvPr/>
        </p:nvPicPr>
        <p:blipFill>
          <a:blip r:embed="rId3"/>
          <a:stretch>
            <a:fillRect/>
          </a:stretch>
        </p:blipFill>
        <p:spPr>
          <a:xfrm>
            <a:off x="6399647" y="993669"/>
            <a:ext cx="1158461" cy="1158461"/>
          </a:xfrm>
          <a:prstGeom prst="rect">
            <a:avLst/>
          </a:prstGeom>
        </p:spPr>
      </p:pic>
    </p:spTree>
    <p:extLst>
      <p:ext uri="{BB962C8B-B14F-4D97-AF65-F5344CB8AC3E}">
        <p14:creationId xmlns:p14="http://schemas.microsoft.com/office/powerpoint/2010/main" val="21726412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155088" y="1140006"/>
            <a:ext cx="8831580" cy="5082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88409" y="6320275"/>
            <a:ext cx="4870585" cy="365125"/>
          </a:xfrm>
          <a:prstGeom prst="rect">
            <a:avLst/>
          </a:prstGeom>
        </p:spPr>
        <p:txBody>
          <a:bodyPr/>
          <a:lstStyle>
            <a:lvl1pPr>
              <a:defRPr sz="900"/>
            </a:lvl1p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a:xfrm>
            <a:off x="8236372" y="631650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D59C872A-C57F-4B1F-AFD0-FDF125C3C485}"/>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594173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
        <p:nvSpPr>
          <p:cNvPr id="11" name="Rectangle 10">
            <a:extLst>
              <a:ext uri="{FF2B5EF4-FFF2-40B4-BE49-F238E27FC236}">
                <a16:creationId xmlns:a16="http://schemas.microsoft.com/office/drawing/2014/main" id="{A9F621E0-AEE7-4799-81EB-EB99ED60C8DF}"/>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2" name="Title 1">
            <a:extLst>
              <a:ext uri="{FF2B5EF4-FFF2-40B4-BE49-F238E27FC236}">
                <a16:creationId xmlns:a16="http://schemas.microsoft.com/office/drawing/2014/main" id="{B40FAB25-E17C-4189-8846-137BC28A1EB3}"/>
              </a:ext>
            </a:extLst>
          </p:cNvPr>
          <p:cNvSpPr txBox="1">
            <a:spLocks/>
          </p:cNvSpPr>
          <p:nvPr/>
        </p:nvSpPr>
        <p:spPr>
          <a:xfrm>
            <a:off x="175260" y="292975"/>
            <a:ext cx="8746864" cy="752706"/>
          </a:xfrm>
          <a:prstGeom prst="rect">
            <a:avLst/>
          </a:prstGeom>
        </p:spPr>
        <p:txBody>
          <a:bodyPr vert="horz" lIns="91440" tIns="45720" rIns="91440" bIns="45720" rtlCol="0" anchor="t">
            <a:normAutofit/>
          </a:bodyPr>
          <a:lstStyle>
            <a:lvl1pPr algn="l" defTabSz="457200" rtl="0" eaLnBrk="1" latinLnBrk="0" hangingPunct="1">
              <a:spcBef>
                <a:spcPct val="0"/>
              </a:spcBef>
              <a:buNone/>
              <a:defRPr sz="2800" b="0" kern="1200" cap="all">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Click to edit Master title style</a:t>
            </a:r>
            <a:endParaRPr lang="en-US" dirty="0"/>
          </a:p>
        </p:txBody>
      </p:sp>
    </p:spTree>
    <p:extLst>
      <p:ext uri="{BB962C8B-B14F-4D97-AF65-F5344CB8AC3E}">
        <p14:creationId xmlns:p14="http://schemas.microsoft.com/office/powerpoint/2010/main" val="38713039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2200" y="1174924"/>
            <a:ext cx="4185204"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7752" y="1177439"/>
            <a:ext cx="4226411" cy="4967864"/>
          </a:xfrm>
        </p:spPr>
        <p:txBody>
          <a:bodyPr>
            <a:normAutofit/>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a:extLst>
              <a:ext uri="{FF2B5EF4-FFF2-40B4-BE49-F238E27FC236}">
                <a16:creationId xmlns:a16="http://schemas.microsoft.com/office/drawing/2014/main" id="{593A4B09-24AC-454E-8A0C-D31EDE125503}"/>
              </a:ext>
            </a:extLst>
          </p:cNvPr>
          <p:cNvSpPr>
            <a:spLocks noGrp="1"/>
          </p:cNvSpPr>
          <p:nvPr>
            <p:ph type="ftr" sz="quarter" idx="11"/>
          </p:nvPr>
        </p:nvSpPr>
        <p:spPr>
          <a:xfrm>
            <a:off x="88409" y="6266485"/>
            <a:ext cx="4870585" cy="365125"/>
          </a:xfrm>
          <a:prstGeom prst="rect">
            <a:avLst/>
          </a:prstGeom>
        </p:spPr>
        <p:txBody>
          <a:bodyPr/>
          <a:lstStyle/>
          <a:p>
            <a:r>
              <a:rPr lang="en-GB"/>
              <a:t>Copyright © 2021 Prime Lessons (primelessons.org) CC-BY-NC-SA.  (Last edit: 01/17/2021)</a:t>
            </a:r>
            <a:endParaRPr lang="en-US"/>
          </a:p>
        </p:txBody>
      </p:sp>
      <p:sp>
        <p:nvSpPr>
          <p:cNvPr id="10" name="Slide Number Placeholder 5">
            <a:extLst>
              <a:ext uri="{FF2B5EF4-FFF2-40B4-BE49-F238E27FC236}">
                <a16:creationId xmlns:a16="http://schemas.microsoft.com/office/drawing/2014/main" id="{24EC4D01-901A-4258-A65D-27A4329F0F2D}"/>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BE3A7F9C-E99E-44C1-89A0-A6ED28ADCEF0}"/>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8F86C8F5-3CD8-41C6-A6C4-EF53AE7214CB}"/>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6" name="Title 1">
            <a:extLst>
              <a:ext uri="{FF2B5EF4-FFF2-40B4-BE49-F238E27FC236}">
                <a16:creationId xmlns:a16="http://schemas.microsoft.com/office/drawing/2014/main" id="{389BF07E-558D-420A-943A-465BCC22754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7166338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GB"/>
              <a:t>Copyright © 2021 Prime Lessons (primelessons.org) CC-BY-NC-SA.  (Last edit: 01/17/2021)</a:t>
            </a:r>
            <a:endParaRPr lang="en-US"/>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
        <p:nvSpPr>
          <p:cNvPr id="14" name="Rectangle 13">
            <a:extLst>
              <a:ext uri="{FF2B5EF4-FFF2-40B4-BE49-F238E27FC236}">
                <a16:creationId xmlns:a16="http://schemas.microsoft.com/office/drawing/2014/main" id="{4E7E6853-34E8-4052-808F-422B5860D59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Title 1">
            <a:extLst>
              <a:ext uri="{FF2B5EF4-FFF2-40B4-BE49-F238E27FC236}">
                <a16:creationId xmlns:a16="http://schemas.microsoft.com/office/drawing/2014/main" id="{0EFA1566-CE68-450F-950A-CED460092EA8}"/>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9801550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2632993-FC7F-42E0-9D01-6C58965FB8BB}"/>
              </a:ext>
            </a:extLst>
          </p:cNvPr>
          <p:cNvSpPr>
            <a:spLocks noGrp="1"/>
          </p:cNvSpPr>
          <p:nvPr>
            <p:ph type="ftr" sz="quarter" idx="11"/>
          </p:nvPr>
        </p:nvSpPr>
        <p:spPr>
          <a:xfrm>
            <a:off x="88409" y="6266485"/>
            <a:ext cx="4870585" cy="365125"/>
          </a:xfrm>
          <a:prstGeom prst="rect">
            <a:avLst/>
          </a:prstGeom>
        </p:spPr>
        <p:txBody>
          <a:bodyPr/>
          <a:lstStyle/>
          <a:p>
            <a:r>
              <a:rPr lang="en-GB"/>
              <a:t>Copyright © 2021 Prime Lessons (primelessons.org) CC-BY-NC-SA.  (Last edit: 01/17/2021)</a:t>
            </a:r>
            <a:endParaRPr lang="en-US"/>
          </a:p>
        </p:txBody>
      </p:sp>
      <p:sp>
        <p:nvSpPr>
          <p:cNvPr id="8" name="Slide Number Placeholder 5">
            <a:extLst>
              <a:ext uri="{FF2B5EF4-FFF2-40B4-BE49-F238E27FC236}">
                <a16:creationId xmlns:a16="http://schemas.microsoft.com/office/drawing/2014/main" id="{57B8D68D-165F-4007-99ED-9807B7E8CBDC}"/>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9" name="Straight Connector 8">
            <a:extLst>
              <a:ext uri="{FF2B5EF4-FFF2-40B4-BE49-F238E27FC236}">
                <a16:creationId xmlns:a16="http://schemas.microsoft.com/office/drawing/2014/main" id="{72068E05-BA91-41C0-82CA-8F2AD35C67E8}"/>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B2971BF8-D77B-4814-931D-48F5EB38C3C1}"/>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4" name="Title 1">
            <a:extLst>
              <a:ext uri="{FF2B5EF4-FFF2-40B4-BE49-F238E27FC236}">
                <a16:creationId xmlns:a16="http://schemas.microsoft.com/office/drawing/2014/main" id="{37D59584-71E8-443A-AF13-6C99AD60823A}"/>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78127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01/17/2021)</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9122809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E18750-3B08-429F-A276-D977DF7F7295}"/>
              </a:ext>
            </a:extLst>
          </p:cNvPr>
          <p:cNvSpPr>
            <a:spLocks noChangeAspect="1"/>
          </p:cNvSpPr>
          <p:nvPr/>
        </p:nvSpPr>
        <p:spPr>
          <a:xfrm>
            <a:off x="142200" y="249101"/>
            <a:ext cx="8831579" cy="84045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9" name="Title 1">
            <a:extLst>
              <a:ext uri="{FF2B5EF4-FFF2-40B4-BE49-F238E27FC236}">
                <a16:creationId xmlns:a16="http://schemas.microsoft.com/office/drawing/2014/main" id="{09B12976-4243-42C3-AD82-8647817437DB}"/>
              </a:ext>
            </a:extLst>
          </p:cNvPr>
          <p:cNvSpPr>
            <a:spLocks noGrp="1"/>
          </p:cNvSpPr>
          <p:nvPr>
            <p:ph type="title"/>
          </p:nvPr>
        </p:nvSpPr>
        <p:spPr>
          <a:xfrm>
            <a:off x="175260" y="292975"/>
            <a:ext cx="8746864" cy="752706"/>
          </a:xfrm>
        </p:spPr>
        <p:txBody>
          <a:bodyPr anchor="t"/>
          <a:lstStyle>
            <a:lvl1pPr>
              <a:defRPr>
                <a:solidFill>
                  <a:schemeClr val="tx1"/>
                </a:solidFill>
              </a:defRPr>
            </a:lvl1pPr>
          </a:lstStyle>
          <a:p>
            <a:r>
              <a:rPr lang="en-US"/>
              <a:t>Click to edit Master title style</a:t>
            </a:r>
            <a:endParaRPr lang="en-US" dirty="0"/>
          </a:p>
        </p:txBody>
      </p:sp>
      <p:sp>
        <p:nvSpPr>
          <p:cNvPr id="10" name="Slide Number Placeholder 5">
            <a:extLst>
              <a:ext uri="{FF2B5EF4-FFF2-40B4-BE49-F238E27FC236}">
                <a16:creationId xmlns:a16="http://schemas.microsoft.com/office/drawing/2014/main" id="{AB5BF95A-3885-4491-876B-4C99D444A819}"/>
              </a:ext>
            </a:extLst>
          </p:cNvPr>
          <p:cNvSpPr>
            <a:spLocks noGrp="1"/>
          </p:cNvSpPr>
          <p:nvPr>
            <p:ph type="sldNum" sz="quarter" idx="12"/>
          </p:nvPr>
        </p:nvSpPr>
        <p:spPr>
          <a:xfrm>
            <a:off x="8236372" y="6280641"/>
            <a:ext cx="770468" cy="365125"/>
          </a:xfrm>
          <a:prstGeom prst="rect">
            <a:avLst/>
          </a:prstGeom>
        </p:spPr>
        <p:txBody>
          <a:bodyPr/>
          <a:lstStyle/>
          <a:p>
            <a:fld id="{4DBC7FC8-25FB-FC45-8177-2B991DA6778C}" type="slidenum">
              <a:rPr lang="en-US" smtClean="0"/>
              <a:t>‹#›</a:t>
            </a:fld>
            <a:endParaRPr lang="en-US"/>
          </a:p>
        </p:txBody>
      </p:sp>
      <p:cxnSp>
        <p:nvCxnSpPr>
          <p:cNvPr id="11" name="Straight Connector 10">
            <a:extLst>
              <a:ext uri="{FF2B5EF4-FFF2-40B4-BE49-F238E27FC236}">
                <a16:creationId xmlns:a16="http://schemas.microsoft.com/office/drawing/2014/main" id="{A625C0E0-87AD-4A9A-8CC2-D51E549C54A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
        <p:nvSpPr>
          <p:cNvPr id="12" name="Footer Placeholder 4">
            <a:extLst>
              <a:ext uri="{FF2B5EF4-FFF2-40B4-BE49-F238E27FC236}">
                <a16:creationId xmlns:a16="http://schemas.microsoft.com/office/drawing/2014/main" id="{957F6DEB-B3FE-4632-A871-23BAA7FEADD1}"/>
              </a:ext>
            </a:extLst>
          </p:cNvPr>
          <p:cNvSpPr>
            <a:spLocks noGrp="1"/>
          </p:cNvSpPr>
          <p:nvPr>
            <p:ph type="ftr" sz="quarter" idx="11"/>
          </p:nvPr>
        </p:nvSpPr>
        <p:spPr>
          <a:xfrm>
            <a:off x="88409" y="6266485"/>
            <a:ext cx="4870585" cy="365125"/>
          </a:xfrm>
          <a:prstGeom prst="rect">
            <a:avLst/>
          </a:prstGeom>
        </p:spPr>
        <p:txBody>
          <a:bodyPr/>
          <a:lstStyle/>
          <a:p>
            <a:r>
              <a:rPr lang="en-GB"/>
              <a:t>Copyright © 2021 Prime Lessons (primelessons.org) CC-BY-NC-SA.  (Last edit: 01/17/2021)</a:t>
            </a:r>
            <a:endParaRPr lang="en-US" dirty="0"/>
          </a:p>
        </p:txBody>
      </p:sp>
    </p:spTree>
    <p:extLst>
      <p:ext uri="{BB962C8B-B14F-4D97-AF65-F5344CB8AC3E}">
        <p14:creationId xmlns:p14="http://schemas.microsoft.com/office/powerpoint/2010/main" val="279777667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GB"/>
              <a:t>Copyright © 2021 Prime Lessons (primelessons.org) CC-BY-NC-SA.  (Last edit: 01/17/2021)</a:t>
            </a:r>
            <a:endParaRPr lang="en-US"/>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3334511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GB"/>
              <a:t>Copyright © 2021 Prime Lessons (primelessons.org) CC-BY-NC-SA.  (Last edit: 01/17/2021)</a:t>
            </a:r>
            <a:endParaRPr lang="en-US"/>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5854481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5107580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GB"/>
              <a:t>Copyright © 2021 Prime Lessons (primelessons.org) CC-BY-NC-SA.  (Last edit: 01/17/2021)</a:t>
            </a:r>
            <a:endParaRPr lang="en-US"/>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410445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GB"/>
              <a:t>Copyright © 2021 Prime Lessons (primelessons.org) CC-BY-NC-SA.  (Last edit: 01/17/2021)</a:t>
            </a:r>
            <a:endParaRPr lang="en-US"/>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7214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GB"/>
              <a:t>Copyright © 2021 Prime Lessons (primelessons.org) CC-BY-NC-SA.  (Last edit: 01/17/2021)</a:t>
            </a:r>
            <a:endParaRPr lang="en-US"/>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725393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GB"/>
              <a:t>Copyright © 2021 Prime Lessons (primelessons.org) CC-BY-NC-SA.  (Last edit: 01/17/2021)</a:t>
            </a:r>
            <a:endParaRPr lang="en-US"/>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4059073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01/17/2021)</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3965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GB"/>
              <a:t>Copyright © 2021 Prime Lessons (primelessons.org) CC-BY-NC-SA.  (Last edit: 01/17/2021)</a:t>
            </a:r>
            <a:endParaRPr lang="en-US"/>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61275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Copyright © 2021 Prime Lessons (primelessons.org) CC-BY-NC-SA.  (Last edit: 01/17/2021)</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35564374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GB"/>
              <a:t>Copyright © 2021 Prime Lessons (primelessons.org) CC-BY-NC-SA.  (Last edit: 01/17/2021)</a:t>
            </a:r>
            <a:endParaRPr lang="en-US" dirty="0"/>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241260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Copyright © 2021 Prime Lessons (primelessons.org) CC-BY-NC-SA.  (Last edit: 01/17/2021)</a:t>
            </a: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26481082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3289" y="270616"/>
            <a:ext cx="8834991" cy="697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43289" y="1059264"/>
            <a:ext cx="8834991" cy="4823824"/>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143290" y="111873"/>
            <a:ext cx="2926080" cy="10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0" name="Rectangle 9"/>
          <p:cNvSpPr/>
          <p:nvPr/>
        </p:nvSpPr>
        <p:spPr>
          <a:xfrm>
            <a:off x="6052201" y="111873"/>
            <a:ext cx="2926080" cy="108000"/>
          </a:xfrm>
          <a:prstGeom prst="rect">
            <a:avLst/>
          </a:prstGeom>
          <a:solidFill>
            <a:srgbClr val="0EAE9F"/>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097745" y="111873"/>
            <a:ext cx="2926080" cy="108000"/>
          </a:xfrm>
          <a:prstGeom prst="rect">
            <a:avLst/>
          </a:prstGeom>
          <a:solidFill>
            <a:srgbClr val="FFD500"/>
          </a:solidFill>
          <a:ln>
            <a:noFill/>
          </a:ln>
          <a:effectLst/>
        </p:spPr>
        <p:style>
          <a:lnRef idx="1">
            <a:schemeClr val="accent1"/>
          </a:lnRef>
          <a:fillRef idx="3">
            <a:schemeClr val="accent1"/>
          </a:fillRef>
          <a:effectRef idx="2">
            <a:schemeClr val="accent1"/>
          </a:effectRef>
          <a:fontRef idx="minor">
            <a:schemeClr val="lt1"/>
          </a:fontRef>
        </p:style>
      </p:sp>
      <p:sp>
        <p:nvSpPr>
          <p:cNvPr id="12" name="Footer Placeholder 4">
            <a:extLst>
              <a:ext uri="{FF2B5EF4-FFF2-40B4-BE49-F238E27FC236}">
                <a16:creationId xmlns:a16="http://schemas.microsoft.com/office/drawing/2014/main" id="{9010EC07-0A4A-4C6A-950D-55707B6C7FAB}"/>
              </a:ext>
            </a:extLst>
          </p:cNvPr>
          <p:cNvSpPr>
            <a:spLocks noGrp="1"/>
          </p:cNvSpPr>
          <p:nvPr>
            <p:ph type="ftr" sz="quarter" idx="3"/>
          </p:nvPr>
        </p:nvSpPr>
        <p:spPr>
          <a:xfrm>
            <a:off x="88409" y="6266485"/>
            <a:ext cx="7599835" cy="365125"/>
          </a:xfrm>
          <a:prstGeom prst="rect">
            <a:avLst/>
          </a:prstGeom>
        </p:spPr>
        <p:txBody>
          <a:bodyPr/>
          <a:lstStyle>
            <a:lvl1pPr>
              <a:defRPr sz="1400"/>
            </a:lvl1pPr>
          </a:lstStyle>
          <a:p>
            <a:r>
              <a:rPr lang="en-GB"/>
              <a:t>Copyright © 2021 Prime Lessons (primelessons.org) CC-BY-NC-SA.  (Last edit: 01/17/2021)</a:t>
            </a:r>
            <a:endParaRPr lang="en-US"/>
          </a:p>
        </p:txBody>
      </p:sp>
      <p:sp>
        <p:nvSpPr>
          <p:cNvPr id="13" name="Slide Number Placeholder 5">
            <a:extLst>
              <a:ext uri="{FF2B5EF4-FFF2-40B4-BE49-F238E27FC236}">
                <a16:creationId xmlns:a16="http://schemas.microsoft.com/office/drawing/2014/main" id="{4C4CC031-9FAD-457B-A616-9F45DA2DE9A8}"/>
              </a:ext>
            </a:extLst>
          </p:cNvPr>
          <p:cNvSpPr>
            <a:spLocks noGrp="1"/>
          </p:cNvSpPr>
          <p:nvPr>
            <p:ph type="sldNum" sz="quarter" idx="4"/>
          </p:nvPr>
        </p:nvSpPr>
        <p:spPr>
          <a:xfrm>
            <a:off x="8236372" y="6280641"/>
            <a:ext cx="770468" cy="365125"/>
          </a:xfrm>
          <a:prstGeom prst="rect">
            <a:avLst/>
          </a:prstGeom>
        </p:spPr>
        <p:txBody>
          <a:bodyPr/>
          <a:lstStyle>
            <a:lvl1pPr>
              <a:defRPr sz="1400"/>
            </a:lvl1pPr>
          </a:lstStyle>
          <a:p>
            <a:fld id="{DE42E464-3EB8-43C8-8768-9E2AD4F497B7}" type="slidenum">
              <a:rPr lang="en-US" smtClean="0"/>
              <a:t>‹#›</a:t>
            </a:fld>
            <a:endParaRPr lang="en-US"/>
          </a:p>
        </p:txBody>
      </p:sp>
      <p:cxnSp>
        <p:nvCxnSpPr>
          <p:cNvPr id="14" name="Straight Connector 13">
            <a:extLst>
              <a:ext uri="{FF2B5EF4-FFF2-40B4-BE49-F238E27FC236}">
                <a16:creationId xmlns:a16="http://schemas.microsoft.com/office/drawing/2014/main" id="{6AF90A68-628C-4E8F-BCF5-404070DD47EC}"/>
              </a:ext>
            </a:extLst>
          </p:cNvPr>
          <p:cNvCxnSpPr/>
          <p:nvPr/>
        </p:nvCxnSpPr>
        <p:spPr>
          <a:xfrm>
            <a:off x="175260" y="6316935"/>
            <a:ext cx="88315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843267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547BAE-D29C-425F-A66E-2818156CCB9F}"/>
              </a:ext>
            </a:extLst>
          </p:cNvPr>
          <p:cNvSpPr>
            <a:spLocks noGrp="1"/>
          </p:cNvSpPr>
          <p:nvPr>
            <p:ph type="ctrTitle"/>
          </p:nvPr>
        </p:nvSpPr>
        <p:spPr/>
        <p:txBody>
          <a:bodyPr/>
          <a:lstStyle/>
          <a:p>
            <a:r>
              <a:rPr lang="en-US" dirty="0"/>
              <a:t>Moving straight</a:t>
            </a:r>
          </a:p>
        </p:txBody>
      </p:sp>
      <p:sp>
        <p:nvSpPr>
          <p:cNvPr id="2" name="Subtitle 1"/>
          <p:cNvSpPr>
            <a:spLocks noGrp="1"/>
          </p:cNvSpPr>
          <p:nvPr>
            <p:ph type="subTitle" idx="1"/>
          </p:nvPr>
        </p:nvSpPr>
        <p:spPr/>
        <p:txBody>
          <a:bodyPr>
            <a:normAutofit/>
          </a:bodyPr>
          <a:lstStyle/>
          <a:p>
            <a:r>
              <a:rPr lang="en-US" dirty="0"/>
              <a:t>By Sanjay and Arvind </a:t>
            </a:r>
            <a:r>
              <a:rPr lang="en-US" dirty="0" err="1"/>
              <a:t>Seshan</a:t>
            </a:r>
            <a:endParaRPr lang="en-US" dirty="0"/>
          </a:p>
        </p:txBody>
      </p:sp>
    </p:spTree>
    <p:extLst>
      <p:ext uri="{BB962C8B-B14F-4D97-AF65-F5344CB8AC3E}">
        <p14:creationId xmlns:p14="http://schemas.microsoft.com/office/powerpoint/2010/main" val="156878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Challenge II: Move Forward and Back</a:t>
            </a:r>
          </a:p>
        </p:txBody>
      </p:sp>
      <p:sp>
        <p:nvSpPr>
          <p:cNvPr id="3" name="Content Placeholder 2"/>
          <p:cNvSpPr>
            <a:spLocks noGrp="1"/>
          </p:cNvSpPr>
          <p:nvPr>
            <p:ph idx="1"/>
          </p:nvPr>
        </p:nvSpPr>
        <p:spPr>
          <a:xfrm>
            <a:off x="175260" y="1274749"/>
            <a:ext cx="4555958" cy="4373563"/>
          </a:xfrm>
        </p:spPr>
        <p:txBody>
          <a:bodyPr>
            <a:normAutofit/>
          </a:bodyPr>
          <a:lstStyle/>
          <a:p>
            <a:r>
              <a:rPr lang="en-US" dirty="0"/>
              <a:t>Move your robot forward from the start line to the finish line (1) and back to the start (2)</a:t>
            </a:r>
          </a:p>
          <a:p>
            <a:r>
              <a:rPr lang="en-US" dirty="0"/>
              <a:t>Basic steps:</a:t>
            </a:r>
          </a:p>
          <a:p>
            <a:pPr lvl="1"/>
            <a:r>
              <a:rPr lang="en-US" dirty="0"/>
              <a:t>Configure your robot</a:t>
            </a:r>
          </a:p>
          <a:p>
            <a:pPr lvl="1"/>
            <a:r>
              <a:rPr lang="en-US" dirty="0"/>
              <a:t>Use a </a:t>
            </a:r>
            <a:r>
              <a:rPr lang="en-US" dirty="0" err="1"/>
              <a:t>MotorPair</a:t>
            </a:r>
            <a:r>
              <a:rPr lang="en-US" dirty="0"/>
              <a:t> method and move forward for the desired amount (40cm)</a:t>
            </a:r>
          </a:p>
          <a:p>
            <a:pPr lvl="1"/>
            <a:r>
              <a:rPr lang="en-US" dirty="0"/>
              <a:t>Use the same </a:t>
            </a:r>
            <a:r>
              <a:rPr lang="en-US" dirty="0" err="1"/>
              <a:t>MotorPair</a:t>
            </a:r>
            <a:r>
              <a:rPr lang="en-US" dirty="0"/>
              <a:t> method to move backwards (40cm)</a:t>
            </a:r>
          </a:p>
          <a:p>
            <a:endParaRPr lang="en-US" dirty="0"/>
          </a:p>
          <a:p>
            <a:endParaRPr lang="en-US" dirty="0"/>
          </a:p>
        </p:txBody>
      </p:sp>
      <p:sp>
        <p:nvSpPr>
          <p:cNvPr id="8" name="Footer Placeholder 7">
            <a:extLst>
              <a:ext uri="{FF2B5EF4-FFF2-40B4-BE49-F238E27FC236}">
                <a16:creationId xmlns:a16="http://schemas.microsoft.com/office/drawing/2014/main" id="{C2343568-9331-7A48-9D07-C332D71BD676}"/>
              </a:ext>
            </a:extLst>
          </p:cNvPr>
          <p:cNvSpPr>
            <a:spLocks noGrp="1"/>
          </p:cNvSpPr>
          <p:nvPr>
            <p:ph type="ftr" sz="quarter" idx="11"/>
          </p:nvPr>
        </p:nvSpPr>
        <p:spPr/>
        <p:txBody>
          <a:bodyPr/>
          <a:lstStyle/>
          <a:p>
            <a:r>
              <a:rPr lang="en-GB"/>
              <a:t>Copyright © 2021 Prime Lessons (primelessons.org) CC-BY-NC-SA.  (Last edit: 01/17/2021)</a:t>
            </a:r>
            <a:endParaRPr lang="en-US"/>
          </a:p>
        </p:txBody>
      </p:sp>
      <p:sp>
        <p:nvSpPr>
          <p:cNvPr id="10" name="Slide Number Placeholder 9">
            <a:extLst>
              <a:ext uri="{FF2B5EF4-FFF2-40B4-BE49-F238E27FC236}">
                <a16:creationId xmlns:a16="http://schemas.microsoft.com/office/drawing/2014/main" id="{9E6FDDF9-C34F-4F2C-BD11-22A9D98E5BC3}"/>
              </a:ext>
            </a:extLst>
          </p:cNvPr>
          <p:cNvSpPr>
            <a:spLocks noGrp="1"/>
          </p:cNvSpPr>
          <p:nvPr>
            <p:ph type="sldNum" sz="quarter" idx="12"/>
          </p:nvPr>
        </p:nvSpPr>
        <p:spPr/>
        <p:txBody>
          <a:bodyPr/>
          <a:lstStyle/>
          <a:p>
            <a:fld id="{4DBC7FC8-25FB-FC45-8177-2B991DA6778C}" type="slidenum">
              <a:rPr lang="en-US" smtClean="0"/>
              <a:t>10</a:t>
            </a:fld>
            <a:endParaRPr lang="en-US"/>
          </a:p>
        </p:txBody>
      </p:sp>
      <p:cxnSp>
        <p:nvCxnSpPr>
          <p:cNvPr id="5" name="Straight Connector 4"/>
          <p:cNvCxnSpPr/>
          <p:nvPr/>
        </p:nvCxnSpPr>
        <p:spPr>
          <a:xfrm flipH="1">
            <a:off x="5775158" y="1871579"/>
            <a:ext cx="2540000" cy="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a:off x="5775158" y="5558588"/>
            <a:ext cx="2540000" cy="0"/>
          </a:xfrm>
          <a:prstGeom prst="line">
            <a:avLst/>
          </a:prstGeom>
          <a:ln w="76200" cmpd="sng">
            <a:solidFill>
              <a:srgbClr val="00B900"/>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6015789"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8152064" y="2072105"/>
            <a:ext cx="0" cy="3355474"/>
          </a:xfrm>
          <a:prstGeom prst="straightConnector1">
            <a:avLst/>
          </a:prstGeom>
          <a:ln>
            <a:solidFill>
              <a:schemeClr val="accent3"/>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6036784" y="3438897"/>
            <a:ext cx="307474" cy="369332"/>
          </a:xfrm>
          <a:prstGeom prst="rect">
            <a:avLst/>
          </a:prstGeom>
          <a:noFill/>
        </p:spPr>
        <p:txBody>
          <a:bodyPr wrap="square" rtlCol="0">
            <a:spAutoFit/>
          </a:bodyPr>
          <a:lstStyle/>
          <a:p>
            <a:r>
              <a:rPr lang="en-US" dirty="0"/>
              <a:t>1</a:t>
            </a:r>
          </a:p>
        </p:txBody>
      </p:sp>
      <p:sp>
        <p:nvSpPr>
          <p:cNvPr id="17" name="TextBox 16"/>
          <p:cNvSpPr txBox="1"/>
          <p:nvPr/>
        </p:nvSpPr>
        <p:spPr>
          <a:xfrm>
            <a:off x="7823596" y="3471417"/>
            <a:ext cx="307474" cy="369332"/>
          </a:xfrm>
          <a:prstGeom prst="rect">
            <a:avLst/>
          </a:prstGeom>
          <a:noFill/>
        </p:spPr>
        <p:txBody>
          <a:bodyPr wrap="square" rtlCol="0">
            <a:spAutoFit/>
          </a:bodyPr>
          <a:lstStyle/>
          <a:p>
            <a:r>
              <a:rPr lang="en-US" dirty="0"/>
              <a:t>2</a:t>
            </a:r>
          </a:p>
        </p:txBody>
      </p:sp>
      <p:sp>
        <p:nvSpPr>
          <p:cNvPr id="4" name="TextBox 3"/>
          <p:cNvSpPr txBox="1"/>
          <p:nvPr/>
        </p:nvSpPr>
        <p:spPr>
          <a:xfrm>
            <a:off x="5679774" y="1434399"/>
            <a:ext cx="941296" cy="369332"/>
          </a:xfrm>
          <a:prstGeom prst="rect">
            <a:avLst/>
          </a:prstGeom>
          <a:noFill/>
        </p:spPr>
        <p:txBody>
          <a:bodyPr wrap="none" rtlCol="0">
            <a:spAutoFit/>
          </a:bodyPr>
          <a:lstStyle/>
          <a:p>
            <a:r>
              <a:rPr lang="en-US" dirty="0"/>
              <a:t>FINISH</a:t>
            </a:r>
          </a:p>
        </p:txBody>
      </p:sp>
      <p:sp>
        <p:nvSpPr>
          <p:cNvPr id="12" name="TextBox 11"/>
          <p:cNvSpPr txBox="1"/>
          <p:nvPr/>
        </p:nvSpPr>
        <p:spPr>
          <a:xfrm>
            <a:off x="5679774" y="5744877"/>
            <a:ext cx="915823" cy="369332"/>
          </a:xfrm>
          <a:prstGeom prst="rect">
            <a:avLst/>
          </a:prstGeom>
          <a:noFill/>
        </p:spPr>
        <p:txBody>
          <a:bodyPr wrap="none" rtlCol="0">
            <a:spAutoFit/>
          </a:bodyPr>
          <a:lstStyle/>
          <a:p>
            <a:r>
              <a:rPr lang="en-US" dirty="0"/>
              <a:t>START</a:t>
            </a:r>
          </a:p>
        </p:txBody>
      </p:sp>
      <p:grpSp>
        <p:nvGrpSpPr>
          <p:cNvPr id="24" name="Group 23">
            <a:extLst>
              <a:ext uri="{FF2B5EF4-FFF2-40B4-BE49-F238E27FC236}">
                <a16:creationId xmlns:a16="http://schemas.microsoft.com/office/drawing/2014/main" id="{ECA5F964-DE18-4BBC-BE30-ADC7BFE6EA73}"/>
              </a:ext>
            </a:extLst>
          </p:cNvPr>
          <p:cNvGrpSpPr/>
          <p:nvPr/>
        </p:nvGrpSpPr>
        <p:grpSpPr>
          <a:xfrm>
            <a:off x="6829001" y="5597096"/>
            <a:ext cx="660559" cy="790597"/>
            <a:chOff x="6310708" y="2223671"/>
            <a:chExt cx="809489" cy="898563"/>
          </a:xfrm>
        </p:grpSpPr>
        <p:sp>
          <p:nvSpPr>
            <p:cNvPr id="25" name="Rounded Rectangle 27">
              <a:extLst>
                <a:ext uri="{FF2B5EF4-FFF2-40B4-BE49-F238E27FC236}">
                  <a16:creationId xmlns:a16="http://schemas.microsoft.com/office/drawing/2014/main" id="{CCECC990-4945-40AC-BA0C-52230D3420D0}"/>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Rounded Rectangle 28">
              <a:extLst>
                <a:ext uri="{FF2B5EF4-FFF2-40B4-BE49-F238E27FC236}">
                  <a16:creationId xmlns:a16="http://schemas.microsoft.com/office/drawing/2014/main" id="{AD8BB0C1-1968-4A21-AA88-400EBF2B8D24}"/>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7" name="Rounded Rectangle 29">
              <a:extLst>
                <a:ext uri="{FF2B5EF4-FFF2-40B4-BE49-F238E27FC236}">
                  <a16:creationId xmlns:a16="http://schemas.microsoft.com/office/drawing/2014/main" id="{CF437D3E-63BC-44FF-8419-9074FFD42C3D}"/>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28" name="Oval 27">
              <a:extLst>
                <a:ext uri="{FF2B5EF4-FFF2-40B4-BE49-F238E27FC236}">
                  <a16:creationId xmlns:a16="http://schemas.microsoft.com/office/drawing/2014/main" id="{673307E1-3E45-4D57-B3DD-1335C90458C7}"/>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7" name="TextBox 6">
            <a:extLst>
              <a:ext uri="{FF2B5EF4-FFF2-40B4-BE49-F238E27FC236}">
                <a16:creationId xmlns:a16="http://schemas.microsoft.com/office/drawing/2014/main" id="{2CDE5293-DF90-4CD6-BE3F-A272C1189A4D}"/>
              </a:ext>
            </a:extLst>
          </p:cNvPr>
          <p:cNvSpPr txBox="1"/>
          <p:nvPr/>
        </p:nvSpPr>
        <p:spPr>
          <a:xfrm>
            <a:off x="6744399" y="3471547"/>
            <a:ext cx="823391" cy="369332"/>
          </a:xfrm>
          <a:prstGeom prst="rect">
            <a:avLst/>
          </a:prstGeom>
          <a:noFill/>
        </p:spPr>
        <p:txBody>
          <a:bodyPr wrap="square" rtlCol="0">
            <a:spAutoFit/>
          </a:bodyPr>
          <a:lstStyle/>
          <a:p>
            <a:r>
              <a:rPr lang="en-US" dirty="0"/>
              <a:t>40CM</a:t>
            </a:r>
          </a:p>
        </p:txBody>
      </p:sp>
    </p:spTree>
    <p:extLst>
      <p:ext uri="{BB962C8B-B14F-4D97-AF65-F5344CB8AC3E}">
        <p14:creationId xmlns:p14="http://schemas.microsoft.com/office/powerpoint/2010/main" val="221081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C4BBE-C908-4D9B-8994-FA0CF8939198}"/>
              </a:ext>
            </a:extLst>
          </p:cNvPr>
          <p:cNvSpPr>
            <a:spLocks noGrp="1"/>
          </p:cNvSpPr>
          <p:nvPr>
            <p:ph type="title"/>
          </p:nvPr>
        </p:nvSpPr>
        <p:spPr/>
        <p:txBody>
          <a:bodyPr/>
          <a:lstStyle/>
          <a:p>
            <a:r>
              <a:rPr lang="en-US" dirty="0"/>
              <a:t>Challenge II solution</a:t>
            </a:r>
          </a:p>
        </p:txBody>
      </p:sp>
      <p:sp>
        <p:nvSpPr>
          <p:cNvPr id="10" name="Content Placeholder 9">
            <a:extLst>
              <a:ext uri="{FF2B5EF4-FFF2-40B4-BE49-F238E27FC236}">
                <a16:creationId xmlns:a16="http://schemas.microsoft.com/office/drawing/2014/main" id="{EA67A743-CC4F-4AD7-BF57-EB62E23F1725}"/>
              </a:ext>
            </a:extLst>
          </p:cNvPr>
          <p:cNvSpPr>
            <a:spLocks noGrp="1"/>
          </p:cNvSpPr>
          <p:nvPr>
            <p:ph idx="1"/>
          </p:nvPr>
        </p:nvSpPr>
        <p:spPr>
          <a:xfrm>
            <a:off x="156209" y="1188525"/>
            <a:ext cx="8554157" cy="4364778"/>
          </a:xfrm>
        </p:spPr>
        <p:txBody>
          <a:bodyPr/>
          <a:lstStyle/>
          <a:p>
            <a:r>
              <a:rPr lang="en-US" dirty="0"/>
              <a:t>Configure your robot</a:t>
            </a:r>
          </a:p>
          <a:p>
            <a:r>
              <a:rPr lang="en-US" dirty="0"/>
              <a:t>If you are using the smaller SPIKE Prime wheels on Droid Bot IV, set the one rotation to 17.5cm (in the code shown)</a:t>
            </a:r>
          </a:p>
          <a:p>
            <a:r>
              <a:rPr lang="en-US" dirty="0"/>
              <a:t>If you are using the larger SPIKE Prime wheels on ADB, you will set one rotation to 27.6cm</a:t>
            </a:r>
          </a:p>
          <a:p>
            <a:r>
              <a:rPr lang="en-US" dirty="0"/>
              <a:t>Robot moves forward 40cm and backwards 40cm by setting the distance to -40.</a:t>
            </a:r>
          </a:p>
          <a:p>
            <a:endParaRPr lang="en-US" dirty="0"/>
          </a:p>
        </p:txBody>
      </p:sp>
      <p:sp>
        <p:nvSpPr>
          <p:cNvPr id="4" name="Footer Placeholder 3">
            <a:extLst>
              <a:ext uri="{FF2B5EF4-FFF2-40B4-BE49-F238E27FC236}">
                <a16:creationId xmlns:a16="http://schemas.microsoft.com/office/drawing/2014/main" id="{F52252CE-D7C8-4ED1-B7D3-717F38748A37}"/>
              </a:ext>
            </a:extLst>
          </p:cNvPr>
          <p:cNvSpPr>
            <a:spLocks noGrp="1"/>
          </p:cNvSpPr>
          <p:nvPr>
            <p:ph type="ftr" sz="quarter" idx="11"/>
          </p:nvPr>
        </p:nvSpPr>
        <p:spPr/>
        <p:txBody>
          <a:bodyPr/>
          <a:lstStyle/>
          <a:p>
            <a:r>
              <a:rPr lang="en-GB"/>
              <a:t>Copyright © 2021 Prime Lessons (primelessons.org) CC-BY-NC-SA.  (Last edit: 01/17/2021)</a:t>
            </a:r>
            <a:endParaRPr lang="en-US"/>
          </a:p>
        </p:txBody>
      </p:sp>
      <p:sp>
        <p:nvSpPr>
          <p:cNvPr id="3" name="Slide Number Placeholder 2">
            <a:extLst>
              <a:ext uri="{FF2B5EF4-FFF2-40B4-BE49-F238E27FC236}">
                <a16:creationId xmlns:a16="http://schemas.microsoft.com/office/drawing/2014/main" id="{E9459E78-879E-4754-AEB1-C1494464AD61}"/>
              </a:ext>
            </a:extLst>
          </p:cNvPr>
          <p:cNvSpPr>
            <a:spLocks noGrp="1"/>
          </p:cNvSpPr>
          <p:nvPr>
            <p:ph type="sldNum" sz="quarter" idx="12"/>
          </p:nvPr>
        </p:nvSpPr>
        <p:spPr/>
        <p:txBody>
          <a:bodyPr/>
          <a:lstStyle/>
          <a:p>
            <a:fld id="{4DBC7FC8-25FB-FC45-8177-2B991DA6778C}" type="slidenum">
              <a:rPr lang="en-US" smtClean="0"/>
              <a:t>11</a:t>
            </a:fld>
            <a:endParaRPr lang="en-US"/>
          </a:p>
        </p:txBody>
      </p:sp>
      <p:sp>
        <p:nvSpPr>
          <p:cNvPr id="5" name="TextBox 4">
            <a:extLst>
              <a:ext uri="{FF2B5EF4-FFF2-40B4-BE49-F238E27FC236}">
                <a16:creationId xmlns:a16="http://schemas.microsoft.com/office/drawing/2014/main" id="{1B3576AD-8D31-46B7-B7F3-118E46D51D8B}"/>
              </a:ext>
            </a:extLst>
          </p:cNvPr>
          <p:cNvSpPr txBox="1"/>
          <p:nvPr/>
        </p:nvSpPr>
        <p:spPr>
          <a:xfrm>
            <a:off x="1160485" y="3518037"/>
            <a:ext cx="7380200" cy="3046988"/>
          </a:xfrm>
          <a:prstGeom prst="rect">
            <a:avLst/>
          </a:prstGeom>
          <a:noFill/>
        </p:spPr>
        <p:txBody>
          <a:bodyPr wrap="square">
            <a:spAutoFit/>
          </a:bodyPr>
          <a:lstStyle/>
          <a:p>
            <a:r>
              <a:rPr lang="en-US" sz="2400" b="0" dirty="0" err="1">
                <a:solidFill>
                  <a:srgbClr val="000000"/>
                </a:solidFill>
                <a:effectLst/>
                <a:latin typeface="Consolas" panose="020B0609020204030204" pitchFamily="49" charset="0"/>
              </a:rPr>
              <a:t>motor_pair</a:t>
            </a:r>
            <a:r>
              <a:rPr lang="en-US" sz="2400" b="0" dirty="0">
                <a:solidFill>
                  <a:srgbClr val="000000"/>
                </a:solidFill>
                <a:effectLst/>
                <a:latin typeface="Consolas" panose="020B0609020204030204" pitchFamily="49" charset="0"/>
              </a:rPr>
              <a:t> = </a:t>
            </a:r>
            <a:r>
              <a:rPr lang="en-US" sz="2400" b="0" dirty="0" err="1">
                <a:solidFill>
                  <a:srgbClr val="000000"/>
                </a:solidFill>
                <a:effectLst/>
                <a:latin typeface="Consolas" panose="020B0609020204030204" pitchFamily="49" charset="0"/>
              </a:rPr>
              <a:t>MotorPair</a:t>
            </a:r>
            <a:r>
              <a:rPr lang="en-US" sz="2400" b="0" dirty="0">
                <a:solidFill>
                  <a:srgbClr val="00877B"/>
                </a:solidFill>
                <a:effectLst/>
                <a:latin typeface="Consolas" panose="020B0609020204030204" pitchFamily="49" charset="0"/>
              </a:rPr>
              <a:t>(</a:t>
            </a:r>
            <a:r>
              <a:rPr lang="en-US" sz="2400" b="0" dirty="0">
                <a:solidFill>
                  <a:srgbClr val="D8009B"/>
                </a:solidFill>
                <a:effectLst/>
                <a:latin typeface="Consolas" panose="020B0609020204030204" pitchFamily="49" charset="0"/>
              </a:rPr>
              <a:t>'A'</a:t>
            </a:r>
            <a:r>
              <a:rPr lang="en-US" sz="2400" b="0" dirty="0">
                <a:solidFill>
                  <a:srgbClr val="000000"/>
                </a:solidFill>
                <a:effectLst/>
                <a:latin typeface="Consolas" panose="020B0609020204030204" pitchFamily="49" charset="0"/>
              </a:rPr>
              <a:t>, </a:t>
            </a:r>
            <a:r>
              <a:rPr lang="en-US" sz="2400" b="0" dirty="0">
                <a:solidFill>
                  <a:srgbClr val="D8009B"/>
                </a:solidFill>
                <a:effectLst/>
                <a:latin typeface="Consolas" panose="020B0609020204030204" pitchFamily="49" charset="0"/>
              </a:rPr>
              <a:t>'E'</a:t>
            </a:r>
            <a:r>
              <a:rPr lang="en-US" sz="2400" b="0" dirty="0">
                <a:solidFill>
                  <a:srgbClr val="00877B"/>
                </a:solidFill>
                <a:effectLst/>
                <a:latin typeface="Consolas" panose="020B0609020204030204" pitchFamily="49" charset="0"/>
              </a:rPr>
              <a:t>)</a:t>
            </a:r>
          </a:p>
          <a:p>
            <a:r>
              <a:rPr lang="en-GB" sz="2400" b="0" dirty="0" err="1">
                <a:solidFill>
                  <a:srgbClr val="000000"/>
                </a:solidFill>
                <a:effectLst/>
                <a:latin typeface="Consolas" panose="020B0609020204030204" pitchFamily="49" charset="0"/>
              </a:rPr>
              <a:t>motor_pair.set_stop_action</a:t>
            </a:r>
            <a:r>
              <a:rPr lang="en-GB" sz="2400" b="0" dirty="0">
                <a:solidFill>
                  <a:srgbClr val="00877B"/>
                </a:solidFill>
                <a:effectLst/>
                <a:latin typeface="Consolas" panose="020B0609020204030204" pitchFamily="49" charset="0"/>
              </a:rPr>
              <a:t>(</a:t>
            </a:r>
            <a:r>
              <a:rPr lang="en-US" sz="2400" b="0" dirty="0">
                <a:solidFill>
                  <a:srgbClr val="D8009B"/>
                </a:solidFill>
                <a:effectLst/>
                <a:latin typeface="Consolas" panose="020B0609020204030204" pitchFamily="49" charset="0"/>
              </a:rPr>
              <a:t>'brake'</a:t>
            </a:r>
            <a:r>
              <a:rPr lang="en-GB"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err="1">
                <a:solidFill>
                  <a:srgbClr val="000000"/>
                </a:solidFill>
                <a:effectLst/>
                <a:latin typeface="Consolas" panose="020B0609020204030204" pitchFamily="49" charset="0"/>
              </a:rPr>
              <a:t>motor_pair.set_motor_r</a:t>
            </a:r>
            <a:r>
              <a:rPr lang="en-US" sz="2400" b="0" dirty="0" err="1">
                <a:effectLst/>
                <a:latin typeface="Consolas" panose="020B0609020204030204" pitchFamily="49" charset="0"/>
              </a:rPr>
              <a:t>otat</a:t>
            </a:r>
            <a:r>
              <a:rPr lang="en-US" sz="2400" b="0" dirty="0" err="1">
                <a:solidFill>
                  <a:srgbClr val="000000"/>
                </a:solidFill>
                <a:effectLst/>
                <a:latin typeface="Consolas" panose="020B0609020204030204" pitchFamily="49" charset="0"/>
              </a:rPr>
              <a:t>ion</a:t>
            </a:r>
            <a:r>
              <a:rPr lang="en-US" sz="2400" b="0" dirty="0">
                <a:solidFill>
                  <a:srgbClr val="00877B"/>
                </a:solidFill>
                <a:effectLst/>
                <a:latin typeface="Consolas" panose="020B0609020204030204" pitchFamily="49" charset="0"/>
              </a:rPr>
              <a:t>(</a:t>
            </a:r>
            <a:r>
              <a:rPr lang="en-US" sz="2400" b="0" dirty="0">
                <a:solidFill>
                  <a:srgbClr val="FF7D00"/>
                </a:solidFill>
                <a:effectLst/>
                <a:latin typeface="Consolas" panose="020B0609020204030204" pitchFamily="49" charset="0"/>
              </a:rPr>
              <a:t>17.5</a:t>
            </a:r>
            <a:r>
              <a:rPr lang="en-US" sz="2400" b="0" dirty="0">
                <a:effectLst/>
                <a:latin typeface="Consolas" panose="020B0609020204030204" pitchFamily="49" charset="0"/>
              </a:rPr>
              <a:t>,</a:t>
            </a:r>
            <a:r>
              <a:rPr lang="en-US" sz="2400" b="0" dirty="0">
                <a:solidFill>
                  <a:srgbClr val="FF7D00"/>
                </a:solidFill>
                <a:effectLst/>
                <a:latin typeface="Consolas" panose="020B0609020204030204" pitchFamily="49" charset="0"/>
              </a:rPr>
              <a:t> </a:t>
            </a:r>
            <a:r>
              <a:rPr lang="en-US" sz="2400" b="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err="1">
                <a:solidFill>
                  <a:srgbClr val="000000"/>
                </a:solidFill>
                <a:effectLst/>
                <a:latin typeface="Consolas" panose="020B0609020204030204" pitchFamily="49" charset="0"/>
              </a:rPr>
              <a:t>motor_pair.set_default_speed</a:t>
            </a:r>
            <a:r>
              <a:rPr lang="en-US" sz="2400" b="0" dirty="0">
                <a:solidFill>
                  <a:srgbClr val="00877B"/>
                </a:solidFill>
                <a:effectLst/>
                <a:latin typeface="Consolas" panose="020B0609020204030204" pitchFamily="49" charset="0"/>
              </a:rPr>
              <a:t>(</a:t>
            </a:r>
            <a:r>
              <a:rPr lang="en-US" sz="2400" b="0" dirty="0">
                <a:solidFill>
                  <a:srgbClr val="FF7D00"/>
                </a:solidFill>
                <a:effectLst/>
                <a:latin typeface="Consolas" panose="020B0609020204030204" pitchFamily="49" charset="0"/>
              </a:rPr>
              <a:t>50</a:t>
            </a:r>
            <a:r>
              <a:rPr lang="en-US" sz="2400" b="0" dirty="0">
                <a:solidFill>
                  <a:srgbClr val="00877B"/>
                </a:solidFill>
                <a:effectLst/>
                <a:latin typeface="Consolas" panose="020B0609020204030204" pitchFamily="49" charset="0"/>
              </a:rPr>
              <a:t>)</a:t>
            </a:r>
            <a:endParaRPr lang="en-GB" sz="2400" b="0" i="0" dirty="0">
              <a:solidFill>
                <a:srgbClr val="000000"/>
              </a:solidFill>
              <a:effectLst/>
              <a:latin typeface="Consolas" panose="020B0609020204030204" pitchFamily="49" charset="0"/>
            </a:endParaRPr>
          </a:p>
          <a:p>
            <a:r>
              <a:rPr lang="en-GB" sz="2400" b="0" i="0" dirty="0" err="1">
                <a:solidFill>
                  <a:srgbClr val="000000"/>
                </a:solidFill>
                <a:effectLst/>
                <a:latin typeface="Consolas" panose="020B0609020204030204" pitchFamily="49" charset="0"/>
              </a:rPr>
              <a:t>motor_pair.move</a:t>
            </a:r>
            <a:r>
              <a:rPr lang="en-US" sz="2400" b="0" dirty="0">
                <a:solidFill>
                  <a:srgbClr val="00877B"/>
                </a:solidFill>
                <a:effectLst/>
                <a:latin typeface="Consolas" panose="020B0609020204030204" pitchFamily="49" charset="0"/>
              </a:rPr>
              <a:t>(</a:t>
            </a:r>
            <a:r>
              <a:rPr lang="en-GB" sz="2400" b="0" i="0" dirty="0">
                <a:solidFill>
                  <a:srgbClr val="FF7D00"/>
                </a:solidFill>
                <a:effectLst/>
                <a:latin typeface="Consolas" panose="020B0609020204030204" pitchFamily="49" charset="0"/>
              </a:rPr>
              <a:t>40</a:t>
            </a:r>
            <a:r>
              <a:rPr lang="en-GB" sz="2400" b="0" i="0" dirty="0">
                <a:solidFill>
                  <a:srgbClr val="000000"/>
                </a:solidFill>
                <a:effectLst/>
                <a:latin typeface="Consolas" panose="020B0609020204030204" pitchFamily="49" charset="0"/>
              </a:rPr>
              <a:t>, </a:t>
            </a:r>
            <a:r>
              <a:rPr lang="en-GB" sz="2400" b="0" i="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p>
          <a:p>
            <a:r>
              <a:rPr lang="en-GB" sz="2400" b="0" i="0" dirty="0" err="1">
                <a:solidFill>
                  <a:srgbClr val="000000"/>
                </a:solidFill>
                <a:effectLst/>
                <a:latin typeface="Consolas" panose="020B0609020204030204" pitchFamily="49" charset="0"/>
              </a:rPr>
              <a:t>motor_pair.move</a:t>
            </a:r>
            <a:r>
              <a:rPr lang="en-US" sz="2400" b="0" dirty="0">
                <a:solidFill>
                  <a:srgbClr val="00877B"/>
                </a:solidFill>
                <a:effectLst/>
                <a:latin typeface="Consolas" panose="020B0609020204030204" pitchFamily="49" charset="0"/>
              </a:rPr>
              <a:t>(</a:t>
            </a:r>
            <a:r>
              <a:rPr lang="en-GB" sz="2400" b="0" i="0" dirty="0">
                <a:solidFill>
                  <a:srgbClr val="FF7D00"/>
                </a:solidFill>
                <a:effectLst/>
                <a:latin typeface="Consolas" panose="020B0609020204030204" pitchFamily="49" charset="0"/>
              </a:rPr>
              <a:t>-40</a:t>
            </a:r>
            <a:r>
              <a:rPr lang="en-GB" sz="2400" b="0" i="0" dirty="0">
                <a:solidFill>
                  <a:srgbClr val="000000"/>
                </a:solidFill>
                <a:effectLst/>
                <a:latin typeface="Consolas" panose="020B0609020204030204" pitchFamily="49" charset="0"/>
              </a:rPr>
              <a:t>, </a:t>
            </a:r>
            <a:r>
              <a:rPr lang="en-GB" sz="2400" b="0" i="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endParaRPr lang="en-US" sz="2400" b="0" dirty="0">
              <a:solidFill>
                <a:srgbClr val="000000"/>
              </a:solidFill>
              <a:effectLst/>
              <a:latin typeface="Consolas" panose="020B0609020204030204" pitchFamily="49" charset="0"/>
            </a:endParaRPr>
          </a:p>
          <a:p>
            <a:endParaRPr lang="en-US" sz="2400" dirty="0">
              <a:latin typeface="Consolas" panose="020B0609020204030204" pitchFamily="49" charset="0"/>
            </a:endParaRPr>
          </a:p>
        </p:txBody>
      </p:sp>
    </p:spTree>
    <p:extLst>
      <p:ext uri="{BB962C8B-B14F-4D97-AF65-F5344CB8AC3E}">
        <p14:creationId xmlns:p14="http://schemas.microsoft.com/office/powerpoint/2010/main" val="2246882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 Moving and Stop Moving Methods</a:t>
            </a:r>
          </a:p>
        </p:txBody>
      </p:sp>
      <p:sp>
        <p:nvSpPr>
          <p:cNvPr id="3" name="Content Placeholder 2"/>
          <p:cNvSpPr>
            <a:spLocks noGrp="1"/>
          </p:cNvSpPr>
          <p:nvPr>
            <p:ph idx="1"/>
          </p:nvPr>
        </p:nvSpPr>
        <p:spPr>
          <a:xfrm>
            <a:off x="254524" y="1203805"/>
            <a:ext cx="8448150" cy="3252682"/>
          </a:xfrm>
        </p:spPr>
        <p:txBody>
          <a:bodyPr>
            <a:normAutofit/>
          </a:bodyPr>
          <a:lstStyle/>
          <a:p>
            <a:pPr marL="342900" indent="-342900">
              <a:buFont typeface="Arial"/>
              <a:buChar char="•"/>
            </a:pPr>
            <a:r>
              <a:rPr lang="en-US" dirty="0"/>
              <a:t>There are 5 more move methods</a:t>
            </a:r>
          </a:p>
          <a:p>
            <a:pPr marL="342900" indent="-342900">
              <a:buFont typeface="Arial"/>
              <a:buChar char="•"/>
            </a:pPr>
            <a:r>
              <a:rPr lang="en-US" dirty="0"/>
              <a:t>The start method will turn </a:t>
            </a:r>
            <a:r>
              <a:rPr lang="en-US" b="1" dirty="0"/>
              <a:t>on</a:t>
            </a:r>
            <a:r>
              <a:rPr lang="en-US" dirty="0"/>
              <a:t> your drive motors at the given speed (and steering if given). </a:t>
            </a:r>
          </a:p>
          <a:p>
            <a:pPr marL="342900" indent="-342900">
              <a:buFont typeface="Arial"/>
              <a:buChar char="•"/>
            </a:pPr>
            <a:r>
              <a:rPr lang="en-US" dirty="0"/>
              <a:t>These methods have no duration/distance. After turning the motor on, the program instantly moves to the next line</a:t>
            </a:r>
          </a:p>
          <a:p>
            <a:pPr marL="342900" indent="-342900">
              <a:buFont typeface="Arial"/>
              <a:buChar char="•"/>
            </a:pPr>
            <a:r>
              <a:rPr lang="en-US" dirty="0"/>
              <a:t>The motor will continue running until stopped or controlled by another method</a:t>
            </a:r>
          </a:p>
          <a:p>
            <a:pPr marL="342900" indent="-342900">
              <a:buFont typeface="Arial"/>
              <a:buChar char="•"/>
            </a:pPr>
            <a:r>
              <a:rPr lang="en-US" dirty="0"/>
              <a:t>stop() method will halt your drive motors no matter what action they are running.</a:t>
            </a:r>
          </a:p>
          <a:p>
            <a:pPr marL="342900" indent="-342900">
              <a:buFont typeface="Arial"/>
              <a:buChar char="•"/>
            </a:pPr>
            <a:r>
              <a:rPr lang="en-US" dirty="0"/>
              <a:t>There are also methods that allow you to control motor power instead of speed.</a:t>
            </a:r>
          </a:p>
        </p:txBody>
      </p:sp>
      <p:sp>
        <p:nvSpPr>
          <p:cNvPr id="4" name="Footer Placeholder 3"/>
          <p:cNvSpPr>
            <a:spLocks noGrp="1"/>
          </p:cNvSpPr>
          <p:nvPr>
            <p:ph type="ftr" sz="quarter" idx="11"/>
          </p:nvPr>
        </p:nvSpPr>
        <p:spPr/>
        <p:txBody>
          <a:bodyPr/>
          <a:lstStyle/>
          <a:p>
            <a:r>
              <a:rPr lang="en-GB"/>
              <a:t>Copyright © 2021 Prime Lessons (primelessons.org) CC-BY-NC-SA.  (Last edit: 01/17/2021)</a:t>
            </a:r>
            <a:endParaRPr lang="en-US" dirty="0"/>
          </a:p>
        </p:txBody>
      </p:sp>
      <p:sp>
        <p:nvSpPr>
          <p:cNvPr id="5" name="Slide Number Placeholder 4">
            <a:extLst>
              <a:ext uri="{FF2B5EF4-FFF2-40B4-BE49-F238E27FC236}">
                <a16:creationId xmlns:a16="http://schemas.microsoft.com/office/drawing/2014/main" id="{B4482ACD-F1EC-47F7-B4BA-55693BC59A3A}"/>
              </a:ext>
            </a:extLst>
          </p:cNvPr>
          <p:cNvSpPr>
            <a:spLocks noGrp="1"/>
          </p:cNvSpPr>
          <p:nvPr>
            <p:ph type="sldNum" sz="quarter" idx="12"/>
          </p:nvPr>
        </p:nvSpPr>
        <p:spPr/>
        <p:txBody>
          <a:bodyPr/>
          <a:lstStyle/>
          <a:p>
            <a:fld id="{4DBC7FC8-25FB-FC45-8177-2B991DA6778C}" type="slidenum">
              <a:rPr lang="en-US" smtClean="0"/>
              <a:t>12</a:t>
            </a:fld>
            <a:endParaRPr lang="en-US"/>
          </a:p>
        </p:txBody>
      </p:sp>
      <p:sp>
        <p:nvSpPr>
          <p:cNvPr id="11" name="TextBox 10">
            <a:extLst>
              <a:ext uri="{FF2B5EF4-FFF2-40B4-BE49-F238E27FC236}">
                <a16:creationId xmlns:a16="http://schemas.microsoft.com/office/drawing/2014/main" id="{23FEBB26-4D7B-43ED-BB41-AE1087ACBD09}"/>
              </a:ext>
            </a:extLst>
          </p:cNvPr>
          <p:cNvSpPr txBox="1"/>
          <p:nvPr/>
        </p:nvSpPr>
        <p:spPr>
          <a:xfrm>
            <a:off x="812440" y="4231031"/>
            <a:ext cx="7890234" cy="1938992"/>
          </a:xfrm>
          <a:prstGeom prst="rect">
            <a:avLst/>
          </a:prstGeom>
          <a:noFill/>
        </p:spPr>
        <p:txBody>
          <a:bodyPr wrap="square">
            <a:spAutoFit/>
          </a:bodyPr>
          <a:lstStyle/>
          <a:p>
            <a:r>
              <a:rPr lang="en-GB" sz="2400" b="0" i="0" dirty="0">
                <a:solidFill>
                  <a:srgbClr val="000000"/>
                </a:solidFill>
                <a:effectLst/>
                <a:latin typeface="Consolas" panose="020B0609020204030204" pitchFamily="49" charset="0"/>
              </a:rPr>
              <a:t>start</a:t>
            </a:r>
            <a:r>
              <a:rPr lang="en-US" sz="2400" b="0" dirty="0">
                <a:solidFill>
                  <a:srgbClr val="00877B"/>
                </a:solidFill>
                <a:effectLst/>
                <a:latin typeface="Consolas" panose="020B0609020204030204" pitchFamily="49" charset="0"/>
              </a:rPr>
              <a:t>(</a:t>
            </a:r>
            <a:r>
              <a:rPr lang="en-GB" sz="2400" b="0" i="0" dirty="0">
                <a:solidFill>
                  <a:srgbClr val="000000"/>
                </a:solidFill>
                <a:effectLst/>
                <a:latin typeface="Consolas" panose="020B0609020204030204" pitchFamily="49" charset="0"/>
              </a:rPr>
              <a:t>steering=</a:t>
            </a:r>
            <a:r>
              <a:rPr lang="en-GB" sz="2400" b="0" i="0" dirty="0">
                <a:solidFill>
                  <a:srgbClr val="FF7D00"/>
                </a:solidFill>
                <a:effectLst/>
                <a:latin typeface="Consolas" panose="020B0609020204030204" pitchFamily="49" charset="0"/>
              </a:rPr>
              <a:t>0</a:t>
            </a:r>
            <a:r>
              <a:rPr lang="en-GB" sz="2400" b="0" i="0" dirty="0">
                <a:solidFill>
                  <a:srgbClr val="000000"/>
                </a:solidFill>
                <a:effectLst/>
                <a:latin typeface="Consolas" panose="020B0609020204030204" pitchFamily="49" charset="0"/>
              </a:rPr>
              <a:t>, speed=</a:t>
            </a:r>
            <a:r>
              <a:rPr lang="en-US" sz="2400" b="0" dirty="0">
                <a:solidFill>
                  <a:srgbClr val="0078CC"/>
                </a:solidFill>
                <a:effectLst/>
                <a:latin typeface="Consolas" panose="020B0609020204030204" pitchFamily="49" charset="0"/>
              </a:rPr>
              <a:t>None</a:t>
            </a:r>
            <a:r>
              <a:rPr lang="en-US" sz="2400" b="0" dirty="0">
                <a:solidFill>
                  <a:srgbClr val="00877B"/>
                </a:solidFill>
                <a:effectLst/>
                <a:latin typeface="Consolas" panose="020B0609020204030204" pitchFamily="49" charset="0"/>
              </a:rPr>
              <a:t>)</a:t>
            </a:r>
          </a:p>
          <a:p>
            <a:r>
              <a:rPr lang="en-GB" sz="2400" b="0" i="0" dirty="0">
                <a:solidFill>
                  <a:srgbClr val="000000"/>
                </a:solidFill>
                <a:effectLst/>
                <a:latin typeface="Consolas" panose="020B0609020204030204" pitchFamily="49" charset="0"/>
              </a:rPr>
              <a:t>stop</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GB" sz="2400" b="0" i="0" dirty="0" err="1">
                <a:solidFill>
                  <a:srgbClr val="000000"/>
                </a:solidFill>
                <a:effectLst/>
                <a:latin typeface="Consolas" panose="020B0609020204030204" pitchFamily="49" charset="0"/>
              </a:rPr>
              <a:t>start_tank</a:t>
            </a:r>
            <a:r>
              <a:rPr lang="en-US" sz="2400" b="0" dirty="0">
                <a:solidFill>
                  <a:srgbClr val="00877B"/>
                </a:solidFill>
                <a:effectLst/>
                <a:latin typeface="Consolas" panose="020B0609020204030204" pitchFamily="49" charset="0"/>
              </a:rPr>
              <a:t>(</a:t>
            </a:r>
            <a:r>
              <a:rPr lang="en-GB" sz="2400" b="0" i="0" dirty="0" err="1">
                <a:solidFill>
                  <a:srgbClr val="FF7D00"/>
                </a:solidFill>
                <a:effectLst/>
                <a:latin typeface="Consolas" panose="020B0609020204030204" pitchFamily="49" charset="0"/>
              </a:rPr>
              <a:t>left_speed</a:t>
            </a:r>
            <a:r>
              <a:rPr lang="en-US" sz="2400" b="0" dirty="0">
                <a:effectLst/>
                <a:latin typeface="Consolas" panose="020B0609020204030204" pitchFamily="49" charset="0"/>
              </a:rPr>
              <a:t>, </a:t>
            </a:r>
            <a:r>
              <a:rPr lang="en-GB" sz="2400" dirty="0" err="1">
                <a:solidFill>
                  <a:srgbClr val="FF7D00"/>
                </a:solidFill>
                <a:latin typeface="Consolas" panose="020B0609020204030204" pitchFamily="49" charset="0"/>
              </a:rPr>
              <a:t>right</a:t>
            </a:r>
            <a:r>
              <a:rPr lang="en-GB" sz="2400" b="0" i="0" dirty="0" err="1">
                <a:solidFill>
                  <a:srgbClr val="FF7D00"/>
                </a:solidFill>
                <a:effectLst/>
                <a:latin typeface="Consolas" panose="020B0609020204030204" pitchFamily="49" charset="0"/>
              </a:rPr>
              <a:t>_speed</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GB" sz="2400" b="0" i="0" dirty="0" err="1">
                <a:solidFill>
                  <a:srgbClr val="000000"/>
                </a:solidFill>
                <a:effectLst/>
                <a:latin typeface="Consolas" panose="020B0609020204030204" pitchFamily="49" charset="0"/>
              </a:rPr>
              <a:t>start_at_power</a:t>
            </a:r>
            <a:r>
              <a:rPr lang="en-US" sz="2400" b="0" dirty="0">
                <a:solidFill>
                  <a:srgbClr val="00877B"/>
                </a:solidFill>
                <a:effectLst/>
                <a:latin typeface="Consolas" panose="020B0609020204030204" pitchFamily="49" charset="0"/>
              </a:rPr>
              <a:t>(</a:t>
            </a:r>
            <a:r>
              <a:rPr lang="en-GB" sz="2400" dirty="0">
                <a:solidFill>
                  <a:srgbClr val="FF7D00"/>
                </a:solidFill>
                <a:latin typeface="Consolas" panose="020B0609020204030204" pitchFamily="49" charset="0"/>
              </a:rPr>
              <a:t>power</a:t>
            </a:r>
            <a:r>
              <a:rPr lang="en-US" sz="2400" b="0" dirty="0">
                <a:effectLst/>
                <a:latin typeface="Consolas" panose="020B0609020204030204" pitchFamily="49" charset="0"/>
              </a:rPr>
              <a:t>,</a:t>
            </a:r>
            <a:r>
              <a:rPr lang="en-US" sz="2400" b="0" dirty="0">
                <a:solidFill>
                  <a:srgbClr val="0078CC"/>
                </a:solidFill>
                <a:effectLst/>
                <a:latin typeface="Consolas" panose="020B0609020204030204" pitchFamily="49" charset="0"/>
              </a:rPr>
              <a:t> </a:t>
            </a:r>
            <a:r>
              <a:rPr lang="en-GB" sz="2400" b="0" i="0" dirty="0">
                <a:solidFill>
                  <a:srgbClr val="000000"/>
                </a:solidFill>
                <a:effectLst/>
                <a:latin typeface="Consolas" panose="020B0609020204030204" pitchFamily="49" charset="0"/>
              </a:rPr>
              <a:t>steering=</a:t>
            </a:r>
            <a:r>
              <a:rPr lang="en-GB" sz="2400" b="0" i="0" dirty="0">
                <a:solidFill>
                  <a:srgbClr val="FF7D00"/>
                </a:solidFill>
                <a:effectLst/>
                <a:latin typeface="Consolas" panose="020B0609020204030204" pitchFamily="49" charset="0"/>
              </a:rPr>
              <a:t>0</a:t>
            </a:r>
            <a:r>
              <a:rPr lang="en-US" sz="2400" b="0" dirty="0">
                <a:solidFill>
                  <a:srgbClr val="00877B"/>
                </a:solidFill>
                <a:effectLst/>
                <a:latin typeface="Consolas" panose="020B0609020204030204" pitchFamily="49" charset="0"/>
              </a:rPr>
              <a:t>)</a:t>
            </a:r>
          </a:p>
          <a:p>
            <a:r>
              <a:rPr lang="en-GB" sz="2400" b="0" i="0" dirty="0" err="1">
                <a:solidFill>
                  <a:srgbClr val="000000"/>
                </a:solidFill>
                <a:effectLst/>
                <a:latin typeface="Consolas" panose="020B0609020204030204" pitchFamily="49" charset="0"/>
              </a:rPr>
              <a:t>start_tank_at_power</a:t>
            </a:r>
            <a:r>
              <a:rPr lang="en-US" sz="2400" b="0" dirty="0">
                <a:solidFill>
                  <a:srgbClr val="00877B"/>
                </a:solidFill>
                <a:effectLst/>
                <a:latin typeface="Consolas" panose="020B0609020204030204" pitchFamily="49" charset="0"/>
              </a:rPr>
              <a:t>(</a:t>
            </a:r>
            <a:r>
              <a:rPr lang="en-GB" sz="2400" b="0" i="0" dirty="0" err="1">
                <a:solidFill>
                  <a:srgbClr val="FF7D00"/>
                </a:solidFill>
                <a:effectLst/>
                <a:latin typeface="Consolas" panose="020B0609020204030204" pitchFamily="49" charset="0"/>
              </a:rPr>
              <a:t>left_power</a:t>
            </a:r>
            <a:r>
              <a:rPr lang="en-US" sz="2400" b="0" dirty="0">
                <a:effectLst/>
                <a:latin typeface="Consolas" panose="020B0609020204030204" pitchFamily="49" charset="0"/>
              </a:rPr>
              <a:t>, </a:t>
            </a:r>
            <a:r>
              <a:rPr lang="en-GB" sz="2400" dirty="0" err="1">
                <a:solidFill>
                  <a:srgbClr val="FF7D00"/>
                </a:solidFill>
                <a:latin typeface="Consolas" panose="020B0609020204030204" pitchFamily="49" charset="0"/>
              </a:rPr>
              <a:t>right</a:t>
            </a:r>
            <a:r>
              <a:rPr lang="en-GB" sz="2400" b="0" i="0" dirty="0" err="1">
                <a:solidFill>
                  <a:srgbClr val="FF7D00"/>
                </a:solidFill>
                <a:effectLst/>
                <a:latin typeface="Consolas" panose="020B0609020204030204" pitchFamily="49" charset="0"/>
              </a:rPr>
              <a:t>_power</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29988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1A928-8FCD-4513-AD47-1FFAC3E406E4}"/>
              </a:ext>
            </a:extLst>
          </p:cNvPr>
          <p:cNvSpPr>
            <a:spLocks noGrp="1"/>
          </p:cNvSpPr>
          <p:nvPr>
            <p:ph type="title"/>
          </p:nvPr>
        </p:nvSpPr>
        <p:spPr/>
        <p:txBody>
          <a:bodyPr>
            <a:normAutofit fontScale="90000"/>
          </a:bodyPr>
          <a:lstStyle/>
          <a:p>
            <a:r>
              <a:rPr lang="en-US" dirty="0"/>
              <a:t>Analysis: </a:t>
            </a:r>
            <a:r>
              <a:rPr lang="en-US" dirty="0" err="1"/>
              <a:t>Motor_Pair.start_tank</a:t>
            </a:r>
            <a:r>
              <a:rPr lang="en-US" dirty="0"/>
              <a:t>()</a:t>
            </a:r>
            <a:br>
              <a:rPr lang="en-US" dirty="0"/>
            </a:br>
            <a:endParaRPr lang="en-US" dirty="0"/>
          </a:p>
        </p:txBody>
      </p:sp>
      <p:sp>
        <p:nvSpPr>
          <p:cNvPr id="3" name="Content Placeholder 2">
            <a:extLst>
              <a:ext uri="{FF2B5EF4-FFF2-40B4-BE49-F238E27FC236}">
                <a16:creationId xmlns:a16="http://schemas.microsoft.com/office/drawing/2014/main" id="{5F42B03E-BCC5-4FA3-A80C-2C6F617678BE}"/>
              </a:ext>
            </a:extLst>
          </p:cNvPr>
          <p:cNvSpPr>
            <a:spLocks noGrp="1"/>
          </p:cNvSpPr>
          <p:nvPr>
            <p:ph idx="1"/>
          </p:nvPr>
        </p:nvSpPr>
        <p:spPr/>
        <p:txBody>
          <a:bodyPr/>
          <a:lstStyle/>
          <a:p>
            <a:r>
              <a:rPr lang="en-US" dirty="0"/>
              <a:t>Turns on motors at given powers (for left and right motor)</a:t>
            </a:r>
          </a:p>
          <a:p>
            <a:r>
              <a:rPr lang="en-US" dirty="0"/>
              <a:t>Power can be anywhere between -100% to 100%</a:t>
            </a:r>
          </a:p>
          <a:p>
            <a:r>
              <a:rPr lang="en-US" dirty="0"/>
              <a:t>This method is called “asynchronous”, meaning that it schedules the motor to run in the background</a:t>
            </a:r>
          </a:p>
          <a:p>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start_tank</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left_speed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right_speed</a:t>
            </a:r>
            <a:r>
              <a:rPr lang="en-US" b="0" dirty="0">
                <a:solidFill>
                  <a:srgbClr val="000000"/>
                </a:solidFill>
                <a:effectLst/>
                <a:latin typeface="Consolas" panose="020B0609020204030204" pitchFamily="49" charset="0"/>
              </a:rPr>
              <a:t>)</a:t>
            </a:r>
            <a:endParaRPr lang="en-US" dirty="0"/>
          </a:p>
          <a:p>
            <a:r>
              <a:rPr lang="en-US" dirty="0"/>
              <a:t>Motors will move until stopped by the .stop() method</a:t>
            </a:r>
          </a:p>
          <a:p>
            <a:endParaRPr lang="en-US" dirty="0"/>
          </a:p>
          <a:p>
            <a:r>
              <a:rPr lang="en-US" dirty="0"/>
              <a:t>Note: you can use the </a:t>
            </a:r>
            <a:r>
              <a:rPr lang="es-419" b="0" dirty="0">
                <a:solidFill>
                  <a:srgbClr val="000000"/>
                </a:solidFill>
                <a:effectLst/>
                <a:latin typeface="Consolas" panose="020B0609020204030204" pitchFamily="49" charset="0"/>
              </a:rPr>
              <a:t>.</a:t>
            </a:r>
            <a:r>
              <a:rPr lang="es-419" b="0" dirty="0" err="1">
                <a:solidFill>
                  <a:srgbClr val="000000"/>
                </a:solidFill>
                <a:effectLst/>
                <a:latin typeface="Consolas" panose="020B0609020204030204" pitchFamily="49" charset="0"/>
              </a:rPr>
              <a:t>set_stop_action</a:t>
            </a:r>
            <a:r>
              <a:rPr lang="es-419" b="0" dirty="0">
                <a:solidFill>
                  <a:srgbClr val="000000"/>
                </a:solidFill>
                <a:effectLst/>
                <a:latin typeface="Consolas" panose="020B0609020204030204" pitchFamily="49" charset="0"/>
              </a:rPr>
              <a:t>(</a:t>
            </a:r>
            <a:r>
              <a:rPr lang="es-419" b="0" dirty="0" err="1">
                <a:solidFill>
                  <a:srgbClr val="000000"/>
                </a:solidFill>
                <a:effectLst/>
                <a:latin typeface="Consolas" panose="020B0609020204030204" pitchFamily="49" charset="0"/>
              </a:rPr>
              <a:t>action</a:t>
            </a:r>
            <a:r>
              <a:rPr lang="es-419" b="0" dirty="0">
                <a:solidFill>
                  <a:srgbClr val="00000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00"/>
                </a:solidFill>
                <a:effectLst/>
                <a:latin typeface="Gill Sans MT (Body)"/>
              </a:rPr>
              <a:t>method to set how the motors will stop</a:t>
            </a:r>
          </a:p>
          <a:p>
            <a:pPr lvl="1"/>
            <a:r>
              <a:rPr lang="en-US" b="0" dirty="0">
                <a:solidFill>
                  <a:srgbClr val="000000"/>
                </a:solidFill>
                <a:effectLst/>
                <a:latin typeface="Gill Sans MT (Body)"/>
              </a:rPr>
              <a:t>The action can be </a:t>
            </a:r>
            <a:r>
              <a:rPr lang="es-419" b="0" i="0" dirty="0">
                <a:solidFill>
                  <a:srgbClr val="000000"/>
                </a:solidFill>
                <a:effectLst/>
                <a:latin typeface="Courier New" panose="02070309020205020404" pitchFamily="49" charset="0"/>
              </a:rPr>
              <a:t>'</a:t>
            </a:r>
            <a:r>
              <a:rPr lang="es-419" b="0" i="0" dirty="0" err="1">
                <a:solidFill>
                  <a:srgbClr val="000000"/>
                </a:solidFill>
                <a:effectLst/>
                <a:latin typeface="Courier New" panose="02070309020205020404" pitchFamily="49" charset="0"/>
              </a:rPr>
              <a:t>brake</a:t>
            </a:r>
            <a:r>
              <a:rPr lang="es-419" b="0" i="0" dirty="0">
                <a:solidFill>
                  <a:srgbClr val="000000"/>
                </a:solidFill>
                <a:effectLst/>
                <a:latin typeface="Courier New" panose="02070309020205020404" pitchFamily="49" charset="0"/>
              </a:rPr>
              <a:t>','</a:t>
            </a:r>
            <a:r>
              <a:rPr lang="es-419" b="0" i="0" dirty="0" err="1">
                <a:solidFill>
                  <a:srgbClr val="000000"/>
                </a:solidFill>
                <a:effectLst/>
                <a:latin typeface="Courier New" panose="02070309020205020404" pitchFamily="49" charset="0"/>
              </a:rPr>
              <a:t>hold</a:t>
            </a:r>
            <a:r>
              <a:rPr lang="es-419" dirty="0">
                <a:solidFill>
                  <a:srgbClr val="000000"/>
                </a:solidFill>
                <a:latin typeface="Courier New" panose="02070309020205020404" pitchFamily="49" charset="0"/>
              </a:rPr>
              <a:t>'</a:t>
            </a:r>
            <a:r>
              <a:rPr lang="es-419" b="0" i="0" dirty="0">
                <a:solidFill>
                  <a:srgbClr val="000000"/>
                </a:solidFill>
                <a:effectLst/>
                <a:latin typeface="Courier New" panose="02070309020205020404" pitchFamily="49" charset="0"/>
              </a:rPr>
              <a:t>, </a:t>
            </a:r>
            <a:r>
              <a:rPr lang="es-419" b="0" i="0" dirty="0" err="1">
                <a:solidFill>
                  <a:srgbClr val="000000"/>
                </a:solidFill>
                <a:effectLst/>
                <a:latin typeface="Courier New" panose="02070309020205020404" pitchFamily="49" charset="0"/>
              </a:rPr>
              <a:t>or</a:t>
            </a:r>
            <a:r>
              <a:rPr lang="es-419" b="0" i="0" dirty="0">
                <a:solidFill>
                  <a:srgbClr val="000000"/>
                </a:solidFill>
                <a:effectLst/>
                <a:latin typeface="Courier New" panose="02070309020205020404" pitchFamily="49" charset="0"/>
              </a:rPr>
              <a:t> '</a:t>
            </a:r>
            <a:r>
              <a:rPr lang="es-419" b="0" i="0" dirty="0" err="1">
                <a:solidFill>
                  <a:srgbClr val="000000"/>
                </a:solidFill>
                <a:effectLst/>
                <a:latin typeface="Courier New" panose="02070309020205020404" pitchFamily="49" charset="0"/>
              </a:rPr>
              <a:t>coast</a:t>
            </a:r>
            <a:r>
              <a:rPr lang="es-419" b="0" i="0" dirty="0">
                <a:solidFill>
                  <a:srgbClr val="000000"/>
                </a:solidFill>
                <a:effectLst/>
                <a:latin typeface="Courier New" panose="02070309020205020404" pitchFamily="49" charset="0"/>
              </a:rPr>
              <a:t>'</a:t>
            </a:r>
          </a:p>
        </p:txBody>
      </p:sp>
      <p:sp>
        <p:nvSpPr>
          <p:cNvPr id="4" name="Footer Placeholder 3">
            <a:extLst>
              <a:ext uri="{FF2B5EF4-FFF2-40B4-BE49-F238E27FC236}">
                <a16:creationId xmlns:a16="http://schemas.microsoft.com/office/drawing/2014/main" id="{116CB464-865D-4A6F-A0D4-470290983315}"/>
              </a:ext>
            </a:extLst>
          </p:cNvPr>
          <p:cNvSpPr>
            <a:spLocks noGrp="1"/>
          </p:cNvSpPr>
          <p:nvPr>
            <p:ph type="ftr" sz="quarter" idx="11"/>
          </p:nvPr>
        </p:nvSpPr>
        <p:spPr/>
        <p:txBody>
          <a:bodyPr/>
          <a:lstStyle/>
          <a:p>
            <a:r>
              <a:rPr lang="en-GB"/>
              <a:t>Copyright © 2021 Prime Lessons (primelessons.org) CC-BY-NC-SA.  (Last edit: 01/17/2021)</a:t>
            </a:r>
            <a:endParaRPr lang="en-US"/>
          </a:p>
        </p:txBody>
      </p:sp>
      <p:sp>
        <p:nvSpPr>
          <p:cNvPr id="5" name="Slide Number Placeholder 4">
            <a:extLst>
              <a:ext uri="{FF2B5EF4-FFF2-40B4-BE49-F238E27FC236}">
                <a16:creationId xmlns:a16="http://schemas.microsoft.com/office/drawing/2014/main" id="{83A8A9DD-7074-4E1F-A7BE-CB17D10097B3}"/>
              </a:ext>
            </a:extLst>
          </p:cNvPr>
          <p:cNvSpPr>
            <a:spLocks noGrp="1"/>
          </p:cNvSpPr>
          <p:nvPr>
            <p:ph type="sldNum" sz="quarter" idx="12"/>
          </p:nvPr>
        </p:nvSpPr>
        <p:spPr/>
        <p:txBody>
          <a:bodyPr/>
          <a:lstStyle/>
          <a:p>
            <a:fld id="{4DBC7FC8-25FB-FC45-8177-2B991DA6778C}" type="slidenum">
              <a:rPr lang="en-US" smtClean="0"/>
              <a:t>13</a:t>
            </a:fld>
            <a:endParaRPr lang="en-US"/>
          </a:p>
        </p:txBody>
      </p:sp>
    </p:spTree>
    <p:extLst>
      <p:ext uri="{BB962C8B-B14F-4D97-AF65-F5344CB8AC3E}">
        <p14:creationId xmlns:p14="http://schemas.microsoft.com/office/powerpoint/2010/main" val="176549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8BD0A-B1A8-294A-83FE-A85B287ED67A}"/>
              </a:ext>
            </a:extLst>
          </p:cNvPr>
          <p:cNvSpPr>
            <a:spLocks noGrp="1"/>
          </p:cNvSpPr>
          <p:nvPr>
            <p:ph type="title"/>
          </p:nvPr>
        </p:nvSpPr>
        <p:spPr/>
        <p:txBody>
          <a:bodyPr/>
          <a:lstStyle/>
          <a:p>
            <a:r>
              <a:rPr lang="en-US"/>
              <a:t>Wait/sleep</a:t>
            </a:r>
            <a:endParaRPr lang="en-US" dirty="0"/>
          </a:p>
        </p:txBody>
      </p:sp>
      <p:sp>
        <p:nvSpPr>
          <p:cNvPr id="3" name="Content Placeholder 2">
            <a:extLst>
              <a:ext uri="{FF2B5EF4-FFF2-40B4-BE49-F238E27FC236}">
                <a16:creationId xmlns:a16="http://schemas.microsoft.com/office/drawing/2014/main" id="{02912647-7A3C-D645-B1B9-77704CE02166}"/>
              </a:ext>
            </a:extLst>
          </p:cNvPr>
          <p:cNvSpPr>
            <a:spLocks noGrp="1"/>
          </p:cNvSpPr>
          <p:nvPr>
            <p:ph idx="1"/>
          </p:nvPr>
        </p:nvSpPr>
        <p:spPr>
          <a:xfrm>
            <a:off x="156210" y="1140006"/>
            <a:ext cx="8831580" cy="4413980"/>
          </a:xfrm>
        </p:spPr>
        <p:txBody>
          <a:bodyPr>
            <a:normAutofit/>
          </a:bodyPr>
          <a:lstStyle/>
          <a:p>
            <a:r>
              <a:rPr lang="en-US" sz="2000" dirty="0"/>
              <a:t>Since Start and Stop Moving methods execute asynchronously, they need to be used with other code to be made useful. One common way they are used is with Wait Functions. Wait Functions hold up the program execution until some event occurs. The lessons on sensors cover Wait Functions in more detail.</a:t>
            </a:r>
          </a:p>
          <a:p>
            <a:r>
              <a:rPr lang="en-US" sz="2000" dirty="0"/>
              <a:t>There are two ways to wait for a duration:</a:t>
            </a:r>
          </a:p>
          <a:p>
            <a:pPr lvl="1"/>
            <a:r>
              <a:rPr lang="en-US" sz="1800" dirty="0"/>
              <a:t>Option 1 (Recommended): Use the standard Python API. Place </a:t>
            </a:r>
            <a:r>
              <a:rPr lang="en-US" sz="1800" dirty="0">
                <a:latin typeface="Courier New" panose="02070309020205020404" pitchFamily="49" charset="0"/>
                <a:cs typeface="Courier New" panose="02070309020205020404" pitchFamily="49" charset="0"/>
              </a:rPr>
              <a:t>import time </a:t>
            </a:r>
            <a:r>
              <a:rPr lang="en-US" sz="1800" dirty="0"/>
              <a:t>at the beginning of your program once. Use </a:t>
            </a:r>
            <a:r>
              <a:rPr lang="en-US" sz="1800" dirty="0" err="1">
                <a:latin typeface="Courier New" panose="02070309020205020404" pitchFamily="49" charset="0"/>
                <a:cs typeface="Courier New" panose="02070309020205020404" pitchFamily="49" charset="0"/>
              </a:rPr>
              <a:t>time.sleep</a:t>
            </a:r>
            <a:r>
              <a:rPr lang="en-US" sz="1800" dirty="0">
                <a:latin typeface="Courier New" panose="02070309020205020404" pitchFamily="49" charset="0"/>
                <a:cs typeface="Courier New" panose="02070309020205020404" pitchFamily="49" charset="0"/>
              </a:rPr>
              <a:t>(</a:t>
            </a:r>
            <a:r>
              <a:rPr lang="en-US" sz="1800" dirty="0">
                <a:solidFill>
                  <a:srgbClr val="FF7D00"/>
                </a:solidFill>
                <a:latin typeface="Courier New" panose="02070309020205020404" pitchFamily="49" charset="0"/>
                <a:cs typeface="Courier New" panose="02070309020205020404" pitchFamily="49" charset="0"/>
              </a:rPr>
              <a:t>seconds</a:t>
            </a:r>
            <a:r>
              <a:rPr lang="en-US" sz="1800" dirty="0">
                <a:latin typeface="Courier New" panose="02070309020205020404" pitchFamily="49" charset="0"/>
                <a:cs typeface="Courier New" panose="02070309020205020404" pitchFamily="49" charset="0"/>
              </a:rPr>
              <a:t>) </a:t>
            </a:r>
            <a:r>
              <a:rPr lang="en-US" sz="1800" dirty="0"/>
              <a:t>to wait for a specified duration</a:t>
            </a:r>
          </a:p>
          <a:p>
            <a:pPr lvl="1"/>
            <a:r>
              <a:rPr lang="en-US" sz="1800" dirty="0"/>
              <a:t>Option II: Use the LEGO API: Place </a:t>
            </a:r>
            <a:r>
              <a:rPr lang="en-US" sz="1800" b="0" dirty="0" err="1">
                <a:solidFill>
                  <a:srgbClr val="000000"/>
                </a:solidFill>
                <a:effectLst/>
                <a:latin typeface="Courier New" panose="02070309020205020404" pitchFamily="49" charset="0"/>
                <a:cs typeface="Courier New" panose="02070309020205020404" pitchFamily="49" charset="0"/>
              </a:rPr>
              <a:t>wait_for_seconds</a:t>
            </a:r>
            <a:r>
              <a:rPr lang="en-US" sz="1800" b="0" dirty="0">
                <a:solidFill>
                  <a:srgbClr val="00877B"/>
                </a:solidFill>
                <a:effectLst/>
                <a:latin typeface="Courier New" panose="02070309020205020404" pitchFamily="49" charset="0"/>
                <a:cs typeface="Courier New" panose="02070309020205020404" pitchFamily="49" charset="0"/>
              </a:rPr>
              <a:t>(</a:t>
            </a:r>
            <a:r>
              <a:rPr lang="en-US" sz="1800" dirty="0">
                <a:solidFill>
                  <a:srgbClr val="FF7D00"/>
                </a:solidFill>
                <a:latin typeface="Courier New" panose="02070309020205020404" pitchFamily="49" charset="0"/>
                <a:cs typeface="Courier New" panose="02070309020205020404" pitchFamily="49" charset="0"/>
              </a:rPr>
              <a:t>seconds</a:t>
            </a:r>
            <a:r>
              <a:rPr lang="en-US" sz="1800" b="0" dirty="0">
                <a:solidFill>
                  <a:srgbClr val="00877B"/>
                </a:solidFill>
                <a:effectLst/>
                <a:latin typeface="Courier New" panose="02070309020205020404" pitchFamily="49" charset="0"/>
                <a:cs typeface="Courier New" panose="02070309020205020404" pitchFamily="49" charset="0"/>
              </a:rPr>
              <a:t>) </a:t>
            </a:r>
            <a:r>
              <a:rPr lang="en-US" sz="1800" dirty="0"/>
              <a:t>anywhere in your program to wait for a specified duration</a:t>
            </a:r>
          </a:p>
        </p:txBody>
      </p:sp>
      <p:sp>
        <p:nvSpPr>
          <p:cNvPr id="4" name="Footer Placeholder 3">
            <a:extLst>
              <a:ext uri="{FF2B5EF4-FFF2-40B4-BE49-F238E27FC236}">
                <a16:creationId xmlns:a16="http://schemas.microsoft.com/office/drawing/2014/main" id="{311E1362-5AE5-9F49-B591-B26344D19024}"/>
              </a:ext>
            </a:extLst>
          </p:cNvPr>
          <p:cNvSpPr>
            <a:spLocks noGrp="1"/>
          </p:cNvSpPr>
          <p:nvPr>
            <p:ph type="ftr" sz="quarter" idx="11"/>
          </p:nvPr>
        </p:nvSpPr>
        <p:spPr/>
        <p:txBody>
          <a:bodyPr/>
          <a:lstStyle/>
          <a:p>
            <a:r>
              <a:rPr lang="en-GB"/>
              <a:t>Copyright © 2021 Prime Lessons (primelessons.org) CC-BY-NC-SA.  (Last edit: 01/17/2021)</a:t>
            </a:r>
            <a:endParaRPr lang="en-US"/>
          </a:p>
        </p:txBody>
      </p:sp>
      <p:sp>
        <p:nvSpPr>
          <p:cNvPr id="6" name="Slide Number Placeholder 5">
            <a:extLst>
              <a:ext uri="{FF2B5EF4-FFF2-40B4-BE49-F238E27FC236}">
                <a16:creationId xmlns:a16="http://schemas.microsoft.com/office/drawing/2014/main" id="{9EC8D1E1-A72B-49F7-9DF4-97A6AC85140A}"/>
              </a:ext>
            </a:extLst>
          </p:cNvPr>
          <p:cNvSpPr>
            <a:spLocks noGrp="1"/>
          </p:cNvSpPr>
          <p:nvPr>
            <p:ph type="sldNum" sz="quarter" idx="12"/>
          </p:nvPr>
        </p:nvSpPr>
        <p:spPr/>
        <p:txBody>
          <a:bodyPr/>
          <a:lstStyle/>
          <a:p>
            <a:fld id="{4DBC7FC8-25FB-FC45-8177-2B991DA6778C}" type="slidenum">
              <a:rPr lang="en-US" smtClean="0"/>
              <a:t>14</a:t>
            </a:fld>
            <a:endParaRPr lang="en-US"/>
          </a:p>
        </p:txBody>
      </p:sp>
    </p:spTree>
    <p:extLst>
      <p:ext uri="{BB962C8B-B14F-4D97-AF65-F5344CB8AC3E}">
        <p14:creationId xmlns:p14="http://schemas.microsoft.com/office/powerpoint/2010/main" val="3950747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89B6-1D45-4DE3-9363-A1CD5C748730}"/>
              </a:ext>
            </a:extLst>
          </p:cNvPr>
          <p:cNvSpPr>
            <a:spLocks noGrp="1"/>
          </p:cNvSpPr>
          <p:nvPr>
            <p:ph type="title"/>
          </p:nvPr>
        </p:nvSpPr>
        <p:spPr>
          <a:xfrm>
            <a:off x="175260" y="292975"/>
            <a:ext cx="8746864" cy="752706"/>
          </a:xfrm>
        </p:spPr>
        <p:txBody>
          <a:bodyPr/>
          <a:lstStyle/>
          <a:p>
            <a:r>
              <a:rPr lang="en-US" dirty="0"/>
              <a:t>Challenge iii</a:t>
            </a:r>
          </a:p>
        </p:txBody>
      </p:sp>
      <p:sp>
        <p:nvSpPr>
          <p:cNvPr id="3" name="Content Placeholder 2">
            <a:extLst>
              <a:ext uri="{FF2B5EF4-FFF2-40B4-BE49-F238E27FC236}">
                <a16:creationId xmlns:a16="http://schemas.microsoft.com/office/drawing/2014/main" id="{0CEDBA81-01E0-426E-B106-8E612C9ED568}"/>
              </a:ext>
            </a:extLst>
          </p:cNvPr>
          <p:cNvSpPr>
            <a:spLocks noGrp="1"/>
          </p:cNvSpPr>
          <p:nvPr>
            <p:ph idx="1"/>
          </p:nvPr>
        </p:nvSpPr>
        <p:spPr>
          <a:xfrm>
            <a:off x="155088" y="1140006"/>
            <a:ext cx="8831580" cy="5082601"/>
          </a:xfrm>
        </p:spPr>
        <p:txBody>
          <a:bodyPr>
            <a:normAutofit/>
          </a:bodyPr>
          <a:lstStyle/>
          <a:p>
            <a:r>
              <a:rPr lang="en-US" sz="2400" dirty="0"/>
              <a:t>Use Start Moving, Stop Moving, and Wait to make the robot move forward for 3 seconds</a:t>
            </a:r>
          </a:p>
          <a:p>
            <a:r>
              <a:rPr lang="en-US" sz="2400" dirty="0"/>
              <a:t>Some hints:</a:t>
            </a:r>
          </a:p>
          <a:p>
            <a:pPr lvl="1"/>
            <a:r>
              <a:rPr lang="en-US" sz="2200" dirty="0"/>
              <a:t>Start the robot moving at 50, 50 speed</a:t>
            </a:r>
          </a:p>
          <a:p>
            <a:pPr lvl="1"/>
            <a:r>
              <a:rPr lang="en-US" sz="2200" dirty="0"/>
              <a:t>After turning on the motors, make the program wait 3 seconds using the </a:t>
            </a:r>
            <a:r>
              <a:rPr lang="en-US" sz="2200" dirty="0" err="1"/>
              <a:t>time.sleep</a:t>
            </a:r>
            <a:r>
              <a:rPr lang="en-US" sz="2200" dirty="0"/>
              <a:t>() function. </a:t>
            </a:r>
          </a:p>
          <a:p>
            <a:pPr lvl="1"/>
            <a:r>
              <a:rPr lang="en-US" sz="2200" dirty="0"/>
              <a:t>Use the stop() method makes the robot stop</a:t>
            </a:r>
          </a:p>
          <a:p>
            <a:endParaRPr lang="en-US" sz="2400" dirty="0"/>
          </a:p>
        </p:txBody>
      </p:sp>
      <p:sp>
        <p:nvSpPr>
          <p:cNvPr id="4" name="Footer Placeholder 3">
            <a:extLst>
              <a:ext uri="{FF2B5EF4-FFF2-40B4-BE49-F238E27FC236}">
                <a16:creationId xmlns:a16="http://schemas.microsoft.com/office/drawing/2014/main" id="{58520FC2-8B36-46B1-8D13-11DC2881DC20}"/>
              </a:ext>
            </a:extLst>
          </p:cNvPr>
          <p:cNvSpPr>
            <a:spLocks noGrp="1"/>
          </p:cNvSpPr>
          <p:nvPr>
            <p:ph type="ftr" sz="quarter" idx="11"/>
          </p:nvPr>
        </p:nvSpPr>
        <p:spPr>
          <a:xfrm>
            <a:off x="88409" y="6320275"/>
            <a:ext cx="4870585" cy="365125"/>
          </a:xfrm>
        </p:spPr>
        <p:txBody>
          <a:bodyPr/>
          <a:lstStyle/>
          <a:p>
            <a:r>
              <a:rPr lang="en-GB"/>
              <a:t>Copyright © 2021 Prime Lessons (primelessons.org) CC-BY-NC-SA.  (Last edit: 01/17/2021)</a:t>
            </a:r>
            <a:endParaRPr lang="en-US"/>
          </a:p>
        </p:txBody>
      </p:sp>
      <p:sp>
        <p:nvSpPr>
          <p:cNvPr id="5" name="Slide Number Placeholder 4">
            <a:extLst>
              <a:ext uri="{FF2B5EF4-FFF2-40B4-BE49-F238E27FC236}">
                <a16:creationId xmlns:a16="http://schemas.microsoft.com/office/drawing/2014/main" id="{DCA026C7-5AE8-4122-9997-0E2DD8BEFACE}"/>
              </a:ext>
            </a:extLst>
          </p:cNvPr>
          <p:cNvSpPr>
            <a:spLocks noGrp="1"/>
          </p:cNvSpPr>
          <p:nvPr>
            <p:ph type="sldNum" sz="quarter" idx="12"/>
          </p:nvPr>
        </p:nvSpPr>
        <p:spPr>
          <a:xfrm>
            <a:off x="8236372" y="6316501"/>
            <a:ext cx="770468" cy="365125"/>
          </a:xfrm>
        </p:spPr>
        <p:txBody>
          <a:bodyPr/>
          <a:lstStyle/>
          <a:p>
            <a:fld id="{4DBC7FC8-25FB-FC45-8177-2B991DA6778C}" type="slidenum">
              <a:rPr lang="en-US" smtClean="0"/>
              <a:pPr/>
              <a:t>15</a:t>
            </a:fld>
            <a:endParaRPr lang="en-US"/>
          </a:p>
        </p:txBody>
      </p:sp>
      <p:sp>
        <p:nvSpPr>
          <p:cNvPr id="6" name="Content Placeholder 2">
            <a:extLst>
              <a:ext uri="{FF2B5EF4-FFF2-40B4-BE49-F238E27FC236}">
                <a16:creationId xmlns:a16="http://schemas.microsoft.com/office/drawing/2014/main" id="{850E083A-CE6C-2148-9DA0-7E1294F10835}"/>
              </a:ext>
            </a:extLst>
          </p:cNvPr>
          <p:cNvSpPr txBox="1">
            <a:spLocks/>
          </p:cNvSpPr>
          <p:nvPr/>
        </p:nvSpPr>
        <p:spPr>
          <a:xfrm>
            <a:off x="4921287" y="2800392"/>
            <a:ext cx="3730873" cy="2298701"/>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Tree>
    <p:extLst>
      <p:ext uri="{BB962C8B-B14F-4D97-AF65-F5344CB8AC3E}">
        <p14:creationId xmlns:p14="http://schemas.microsoft.com/office/powerpoint/2010/main" val="3104897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4E38-CA95-4858-B9E6-F6BB09BE2EAA}"/>
              </a:ext>
            </a:extLst>
          </p:cNvPr>
          <p:cNvSpPr>
            <a:spLocks noGrp="1"/>
          </p:cNvSpPr>
          <p:nvPr>
            <p:ph type="title"/>
          </p:nvPr>
        </p:nvSpPr>
        <p:spPr/>
        <p:txBody>
          <a:bodyPr/>
          <a:lstStyle/>
          <a:p>
            <a:r>
              <a:rPr lang="en-US" dirty="0"/>
              <a:t>Challenge III: moving For 3 Seconds</a:t>
            </a:r>
          </a:p>
        </p:txBody>
      </p:sp>
      <p:sp>
        <p:nvSpPr>
          <p:cNvPr id="3" name="Content Placeholder 2">
            <a:extLst>
              <a:ext uri="{FF2B5EF4-FFF2-40B4-BE49-F238E27FC236}">
                <a16:creationId xmlns:a16="http://schemas.microsoft.com/office/drawing/2014/main" id="{3C910320-50AE-4E8D-B71F-6F0EAF08E2CA}"/>
              </a:ext>
            </a:extLst>
          </p:cNvPr>
          <p:cNvSpPr>
            <a:spLocks noGrp="1"/>
          </p:cNvSpPr>
          <p:nvPr>
            <p:ph idx="1"/>
          </p:nvPr>
        </p:nvSpPr>
        <p:spPr>
          <a:xfrm>
            <a:off x="175260" y="1327298"/>
            <a:ext cx="8746864" cy="565297"/>
          </a:xfrm>
        </p:spPr>
        <p:txBody>
          <a:bodyPr/>
          <a:lstStyle/>
          <a:p>
            <a:r>
              <a:rPr lang="en-US" dirty="0"/>
              <a:t>Can you Move 3 Seconds using just the Start Moving and Wait blocks?</a:t>
            </a:r>
          </a:p>
        </p:txBody>
      </p:sp>
      <p:sp>
        <p:nvSpPr>
          <p:cNvPr id="6" name="Footer Placeholder 5">
            <a:extLst>
              <a:ext uri="{FF2B5EF4-FFF2-40B4-BE49-F238E27FC236}">
                <a16:creationId xmlns:a16="http://schemas.microsoft.com/office/drawing/2014/main" id="{473F7615-8139-9344-8602-E82DD296A2DE}"/>
              </a:ext>
            </a:extLst>
          </p:cNvPr>
          <p:cNvSpPr>
            <a:spLocks noGrp="1"/>
          </p:cNvSpPr>
          <p:nvPr>
            <p:ph type="ftr" sz="quarter" idx="11"/>
          </p:nvPr>
        </p:nvSpPr>
        <p:spPr/>
        <p:txBody>
          <a:bodyPr/>
          <a:lstStyle/>
          <a:p>
            <a:r>
              <a:rPr lang="en-GB"/>
              <a:t>Copyright © 2021 Prime Lessons (primelessons.org) CC-BY-NC-SA.  (Last edit: 01/17/2021)</a:t>
            </a:r>
            <a:endParaRPr lang="en-US"/>
          </a:p>
        </p:txBody>
      </p:sp>
      <p:sp>
        <p:nvSpPr>
          <p:cNvPr id="4" name="Slide Number Placeholder 3">
            <a:extLst>
              <a:ext uri="{FF2B5EF4-FFF2-40B4-BE49-F238E27FC236}">
                <a16:creationId xmlns:a16="http://schemas.microsoft.com/office/drawing/2014/main" id="{54923C0D-4F2D-42F7-886A-492897A100B4}"/>
              </a:ext>
            </a:extLst>
          </p:cNvPr>
          <p:cNvSpPr>
            <a:spLocks noGrp="1"/>
          </p:cNvSpPr>
          <p:nvPr>
            <p:ph type="sldNum" sz="quarter" idx="12"/>
          </p:nvPr>
        </p:nvSpPr>
        <p:spPr/>
        <p:txBody>
          <a:bodyPr/>
          <a:lstStyle/>
          <a:p>
            <a:fld id="{4DBC7FC8-25FB-FC45-8177-2B991DA6778C}" type="slidenum">
              <a:rPr lang="en-US" smtClean="0"/>
              <a:t>16</a:t>
            </a:fld>
            <a:endParaRPr lang="en-US"/>
          </a:p>
        </p:txBody>
      </p:sp>
      <p:sp>
        <p:nvSpPr>
          <p:cNvPr id="7" name="Content Placeholder 2">
            <a:extLst>
              <a:ext uri="{FF2B5EF4-FFF2-40B4-BE49-F238E27FC236}">
                <a16:creationId xmlns:a16="http://schemas.microsoft.com/office/drawing/2014/main" id="{DA5622F6-3847-4825-BD78-99B3DDCD3942}"/>
              </a:ext>
            </a:extLst>
          </p:cNvPr>
          <p:cNvSpPr txBox="1">
            <a:spLocks/>
          </p:cNvSpPr>
          <p:nvPr/>
        </p:nvSpPr>
        <p:spPr>
          <a:xfrm>
            <a:off x="4921287" y="2800392"/>
            <a:ext cx="3730873" cy="2298701"/>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Start the robot moving at 50, 50 speed</a:t>
            </a:r>
          </a:p>
          <a:p>
            <a:r>
              <a:rPr lang="en-US" dirty="0"/>
              <a:t>After turning on the motors, the program begins running the </a:t>
            </a:r>
            <a:r>
              <a:rPr lang="en-US" dirty="0" err="1"/>
              <a:t>time.sleep</a:t>
            </a:r>
            <a:r>
              <a:rPr lang="en-US" dirty="0"/>
              <a:t>() function. This takes 3 seconds to run.</a:t>
            </a:r>
          </a:p>
          <a:p>
            <a:r>
              <a:rPr lang="en-US" dirty="0"/>
              <a:t>The stop() method makes the robot stop</a:t>
            </a:r>
          </a:p>
        </p:txBody>
      </p:sp>
      <p:sp>
        <p:nvSpPr>
          <p:cNvPr id="9" name="TextBox 8">
            <a:extLst>
              <a:ext uri="{FF2B5EF4-FFF2-40B4-BE49-F238E27FC236}">
                <a16:creationId xmlns:a16="http://schemas.microsoft.com/office/drawing/2014/main" id="{AF5DD23F-AAF1-42F8-9D5F-5FA03F730697}"/>
              </a:ext>
            </a:extLst>
          </p:cNvPr>
          <p:cNvSpPr txBox="1"/>
          <p:nvPr/>
        </p:nvSpPr>
        <p:spPr>
          <a:xfrm>
            <a:off x="261639" y="3109217"/>
            <a:ext cx="5243615" cy="1754326"/>
          </a:xfrm>
          <a:prstGeom prst="rect">
            <a:avLst/>
          </a:prstGeom>
          <a:noFill/>
        </p:spPr>
        <p:txBody>
          <a:bodyPr wrap="square">
            <a:spAutoFit/>
          </a:bodyPr>
          <a:lstStyle/>
          <a:p>
            <a:r>
              <a:rPr lang="en-US" sz="1800" b="0" dirty="0">
                <a:solidFill>
                  <a:srgbClr val="000000"/>
                </a:solidFill>
                <a:effectLst/>
                <a:latin typeface="Consolas" panose="020B0609020204030204" pitchFamily="49" charset="0"/>
              </a:rPr>
              <a:t>Import time</a:t>
            </a:r>
          </a:p>
          <a:p>
            <a:r>
              <a:rPr lang="en-US" sz="1800" b="0" dirty="0" err="1">
                <a:solidFill>
                  <a:srgbClr val="000000"/>
                </a:solidFill>
                <a:effectLst/>
                <a:latin typeface="Consolas" panose="020B0609020204030204" pitchFamily="49" charset="0"/>
              </a:rPr>
              <a:t>motor_pair</a:t>
            </a:r>
            <a:r>
              <a:rPr lang="en-US" sz="1800" b="0" dirty="0">
                <a:solidFill>
                  <a:srgbClr val="000000"/>
                </a:solidFill>
                <a:effectLst/>
                <a:latin typeface="Consolas" panose="020B0609020204030204" pitchFamily="49" charset="0"/>
              </a:rPr>
              <a:t> = </a:t>
            </a:r>
            <a:r>
              <a:rPr lang="en-US" sz="1800" b="0" dirty="0" err="1">
                <a:solidFill>
                  <a:srgbClr val="000000"/>
                </a:solidFill>
                <a:effectLst/>
                <a:latin typeface="Consolas" panose="020B0609020204030204" pitchFamily="49" charset="0"/>
              </a:rPr>
              <a:t>MotorPair</a:t>
            </a:r>
            <a:r>
              <a:rPr lang="en-US" sz="1800" b="0" dirty="0">
                <a:solidFill>
                  <a:srgbClr val="00877B"/>
                </a:solidFill>
                <a:effectLst/>
                <a:latin typeface="Consolas" panose="020B0609020204030204" pitchFamily="49" charset="0"/>
              </a:rPr>
              <a:t>(</a:t>
            </a:r>
            <a:r>
              <a:rPr lang="en-US" sz="1800" b="0" dirty="0">
                <a:solidFill>
                  <a:srgbClr val="D8009B"/>
                </a:solidFill>
                <a:effectLst/>
                <a:latin typeface="Consolas" panose="020B0609020204030204" pitchFamily="49" charset="0"/>
              </a:rPr>
              <a:t>'A'</a:t>
            </a:r>
            <a:r>
              <a:rPr lang="en-US" sz="1800" b="0" dirty="0">
                <a:solidFill>
                  <a:srgbClr val="000000"/>
                </a:solidFill>
                <a:effectLst/>
                <a:latin typeface="Consolas" panose="020B0609020204030204" pitchFamily="49" charset="0"/>
              </a:rPr>
              <a:t>, </a:t>
            </a:r>
            <a:r>
              <a:rPr lang="en-US" sz="1800" b="0" dirty="0">
                <a:solidFill>
                  <a:srgbClr val="D8009B"/>
                </a:solidFill>
                <a:effectLst/>
                <a:latin typeface="Consolas" panose="020B0609020204030204" pitchFamily="49" charset="0"/>
              </a:rPr>
              <a:t>'E'</a:t>
            </a:r>
            <a:r>
              <a:rPr lang="en-US" sz="1800" b="0" dirty="0">
                <a:solidFill>
                  <a:srgbClr val="00877B"/>
                </a:solidFill>
                <a:effectLst/>
                <a:latin typeface="Consolas" panose="020B0609020204030204" pitchFamily="49" charset="0"/>
              </a:rPr>
              <a:t>)</a:t>
            </a:r>
          </a:p>
          <a:p>
            <a:r>
              <a:rPr lang="en-GB" sz="1800" b="0" dirty="0" err="1">
                <a:solidFill>
                  <a:srgbClr val="000000"/>
                </a:solidFill>
                <a:effectLst/>
                <a:latin typeface="Consolas" panose="020B0609020204030204" pitchFamily="49" charset="0"/>
              </a:rPr>
              <a:t>motor_pair.set_stop_action</a:t>
            </a:r>
            <a:r>
              <a:rPr lang="en-GB" sz="1800" b="0" dirty="0">
                <a:solidFill>
                  <a:srgbClr val="00877B"/>
                </a:solidFill>
                <a:effectLst/>
                <a:latin typeface="Consolas" panose="020B0609020204030204" pitchFamily="49" charset="0"/>
              </a:rPr>
              <a:t>(</a:t>
            </a:r>
            <a:r>
              <a:rPr lang="en-US" sz="1800" b="0" dirty="0">
                <a:solidFill>
                  <a:srgbClr val="D8009B"/>
                </a:solidFill>
                <a:effectLst/>
                <a:latin typeface="Consolas" panose="020B0609020204030204" pitchFamily="49" charset="0"/>
              </a:rPr>
              <a:t>'brake'</a:t>
            </a:r>
            <a:r>
              <a:rPr lang="en-GB" sz="1800" b="0" dirty="0">
                <a:solidFill>
                  <a:srgbClr val="00877B"/>
                </a:solidFill>
                <a:effectLst/>
                <a:latin typeface="Consolas" panose="020B0609020204030204" pitchFamily="49" charset="0"/>
              </a:rPr>
              <a:t>)</a:t>
            </a:r>
          </a:p>
          <a:p>
            <a:r>
              <a:rPr lang="en-GB" sz="1800" b="0" i="0" dirty="0" err="1">
                <a:solidFill>
                  <a:srgbClr val="000000"/>
                </a:solidFill>
                <a:effectLst/>
                <a:latin typeface="Consolas" panose="020B0609020204030204" pitchFamily="49" charset="0"/>
              </a:rPr>
              <a:t>motor_pair.start_tank</a:t>
            </a:r>
            <a:r>
              <a:rPr lang="en-US" sz="1800" b="0" dirty="0">
                <a:solidFill>
                  <a:srgbClr val="00877B"/>
                </a:solidFill>
                <a:effectLst/>
                <a:latin typeface="Consolas" panose="020B0609020204030204" pitchFamily="49" charset="0"/>
              </a:rPr>
              <a:t>(</a:t>
            </a:r>
            <a:r>
              <a:rPr lang="en-US" sz="1800" b="0" dirty="0">
                <a:solidFill>
                  <a:srgbClr val="FF7D00"/>
                </a:solidFill>
                <a:effectLst/>
                <a:latin typeface="Consolas" panose="020B0609020204030204" pitchFamily="49" charset="0"/>
              </a:rPr>
              <a:t>50</a:t>
            </a:r>
            <a:r>
              <a:rPr lang="en-US" sz="1800" b="0" dirty="0">
                <a:effectLst/>
                <a:latin typeface="Consolas" panose="020B0609020204030204" pitchFamily="49" charset="0"/>
              </a:rPr>
              <a:t>, </a:t>
            </a:r>
            <a:r>
              <a:rPr lang="en-US" sz="1800" b="0" dirty="0">
                <a:solidFill>
                  <a:srgbClr val="FF7D00"/>
                </a:solidFill>
                <a:effectLst/>
                <a:latin typeface="Consolas" panose="020B0609020204030204" pitchFamily="49" charset="0"/>
              </a:rPr>
              <a:t>50</a:t>
            </a:r>
            <a:r>
              <a:rPr lang="en-US" sz="1800" b="0" dirty="0">
                <a:solidFill>
                  <a:srgbClr val="00877B"/>
                </a:solidFill>
                <a:effectLst/>
                <a:latin typeface="Consolas" panose="020B0609020204030204" pitchFamily="49" charset="0"/>
              </a:rPr>
              <a:t>)</a:t>
            </a:r>
          </a:p>
          <a:p>
            <a:r>
              <a:rPr lang="en-US" sz="1800" b="0" dirty="0" err="1">
                <a:solidFill>
                  <a:srgbClr val="000000"/>
                </a:solidFill>
                <a:effectLst/>
                <a:latin typeface="Consolas" panose="020B0609020204030204" pitchFamily="49" charset="0"/>
              </a:rPr>
              <a:t>time.sleep</a:t>
            </a:r>
            <a:r>
              <a:rPr lang="en-US" sz="1800" b="0" dirty="0">
                <a:solidFill>
                  <a:srgbClr val="00877B"/>
                </a:solidFill>
                <a:effectLst/>
                <a:latin typeface="Consolas" panose="020B0609020204030204" pitchFamily="49" charset="0"/>
              </a:rPr>
              <a:t>(</a:t>
            </a:r>
            <a:r>
              <a:rPr lang="en-US" sz="1800" dirty="0">
                <a:solidFill>
                  <a:srgbClr val="FF7D00"/>
                </a:solidFill>
                <a:latin typeface="Consolas" panose="020B0609020204030204" pitchFamily="49" charset="0"/>
              </a:rPr>
              <a:t>3</a:t>
            </a:r>
            <a:r>
              <a:rPr lang="en-US" sz="1800" b="0" dirty="0">
                <a:solidFill>
                  <a:srgbClr val="00877B"/>
                </a:solidFill>
                <a:effectLst/>
                <a:latin typeface="Consolas" panose="020B0609020204030204" pitchFamily="49" charset="0"/>
              </a:rPr>
              <a:t>)</a:t>
            </a:r>
            <a:endParaRPr lang="en-GB" sz="1800" b="0" i="0" dirty="0">
              <a:solidFill>
                <a:srgbClr val="000000"/>
              </a:solidFill>
              <a:effectLst/>
              <a:latin typeface="Consolas" panose="020B0609020204030204" pitchFamily="49" charset="0"/>
            </a:endParaRPr>
          </a:p>
          <a:p>
            <a:r>
              <a:rPr lang="en-GB" sz="1800" b="0" i="0" dirty="0" err="1">
                <a:solidFill>
                  <a:srgbClr val="000000"/>
                </a:solidFill>
                <a:effectLst/>
                <a:latin typeface="Consolas" panose="020B0609020204030204" pitchFamily="49" charset="0"/>
              </a:rPr>
              <a:t>motor_pair.stop</a:t>
            </a:r>
            <a:r>
              <a:rPr lang="en-US" sz="1800" b="0" dirty="0">
                <a:solidFill>
                  <a:srgbClr val="00877B"/>
                </a:solidFill>
                <a:effectLst/>
                <a:latin typeface="Consolas" panose="020B0609020204030204" pitchFamily="49" charset="0"/>
              </a:rPr>
              <a:t>()</a:t>
            </a:r>
            <a:endParaRPr lang="en-GB" sz="1800" b="0" dirty="0">
              <a:solidFill>
                <a:srgbClr val="00877B"/>
              </a:solidFill>
              <a:effectLst/>
              <a:latin typeface="Consolas" panose="020B0609020204030204" pitchFamily="49" charset="0"/>
            </a:endParaRPr>
          </a:p>
        </p:txBody>
      </p:sp>
    </p:spTree>
    <p:extLst>
      <p:ext uri="{BB962C8B-B14F-4D97-AF65-F5344CB8AC3E}">
        <p14:creationId xmlns:p14="http://schemas.microsoft.com/office/powerpoint/2010/main" val="1331066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17983"/>
            <a:ext cx="8245474" cy="1145345"/>
          </a:xfrm>
        </p:spPr>
        <p:txBody>
          <a:bodyPr>
            <a:normAutofit/>
          </a:bodyPr>
          <a:lstStyle/>
          <a:p>
            <a:r>
              <a:rPr lang="en-US" sz="1600" dirty="0"/>
              <a:t>This lesson was created by Arvind and Sanjay Seshan </a:t>
            </a:r>
            <a:r>
              <a:rPr lang="en-US" sz="1600"/>
              <a:t>for Prime </a:t>
            </a:r>
            <a:r>
              <a:rPr lang="en-US" sz="1600" dirty="0"/>
              <a:t>Lessons</a:t>
            </a:r>
          </a:p>
          <a:p>
            <a:r>
              <a:rPr lang="en-US" sz="1600" dirty="0"/>
              <a:t>More lessons are available at www.primelessons.org</a:t>
            </a:r>
          </a:p>
        </p:txBody>
      </p:sp>
      <p:sp>
        <p:nvSpPr>
          <p:cNvPr id="4" name="Footer Placeholder 3"/>
          <p:cNvSpPr>
            <a:spLocks noGrp="1"/>
          </p:cNvSpPr>
          <p:nvPr>
            <p:ph type="ftr" sz="quarter" idx="11"/>
          </p:nvPr>
        </p:nvSpPr>
        <p:spPr/>
        <p:txBody>
          <a:bodyPr/>
          <a:lstStyle/>
          <a:p>
            <a:r>
              <a:rPr lang="en-GB"/>
              <a:t>Copyright © 2021 Prime Lessons (primelessons.org) CC-BY-NC-SA.  (Last edit: 01/17/2021)</a:t>
            </a:r>
            <a:endParaRPr lang="en-US" dirty="0"/>
          </a:p>
        </p:txBody>
      </p:sp>
      <p:sp>
        <p:nvSpPr>
          <p:cNvPr id="7" name="Slide Number Placeholder 6">
            <a:extLst>
              <a:ext uri="{FF2B5EF4-FFF2-40B4-BE49-F238E27FC236}">
                <a16:creationId xmlns:a16="http://schemas.microsoft.com/office/drawing/2014/main" id="{F6739919-47A8-43E0-85A2-F648492C26DE}"/>
              </a:ext>
            </a:extLst>
          </p:cNvPr>
          <p:cNvSpPr>
            <a:spLocks noGrp="1"/>
          </p:cNvSpPr>
          <p:nvPr>
            <p:ph type="sldNum" sz="quarter" idx="12"/>
          </p:nvPr>
        </p:nvSpPr>
        <p:spPr/>
        <p:txBody>
          <a:bodyPr/>
          <a:lstStyle/>
          <a:p>
            <a:fld id="{BBD74847-7BE4-4E4D-8159-51DF7B93C616}" type="slidenum">
              <a:rPr lang="en-US" smtClean="0"/>
              <a:t>17</a:t>
            </a:fld>
            <a:endParaRPr lang="en-US"/>
          </a:p>
        </p:txBody>
      </p:sp>
      <p:sp>
        <p:nvSpPr>
          <p:cNvPr id="5" name="Rectangle 4"/>
          <p:cNvSpPr>
            <a:spLocks noChangeArrowheads="1"/>
          </p:cNvSpPr>
          <p:nvPr/>
        </p:nvSpPr>
        <p:spPr bwMode="auto">
          <a:xfrm>
            <a:off x="575029" y="5862802"/>
            <a:ext cx="7734052" cy="369332"/>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4374B7"/>
                </a:solidFill>
                <a:effectLst/>
                <a:latin typeface="Helvetica Neue"/>
              </a:rPr>
              <a:t>                         </a:t>
            </a:r>
            <a:br>
              <a:rPr kumimoji="0" lang="en-US" altLang="en-US" sz="1050" b="0" i="0" u="none" strike="noStrike" cap="none" normalizeH="0" baseline="0" dirty="0">
                <a:ln>
                  <a:noFill/>
                </a:ln>
                <a:solidFill>
                  <a:schemeClr val="tx1"/>
                </a:solidFill>
                <a:effectLst/>
              </a:rPr>
            </a:br>
            <a:r>
              <a:rPr kumimoji="0" lang="en-US" altLang="en-US" sz="1200" b="0" i="0" u="none" strike="noStrike" cap="none" normalizeH="0" baseline="0" dirty="0">
                <a:ln>
                  <a:noFill/>
                </a:ln>
                <a:solidFill>
                  <a:srgbClr val="000000"/>
                </a:solidFill>
                <a:effectLst/>
                <a:latin typeface="Helvetica Neue"/>
              </a:rPr>
              <a:t>This work is licensed under a </a:t>
            </a:r>
            <a:r>
              <a:rPr kumimoji="0" lang="en-US" altLang="en-US" sz="1200" b="0" i="0" u="none" strike="noStrike" cap="none" normalizeH="0" baseline="0" dirty="0">
                <a:ln>
                  <a:noFill/>
                </a:ln>
                <a:solidFill>
                  <a:srgbClr val="4374B7"/>
                </a:solidFill>
                <a:effectLst/>
                <a:latin typeface="Helvetica Neue"/>
                <a:hlinkClick r:id="rId2"/>
              </a:rPr>
              <a:t>Creative Commons Attribution-</a:t>
            </a:r>
            <a:r>
              <a:rPr kumimoji="0" lang="en-US" altLang="en-US" sz="1200" b="0" i="0" u="none" strike="noStrike" cap="none" normalizeH="0" baseline="0" dirty="0" err="1">
                <a:ln>
                  <a:noFill/>
                </a:ln>
                <a:solidFill>
                  <a:srgbClr val="4374B7"/>
                </a:solidFill>
                <a:effectLst/>
                <a:latin typeface="Helvetica Neue"/>
                <a:hlinkClick r:id="rId2"/>
              </a:rPr>
              <a:t>NonCommercial</a:t>
            </a:r>
            <a:r>
              <a:rPr kumimoji="0" lang="en-US" altLang="en-US" sz="1200" b="0" i="0" u="none" strike="noStrike" cap="none" normalizeH="0" baseline="0" dirty="0">
                <a:ln>
                  <a:noFill/>
                </a:ln>
                <a:solidFill>
                  <a:srgbClr val="4374B7"/>
                </a:solidFill>
                <a:effectLst/>
                <a:latin typeface="Helvetica Neue"/>
                <a:hlinkClick r:id="rId2"/>
              </a:rPr>
              <a:t>-</a:t>
            </a:r>
            <a:r>
              <a:rPr kumimoji="0" lang="en-US" altLang="en-US" sz="1200" b="0" i="0" u="none" strike="noStrike" cap="none" normalizeH="0" baseline="0" dirty="0" err="1">
                <a:ln>
                  <a:noFill/>
                </a:ln>
                <a:solidFill>
                  <a:srgbClr val="4374B7"/>
                </a:solidFill>
                <a:effectLst/>
                <a:latin typeface="Helvetica Neue"/>
                <a:hlinkClick r:id="rId2"/>
              </a:rPr>
              <a:t>ShareAlike</a:t>
            </a:r>
            <a:r>
              <a:rPr kumimoji="0" lang="en-US" altLang="en-US" sz="1200" b="0" i="0" u="none" strike="noStrike" cap="none" normalizeH="0" baseline="0" dirty="0">
                <a:ln>
                  <a:noFill/>
                </a:ln>
                <a:solidFill>
                  <a:srgbClr val="4374B7"/>
                </a:solidFill>
                <a:effectLst/>
                <a:latin typeface="Helvetica Neue"/>
                <a:hlinkClick r:id="rId2"/>
              </a:rPr>
              <a:t> 4.0 International License</a:t>
            </a:r>
            <a:r>
              <a:rPr kumimoji="0" lang="en-US" altLang="en-US" sz="1200" b="0" i="0" u="none" strike="noStrike" cap="none" normalizeH="0" baseline="0" dirty="0">
                <a:ln>
                  <a:noFill/>
                </a:ln>
                <a:solidFill>
                  <a:srgbClr val="000000"/>
                </a:solidFill>
                <a:effectLst/>
                <a:latin typeface="Helvetica Neue"/>
              </a:rPr>
              <a:t>.</a:t>
            </a:r>
            <a:r>
              <a:rPr kumimoji="0" lang="en-US" altLang="en-US" sz="105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rgbClr val="4374B7"/>
              </a:solidFill>
              <a:effectLst/>
              <a:latin typeface="Helvetica Neue"/>
            </a:endParaRPr>
          </a:p>
        </p:txBody>
      </p:sp>
      <p:pic>
        <p:nvPicPr>
          <p:cNvPr id="6" name="Picture 5" descr="Creative Commons License">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2510" y="5253616"/>
            <a:ext cx="1479091" cy="5210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9212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Objectives</a:t>
            </a:r>
          </a:p>
        </p:txBody>
      </p:sp>
      <p:sp>
        <p:nvSpPr>
          <p:cNvPr id="3" name="Content Placeholder 2"/>
          <p:cNvSpPr>
            <a:spLocks noGrp="1"/>
          </p:cNvSpPr>
          <p:nvPr>
            <p:ph idx="1"/>
          </p:nvPr>
        </p:nvSpPr>
        <p:spPr/>
        <p:txBody>
          <a:bodyPr>
            <a:normAutofit/>
          </a:bodyPr>
          <a:lstStyle/>
          <a:p>
            <a:r>
              <a:rPr lang="en-US" dirty="0"/>
              <a:t>Learn how to make your robot go forward and backwards</a:t>
            </a:r>
          </a:p>
          <a:p>
            <a:r>
              <a:rPr lang="en-US" dirty="0"/>
              <a:t>Learn how to use the Motor Pair Move methods</a:t>
            </a:r>
          </a:p>
          <a:p>
            <a:r>
              <a:rPr lang="en-US" dirty="0"/>
              <a:t>Note:  Although images in this lessons may show a SPIKE Prime, the code is the same for Robot Inventor</a:t>
            </a:r>
          </a:p>
          <a:p>
            <a:pPr marL="457200" indent="-457200">
              <a:buFont typeface="+mj-lt"/>
              <a:buAutoNum type="arabicPeriod"/>
            </a:pPr>
            <a:endParaRPr lang="en-US" dirty="0"/>
          </a:p>
        </p:txBody>
      </p:sp>
      <p:sp>
        <p:nvSpPr>
          <p:cNvPr id="4" name="Footer Placeholder 3">
            <a:extLst>
              <a:ext uri="{FF2B5EF4-FFF2-40B4-BE49-F238E27FC236}">
                <a16:creationId xmlns:a16="http://schemas.microsoft.com/office/drawing/2014/main" id="{0F511978-D10A-AD43-B291-F6BC2E551E37}"/>
              </a:ext>
            </a:extLst>
          </p:cNvPr>
          <p:cNvSpPr>
            <a:spLocks noGrp="1"/>
          </p:cNvSpPr>
          <p:nvPr>
            <p:ph type="ftr" sz="quarter" idx="11"/>
          </p:nvPr>
        </p:nvSpPr>
        <p:spPr/>
        <p:txBody>
          <a:bodyPr/>
          <a:lstStyle/>
          <a:p>
            <a:r>
              <a:rPr lang="en-GB"/>
              <a:t>Copyright © 2021 Prime Lessons (primelessons.org) CC-BY-NC-SA.  (Last edit: 01/17/2021)</a:t>
            </a:r>
            <a:endParaRPr lang="en-US"/>
          </a:p>
        </p:txBody>
      </p:sp>
      <p:sp>
        <p:nvSpPr>
          <p:cNvPr id="5" name="Slide Number Placeholder 4">
            <a:extLst>
              <a:ext uri="{FF2B5EF4-FFF2-40B4-BE49-F238E27FC236}">
                <a16:creationId xmlns:a16="http://schemas.microsoft.com/office/drawing/2014/main" id="{C0F646E1-403B-4B0C-91D8-2ED42A493E56}"/>
              </a:ext>
            </a:extLst>
          </p:cNvPr>
          <p:cNvSpPr>
            <a:spLocks noGrp="1"/>
          </p:cNvSpPr>
          <p:nvPr>
            <p:ph type="sldNum" sz="quarter" idx="12"/>
          </p:nvPr>
        </p:nvSpPr>
        <p:spPr/>
        <p:txBody>
          <a:bodyPr/>
          <a:lstStyle/>
          <a:p>
            <a:fld id="{4DBC7FC8-25FB-FC45-8177-2B991DA6778C}" type="slidenum">
              <a:rPr lang="en-US" smtClean="0"/>
              <a:t>2</a:t>
            </a:fld>
            <a:endParaRPr lang="en-US"/>
          </a:p>
        </p:txBody>
      </p:sp>
    </p:spTree>
    <p:extLst>
      <p:ext uri="{BB962C8B-B14F-4D97-AF65-F5344CB8AC3E}">
        <p14:creationId xmlns:p14="http://schemas.microsoft.com/office/powerpoint/2010/main" val="294339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8A00-64A9-4C3F-8C8F-4A2B0FF80CFC}"/>
              </a:ext>
            </a:extLst>
          </p:cNvPr>
          <p:cNvSpPr>
            <a:spLocks noGrp="1"/>
          </p:cNvSpPr>
          <p:nvPr>
            <p:ph type="title"/>
          </p:nvPr>
        </p:nvSpPr>
        <p:spPr/>
        <p:txBody>
          <a:bodyPr/>
          <a:lstStyle/>
          <a:p>
            <a:r>
              <a:rPr lang="en-US" dirty="0"/>
              <a:t>Creating a motor pair object</a:t>
            </a:r>
          </a:p>
        </p:txBody>
      </p:sp>
      <p:sp>
        <p:nvSpPr>
          <p:cNvPr id="3" name="Content Placeholder 2">
            <a:extLst>
              <a:ext uri="{FF2B5EF4-FFF2-40B4-BE49-F238E27FC236}">
                <a16:creationId xmlns:a16="http://schemas.microsoft.com/office/drawing/2014/main" id="{1128E2D7-2E9E-4ED0-B3CB-8EAB57D152D3}"/>
              </a:ext>
            </a:extLst>
          </p:cNvPr>
          <p:cNvSpPr>
            <a:spLocks noGrp="1"/>
          </p:cNvSpPr>
          <p:nvPr>
            <p:ph idx="1"/>
          </p:nvPr>
        </p:nvSpPr>
        <p:spPr/>
        <p:txBody>
          <a:bodyPr/>
          <a:lstStyle/>
          <a:p>
            <a:r>
              <a:rPr lang="en-US" dirty="0">
                <a:sym typeface="Wingdings" panose="05000000000000000000" pitchFamily="2" charset="2"/>
              </a:rPr>
              <a:t>Basic movement is done using a </a:t>
            </a:r>
            <a:r>
              <a:rPr lang="en-US" dirty="0" err="1">
                <a:sym typeface="Wingdings" panose="05000000000000000000" pitchFamily="2" charset="2"/>
              </a:rPr>
              <a:t>MotorPair</a:t>
            </a:r>
            <a:r>
              <a:rPr lang="en-US" dirty="0">
                <a:sym typeface="Wingdings" panose="05000000000000000000" pitchFamily="2" charset="2"/>
              </a:rPr>
              <a:t> object</a:t>
            </a:r>
          </a:p>
          <a:p>
            <a:pPr lvl="1"/>
            <a:r>
              <a:rPr lang="en-US" dirty="0">
                <a:sym typeface="Wingdings" panose="05000000000000000000" pitchFamily="2" charset="2"/>
              </a:rPr>
              <a:t>See Configuring Robot Movement lesson for details on creating this object</a:t>
            </a:r>
          </a:p>
          <a:p>
            <a:r>
              <a:rPr lang="en-US" dirty="0">
                <a:sym typeface="Wingdings" panose="05000000000000000000" pitchFamily="2" charset="2"/>
              </a:rPr>
              <a:t>The following slides will cover the different methods of this object that are used for movement</a:t>
            </a:r>
          </a:p>
          <a:p>
            <a:pPr lvl="1"/>
            <a:r>
              <a:rPr lang="en-US" dirty="0">
                <a:sym typeface="Wingdings" panose="05000000000000000000" pitchFamily="2" charset="2"/>
              </a:rPr>
              <a:t>E.g., </a:t>
            </a:r>
            <a:r>
              <a:rPr lang="en-US" sz="1600" b="0" dirty="0" err="1">
                <a:solidFill>
                  <a:srgbClr val="000000"/>
                </a:solidFill>
                <a:effectLst/>
                <a:latin typeface="Courier New" panose="02070309020205020404" pitchFamily="49" charset="0"/>
                <a:cs typeface="Courier New" panose="02070309020205020404" pitchFamily="49" charset="0"/>
              </a:rPr>
              <a:t>motor_pair</a:t>
            </a:r>
            <a:r>
              <a:rPr lang="en-US" dirty="0" err="1">
                <a:solidFill>
                  <a:srgbClr val="000000"/>
                </a:solidFill>
                <a:latin typeface="Courier New" panose="02070309020205020404" pitchFamily="49" charset="0"/>
                <a:cs typeface="Courier New" panose="02070309020205020404" pitchFamily="49" charset="0"/>
              </a:rPr>
              <a:t>.move</a:t>
            </a:r>
            <a:r>
              <a:rPr lang="en-US" dirty="0">
                <a:solidFill>
                  <a:srgbClr val="000000"/>
                </a:solidFill>
                <a:latin typeface="Courier New" panose="02070309020205020404" pitchFamily="49" charset="0"/>
                <a:cs typeface="Courier New" panose="02070309020205020404" pitchFamily="49" charset="0"/>
              </a:rPr>
              <a:t>(5, unit='cm', speed='100')</a:t>
            </a:r>
            <a:endParaRPr lang="en-US" dirty="0">
              <a:latin typeface="Courier New" panose="02070309020205020404" pitchFamily="49" charset="0"/>
              <a:cs typeface="Courier New" panose="02070309020205020404" pitchFamily="49" charset="0"/>
              <a:sym typeface="Wingdings" panose="05000000000000000000" pitchFamily="2" charset="2"/>
            </a:endParaRPr>
          </a:p>
          <a:p>
            <a:pPr marL="0" indent="0">
              <a:buNone/>
            </a:pPr>
            <a:endParaRPr lang="en-US" dirty="0"/>
          </a:p>
          <a:p>
            <a:r>
              <a:rPr lang="en-US" dirty="0"/>
              <a:t>Do not initialize more than one motor pair with the same ports </a:t>
            </a:r>
            <a:r>
              <a:rPr lang="en-US" dirty="0">
                <a:sym typeface="Wingdings" panose="05000000000000000000" pitchFamily="2" charset="2"/>
              </a:rPr>
              <a:t> this is redundant, will only waste memory and may cause undesired conflicts</a:t>
            </a:r>
          </a:p>
          <a:p>
            <a:endParaRPr lang="en-US" dirty="0"/>
          </a:p>
        </p:txBody>
      </p:sp>
      <p:sp>
        <p:nvSpPr>
          <p:cNvPr id="4" name="Footer Placeholder 3">
            <a:extLst>
              <a:ext uri="{FF2B5EF4-FFF2-40B4-BE49-F238E27FC236}">
                <a16:creationId xmlns:a16="http://schemas.microsoft.com/office/drawing/2014/main" id="{BFF55EEA-BDE3-4C83-A0C6-DC889A03DBA2}"/>
              </a:ext>
            </a:extLst>
          </p:cNvPr>
          <p:cNvSpPr>
            <a:spLocks noGrp="1"/>
          </p:cNvSpPr>
          <p:nvPr>
            <p:ph type="ftr" sz="quarter" idx="11"/>
          </p:nvPr>
        </p:nvSpPr>
        <p:spPr/>
        <p:txBody>
          <a:bodyPr/>
          <a:lstStyle/>
          <a:p>
            <a:r>
              <a:rPr lang="en-GB"/>
              <a:t>Copyright © 2021 Prime Lessons (primelessons.org) CC-BY-NC-SA.  (Last edit: 01/17/2021)</a:t>
            </a:r>
            <a:endParaRPr lang="en-US"/>
          </a:p>
        </p:txBody>
      </p:sp>
      <p:sp>
        <p:nvSpPr>
          <p:cNvPr id="5" name="Slide Number Placeholder 4">
            <a:extLst>
              <a:ext uri="{FF2B5EF4-FFF2-40B4-BE49-F238E27FC236}">
                <a16:creationId xmlns:a16="http://schemas.microsoft.com/office/drawing/2014/main" id="{B132C634-4445-4AE5-8BE2-A6BB9BDB1698}"/>
              </a:ext>
            </a:extLst>
          </p:cNvPr>
          <p:cNvSpPr>
            <a:spLocks noGrp="1"/>
          </p:cNvSpPr>
          <p:nvPr>
            <p:ph type="sldNum" sz="quarter" idx="12"/>
          </p:nvPr>
        </p:nvSpPr>
        <p:spPr/>
        <p:txBody>
          <a:bodyPr/>
          <a:lstStyle/>
          <a:p>
            <a:fld id="{4DBC7FC8-25FB-FC45-8177-2B991DA6778C}" type="slidenum">
              <a:rPr lang="en-US" smtClean="0"/>
              <a:t>3</a:t>
            </a:fld>
            <a:endParaRPr lang="en-US"/>
          </a:p>
        </p:txBody>
      </p:sp>
    </p:spTree>
    <p:extLst>
      <p:ext uri="{BB962C8B-B14F-4D97-AF65-F5344CB8AC3E}">
        <p14:creationId xmlns:p14="http://schemas.microsoft.com/office/powerpoint/2010/main" val="1564537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AB3BF-76B0-48BD-982B-0221A755929E}"/>
              </a:ext>
            </a:extLst>
          </p:cNvPr>
          <p:cNvSpPr>
            <a:spLocks noGrp="1"/>
          </p:cNvSpPr>
          <p:nvPr>
            <p:ph type="title"/>
          </p:nvPr>
        </p:nvSpPr>
        <p:spPr/>
        <p:txBody>
          <a:bodyPr/>
          <a:lstStyle/>
          <a:p>
            <a:r>
              <a:rPr lang="en-US" dirty="0"/>
              <a:t>Motor pair methods</a:t>
            </a:r>
          </a:p>
        </p:txBody>
      </p:sp>
      <p:sp>
        <p:nvSpPr>
          <p:cNvPr id="3" name="Content Placeholder 2">
            <a:extLst>
              <a:ext uri="{FF2B5EF4-FFF2-40B4-BE49-F238E27FC236}">
                <a16:creationId xmlns:a16="http://schemas.microsoft.com/office/drawing/2014/main" id="{AB228413-3075-40FF-90BA-A687B72C3316}"/>
              </a:ext>
            </a:extLst>
          </p:cNvPr>
          <p:cNvSpPr>
            <a:spLocks noGrp="1"/>
          </p:cNvSpPr>
          <p:nvPr>
            <p:ph idx="1"/>
          </p:nvPr>
        </p:nvSpPr>
        <p:spPr/>
        <p:txBody>
          <a:bodyPr>
            <a:normAutofit lnSpcReduction="10000"/>
          </a:bodyPr>
          <a:lstStyle/>
          <a:p>
            <a:r>
              <a:rPr lang="es-419" b="1" i="0" dirty="0">
                <a:solidFill>
                  <a:srgbClr val="000000"/>
                </a:solidFill>
                <a:effectLst/>
                <a:latin typeface="Times New Roman" panose="02020603050405020304" pitchFamily="18" charset="0"/>
              </a:rPr>
              <a:t>get_default_speed</a:t>
            </a:r>
            <a:r>
              <a:rPr lang="es-419" b="0" i="0" dirty="0">
                <a:solidFill>
                  <a:srgbClr val="000000"/>
                </a:solidFill>
                <a:effectLst/>
                <a:latin typeface="Times New Roman" panose="02020603050405020304" pitchFamily="18" charset="0"/>
              </a:rPr>
              <a:t>()</a:t>
            </a:r>
          </a:p>
          <a:p>
            <a:r>
              <a:rPr lang="en-US" b="1" i="0" dirty="0">
                <a:solidFill>
                  <a:srgbClr val="000000"/>
                </a:solidFill>
                <a:effectLst/>
                <a:highlight>
                  <a:srgbClr val="FFFF00"/>
                </a:highlight>
                <a:latin typeface="Times New Roman" panose="02020603050405020304" pitchFamily="18" charset="0"/>
              </a:rPr>
              <a:t>move</a:t>
            </a:r>
            <a:r>
              <a:rPr lang="en-US" b="0" i="0" dirty="0">
                <a:solidFill>
                  <a:srgbClr val="000000"/>
                </a:solidFill>
                <a:effectLst/>
                <a:highlight>
                  <a:srgbClr val="FFFF00"/>
                </a:highlight>
                <a:latin typeface="Times New Roman" panose="02020603050405020304" pitchFamily="18" charset="0"/>
              </a:rPr>
              <a:t>(amount, unit</a:t>
            </a:r>
            <a:r>
              <a:rPr lang="en-US" b="0" i="0" dirty="0">
                <a:effectLst/>
                <a:highlight>
                  <a:srgbClr val="FFFF00"/>
                </a:highlight>
                <a:latin typeface="Times New Roman" panose="02020603050405020304" pitchFamily="18" charset="0"/>
              </a:rPr>
              <a:t>='cm'</a:t>
            </a:r>
            <a:r>
              <a:rPr lang="en-US" b="0" i="0" dirty="0">
                <a:solidFill>
                  <a:srgbClr val="000000"/>
                </a:solidFill>
                <a:effectLst/>
                <a:highlight>
                  <a:srgbClr val="FFFF00"/>
                </a:highlight>
                <a:latin typeface="Times New Roman" panose="02020603050405020304" pitchFamily="18" charset="0"/>
              </a:rPr>
              <a:t>, steering</a:t>
            </a:r>
            <a:r>
              <a:rPr lang="en-US" b="0" i="0" dirty="0">
                <a:effectLst/>
                <a:highlight>
                  <a:srgbClr val="FFFF00"/>
                </a:highlight>
                <a:latin typeface="Times New Roman" panose="02020603050405020304" pitchFamily="18" charset="0"/>
              </a:rPr>
              <a:t>=0</a:t>
            </a:r>
            <a:r>
              <a:rPr lang="en-US" b="0" i="0" dirty="0">
                <a:solidFill>
                  <a:srgbClr val="000000"/>
                </a:solidFill>
                <a:effectLst/>
                <a:highlight>
                  <a:srgbClr val="FFFF00"/>
                </a:highlight>
                <a:latin typeface="Times New Roman" panose="02020603050405020304" pitchFamily="18" charset="0"/>
              </a:rPr>
              <a:t>, speed</a:t>
            </a:r>
            <a:r>
              <a:rPr lang="en-US" b="0" i="0" dirty="0">
                <a:effectLst/>
                <a:highlight>
                  <a:srgbClr val="FFFF00"/>
                </a:highlight>
                <a:latin typeface="Times New Roman" panose="02020603050405020304" pitchFamily="18" charset="0"/>
              </a:rPr>
              <a:t>=None</a:t>
            </a:r>
            <a:r>
              <a:rPr lang="en-US" b="0" i="0" dirty="0">
                <a:solidFill>
                  <a:srgbClr val="000000"/>
                </a:solidFill>
                <a:effectLst/>
                <a:highlight>
                  <a:srgbClr val="FFFF00"/>
                </a:highlight>
                <a:latin typeface="Times New Roman" panose="02020603050405020304" pitchFamily="18" charset="0"/>
              </a:rPr>
              <a:t>)</a:t>
            </a:r>
            <a:endParaRPr lang="es-419" dirty="0">
              <a:solidFill>
                <a:srgbClr val="000000"/>
              </a:solidFill>
              <a:highlight>
                <a:srgbClr val="FFFF00"/>
              </a:highlight>
              <a:latin typeface="Times New Roman" panose="02020603050405020304" pitchFamily="18" charset="0"/>
            </a:endParaRPr>
          </a:p>
          <a:p>
            <a:r>
              <a:rPr lang="en-US" b="1" i="0" dirty="0" err="1">
                <a:solidFill>
                  <a:srgbClr val="000000"/>
                </a:solidFill>
                <a:effectLst/>
                <a:highlight>
                  <a:srgbClr val="FFFF00"/>
                </a:highlight>
                <a:latin typeface="Times New Roman" panose="02020603050405020304" pitchFamily="18" charset="0"/>
              </a:rPr>
              <a:t>move_tank</a:t>
            </a:r>
            <a:r>
              <a:rPr lang="en-US" b="0" i="0" dirty="0">
                <a:solidFill>
                  <a:srgbClr val="000000"/>
                </a:solidFill>
                <a:effectLst/>
                <a:highlight>
                  <a:srgbClr val="FFFF00"/>
                </a:highlight>
                <a:latin typeface="Times New Roman" panose="02020603050405020304" pitchFamily="18" charset="0"/>
              </a:rPr>
              <a:t>(amount, unit</a:t>
            </a:r>
            <a:r>
              <a:rPr lang="en-US" b="0" i="0" dirty="0">
                <a:effectLst/>
                <a:highlight>
                  <a:srgbClr val="FFFF00"/>
                </a:highlight>
                <a:latin typeface="Times New Roman" panose="02020603050405020304" pitchFamily="18" charset="0"/>
              </a:rPr>
              <a:t>='cm'</a:t>
            </a:r>
            <a:r>
              <a:rPr lang="en-US" b="0" i="0" dirty="0">
                <a:solidFill>
                  <a:srgbClr val="000000"/>
                </a:solidFill>
                <a:effectLst/>
                <a:highlight>
                  <a:srgbClr val="FFFF00"/>
                </a:highlight>
                <a:latin typeface="Times New Roman" panose="02020603050405020304" pitchFamily="18" charset="0"/>
              </a:rPr>
              <a:t>, </a:t>
            </a:r>
            <a:r>
              <a:rPr lang="en-US" b="0" i="0" dirty="0" err="1">
                <a:solidFill>
                  <a:srgbClr val="000000"/>
                </a:solidFill>
                <a:effectLst/>
                <a:highlight>
                  <a:srgbClr val="FFFF00"/>
                </a:highlight>
                <a:latin typeface="Times New Roman" panose="02020603050405020304" pitchFamily="18" charset="0"/>
              </a:rPr>
              <a:t>left_speed</a:t>
            </a:r>
            <a:r>
              <a:rPr lang="en-US" b="0" i="0" dirty="0">
                <a:effectLst/>
                <a:highlight>
                  <a:srgbClr val="FFFF00"/>
                </a:highlight>
                <a:latin typeface="Times New Roman" panose="02020603050405020304" pitchFamily="18" charset="0"/>
              </a:rPr>
              <a:t>=None</a:t>
            </a:r>
            <a:r>
              <a:rPr lang="en-US" b="0" i="0" dirty="0">
                <a:solidFill>
                  <a:srgbClr val="000000"/>
                </a:solidFill>
                <a:effectLst/>
                <a:highlight>
                  <a:srgbClr val="FFFF00"/>
                </a:highlight>
                <a:latin typeface="Times New Roman" panose="02020603050405020304" pitchFamily="18" charset="0"/>
              </a:rPr>
              <a:t>, </a:t>
            </a:r>
            <a:r>
              <a:rPr lang="en-US" b="0" i="0" dirty="0" err="1">
                <a:solidFill>
                  <a:srgbClr val="000000"/>
                </a:solidFill>
                <a:effectLst/>
                <a:highlight>
                  <a:srgbClr val="FFFF00"/>
                </a:highlight>
                <a:latin typeface="Times New Roman" panose="02020603050405020304" pitchFamily="18" charset="0"/>
              </a:rPr>
              <a:t>right_speed</a:t>
            </a:r>
            <a:r>
              <a:rPr lang="en-US" b="0" i="0" dirty="0">
                <a:effectLst/>
                <a:highlight>
                  <a:srgbClr val="FFFF00"/>
                </a:highlight>
                <a:latin typeface="Times New Roman" panose="02020603050405020304" pitchFamily="18" charset="0"/>
              </a:rPr>
              <a:t>=None</a:t>
            </a:r>
            <a:r>
              <a:rPr lang="en-US" b="0" i="0" dirty="0">
                <a:solidFill>
                  <a:srgbClr val="000000"/>
                </a:solidFill>
                <a:effectLst/>
                <a:highlight>
                  <a:srgbClr val="FFFF00"/>
                </a:highlight>
                <a:latin typeface="Times New Roman" panose="02020603050405020304" pitchFamily="18" charset="0"/>
              </a:rPr>
              <a:t>)</a:t>
            </a:r>
            <a:endParaRPr lang="es-419" b="0" i="0" dirty="0">
              <a:solidFill>
                <a:srgbClr val="000000"/>
              </a:solidFill>
              <a:effectLst/>
              <a:highlight>
                <a:srgbClr val="FFFF00"/>
              </a:highlight>
              <a:latin typeface="Times New Roman" panose="02020603050405020304" pitchFamily="18" charset="0"/>
            </a:endParaRPr>
          </a:p>
          <a:p>
            <a:r>
              <a:rPr lang="en-US" b="1" i="0" dirty="0" err="1">
                <a:solidFill>
                  <a:srgbClr val="000000"/>
                </a:solidFill>
                <a:effectLst/>
                <a:latin typeface="Times New Roman" panose="02020603050405020304" pitchFamily="18" charset="0"/>
              </a:rPr>
              <a:t>set_default_speed</a:t>
            </a:r>
            <a:r>
              <a:rPr lang="en-US" b="0" i="0" dirty="0">
                <a:solidFill>
                  <a:srgbClr val="000000"/>
                </a:solidFill>
                <a:effectLst/>
                <a:latin typeface="Times New Roman" panose="02020603050405020304" pitchFamily="18" charset="0"/>
              </a:rPr>
              <a:t>(speed)</a:t>
            </a:r>
            <a:endParaRPr lang="es-419" dirty="0">
              <a:solidFill>
                <a:srgbClr val="000000"/>
              </a:solidFill>
              <a:latin typeface="Times New Roman" panose="02020603050405020304" pitchFamily="18" charset="0"/>
            </a:endParaRPr>
          </a:p>
          <a:p>
            <a:r>
              <a:rPr lang="en-US" b="1" i="0" dirty="0" err="1">
                <a:solidFill>
                  <a:srgbClr val="000000"/>
                </a:solidFill>
                <a:effectLst/>
                <a:latin typeface="Times New Roman" panose="02020603050405020304" pitchFamily="18" charset="0"/>
              </a:rPr>
              <a:t>set_motor_rotation</a:t>
            </a:r>
            <a:r>
              <a:rPr lang="en-US" b="0" i="0" dirty="0">
                <a:solidFill>
                  <a:srgbClr val="000000"/>
                </a:solidFill>
                <a:effectLst/>
                <a:latin typeface="Times New Roman" panose="02020603050405020304" pitchFamily="18" charset="0"/>
              </a:rPr>
              <a:t>(amount, unit</a:t>
            </a:r>
            <a:r>
              <a:rPr lang="en-US" b="0" i="0" dirty="0">
                <a:effectLst/>
                <a:latin typeface="Times New Roman" panose="02020603050405020304" pitchFamily="18" charset="0"/>
              </a:rPr>
              <a:t>='cm'</a:t>
            </a:r>
            <a:r>
              <a:rPr lang="en-US" b="0" i="0" dirty="0">
                <a:solidFill>
                  <a:srgbClr val="000000"/>
                </a:solidFill>
                <a:effectLst/>
                <a:latin typeface="Times New Roman" panose="02020603050405020304" pitchFamily="18" charset="0"/>
              </a:rPr>
              <a:t>)</a:t>
            </a:r>
          </a:p>
          <a:p>
            <a:r>
              <a:rPr lang="en-US" b="1" i="0" dirty="0" err="1">
                <a:solidFill>
                  <a:srgbClr val="000000"/>
                </a:solidFill>
                <a:effectLst/>
                <a:latin typeface="Times New Roman" panose="02020603050405020304" pitchFamily="18" charset="0"/>
              </a:rPr>
              <a:t>set_stop_action</a:t>
            </a:r>
            <a:r>
              <a:rPr lang="en-US" b="0" i="0" dirty="0">
                <a:solidFill>
                  <a:srgbClr val="000000"/>
                </a:solidFill>
                <a:effectLst/>
                <a:latin typeface="Times New Roman" panose="02020603050405020304" pitchFamily="18" charset="0"/>
              </a:rPr>
              <a:t>(action)</a:t>
            </a:r>
          </a:p>
          <a:p>
            <a:pPr lvl="1"/>
            <a:r>
              <a:rPr lang="es-419" b="0" i="0" dirty="0" err="1">
                <a:solidFill>
                  <a:srgbClr val="000000"/>
                </a:solidFill>
                <a:effectLst/>
                <a:latin typeface="Courier New" panose="02070309020205020404" pitchFamily="49" charset="0"/>
              </a:rPr>
              <a:t>Action</a:t>
            </a:r>
            <a:r>
              <a:rPr lang="es-419" b="0" i="0" dirty="0">
                <a:solidFill>
                  <a:srgbClr val="000000"/>
                </a:solidFill>
                <a:effectLst/>
                <a:latin typeface="Courier New" panose="02070309020205020404" pitchFamily="49" charset="0"/>
              </a:rPr>
              <a:t> </a:t>
            </a:r>
            <a:r>
              <a:rPr lang="es-419" b="0" i="0" dirty="0" err="1">
                <a:solidFill>
                  <a:srgbClr val="000000"/>
                </a:solidFill>
                <a:effectLst/>
                <a:latin typeface="Courier New" panose="02070309020205020404" pitchFamily="49" charset="0"/>
              </a:rPr>
              <a:t>is</a:t>
            </a:r>
            <a:r>
              <a:rPr lang="es-419" b="0" i="0" dirty="0">
                <a:solidFill>
                  <a:srgbClr val="000000"/>
                </a:solidFill>
                <a:effectLst/>
                <a:latin typeface="Courier New" panose="02070309020205020404" pitchFamily="49" charset="0"/>
              </a:rPr>
              <a:t> '</a:t>
            </a:r>
            <a:r>
              <a:rPr lang="es-419" b="0" i="0" dirty="0" err="1">
                <a:solidFill>
                  <a:srgbClr val="000000"/>
                </a:solidFill>
                <a:effectLst/>
                <a:latin typeface="Courier New" panose="02070309020205020404" pitchFamily="49" charset="0"/>
              </a:rPr>
              <a:t>brake</a:t>
            </a:r>
            <a:r>
              <a:rPr lang="es-419" b="0" i="0" dirty="0">
                <a:solidFill>
                  <a:srgbClr val="000000"/>
                </a:solidFill>
                <a:effectLst/>
                <a:latin typeface="Courier New" panose="02070309020205020404" pitchFamily="49" charset="0"/>
              </a:rPr>
              <a:t>','</a:t>
            </a:r>
            <a:r>
              <a:rPr lang="es-419" b="0" i="0" dirty="0" err="1">
                <a:solidFill>
                  <a:srgbClr val="000000"/>
                </a:solidFill>
                <a:effectLst/>
                <a:latin typeface="Courier New" panose="02070309020205020404" pitchFamily="49" charset="0"/>
              </a:rPr>
              <a:t>hold</a:t>
            </a:r>
            <a:r>
              <a:rPr lang="es-419" b="0" i="0" dirty="0">
                <a:solidFill>
                  <a:srgbClr val="000000"/>
                </a:solidFill>
                <a:effectLst/>
                <a:latin typeface="Courier New" panose="02070309020205020404" pitchFamily="49" charset="0"/>
              </a:rPr>
              <a:t>’, </a:t>
            </a:r>
            <a:r>
              <a:rPr lang="es-419" b="0" i="0" dirty="0" err="1">
                <a:solidFill>
                  <a:srgbClr val="000000"/>
                </a:solidFill>
                <a:effectLst/>
                <a:latin typeface="Courier New" panose="02070309020205020404" pitchFamily="49" charset="0"/>
              </a:rPr>
              <a:t>or</a:t>
            </a:r>
            <a:r>
              <a:rPr lang="es-419" b="0" i="0" dirty="0">
                <a:solidFill>
                  <a:srgbClr val="000000"/>
                </a:solidFill>
                <a:effectLst/>
                <a:latin typeface="Courier New" panose="02070309020205020404" pitchFamily="49" charset="0"/>
              </a:rPr>
              <a:t> '</a:t>
            </a:r>
            <a:r>
              <a:rPr lang="es-419" b="0" i="0" dirty="0" err="1">
                <a:solidFill>
                  <a:srgbClr val="000000"/>
                </a:solidFill>
                <a:effectLst/>
                <a:latin typeface="Courier New" panose="02070309020205020404" pitchFamily="49" charset="0"/>
              </a:rPr>
              <a:t>coast</a:t>
            </a:r>
            <a:r>
              <a:rPr lang="es-419" b="0" i="0" dirty="0">
                <a:solidFill>
                  <a:srgbClr val="000000"/>
                </a:solidFill>
                <a:effectLst/>
                <a:latin typeface="Courier New" panose="02070309020205020404" pitchFamily="49" charset="0"/>
              </a:rPr>
              <a:t>'</a:t>
            </a:r>
            <a:endParaRPr lang="en-US" b="0" i="0" dirty="0">
              <a:solidFill>
                <a:srgbClr val="000000"/>
              </a:solidFill>
              <a:effectLst/>
              <a:latin typeface="Times New Roman" panose="02020603050405020304" pitchFamily="18" charset="0"/>
            </a:endParaRPr>
          </a:p>
          <a:p>
            <a:r>
              <a:rPr lang="en-US" b="1" i="0" dirty="0">
                <a:solidFill>
                  <a:srgbClr val="000000"/>
                </a:solidFill>
                <a:effectLst/>
                <a:latin typeface="Times New Roman" panose="02020603050405020304" pitchFamily="18" charset="0"/>
              </a:rPr>
              <a:t>start</a:t>
            </a:r>
            <a:r>
              <a:rPr lang="en-US" b="0" i="0" dirty="0">
                <a:solidFill>
                  <a:srgbClr val="000000"/>
                </a:solidFill>
                <a:effectLst/>
                <a:latin typeface="Times New Roman" panose="02020603050405020304" pitchFamily="18" charset="0"/>
              </a:rPr>
              <a:t>(steering</a:t>
            </a:r>
            <a:r>
              <a:rPr lang="en-US" b="0" i="0" dirty="0">
                <a:effectLst/>
                <a:latin typeface="Times New Roman" panose="02020603050405020304" pitchFamily="18" charset="0"/>
              </a:rPr>
              <a:t>=0</a:t>
            </a:r>
            <a:r>
              <a:rPr lang="en-US" b="0" i="0" dirty="0">
                <a:solidFill>
                  <a:srgbClr val="000000"/>
                </a:solidFill>
                <a:effectLst/>
                <a:latin typeface="Times New Roman" panose="02020603050405020304" pitchFamily="18" charset="0"/>
              </a:rPr>
              <a:t>, speed</a:t>
            </a:r>
            <a:r>
              <a:rPr lang="en-US" b="0" i="0" dirty="0">
                <a:effectLst/>
                <a:latin typeface="Times New Roman" panose="02020603050405020304" pitchFamily="18" charset="0"/>
              </a:rPr>
              <a:t>=None</a:t>
            </a:r>
            <a:r>
              <a:rPr lang="en-US" b="0" i="0" dirty="0">
                <a:solidFill>
                  <a:srgbClr val="000000"/>
                </a:solidFill>
                <a:effectLst/>
                <a:latin typeface="Times New Roman" panose="02020603050405020304" pitchFamily="18" charset="0"/>
              </a:rPr>
              <a:t>)</a:t>
            </a:r>
            <a:endParaRPr lang="en-US" dirty="0">
              <a:solidFill>
                <a:srgbClr val="000000"/>
              </a:solidFill>
              <a:latin typeface="Times New Roman" panose="02020603050405020304" pitchFamily="18" charset="0"/>
            </a:endParaRPr>
          </a:p>
          <a:p>
            <a:r>
              <a:rPr lang="en-US" b="1" i="0" dirty="0" err="1">
                <a:solidFill>
                  <a:srgbClr val="000000"/>
                </a:solidFill>
                <a:effectLst/>
                <a:latin typeface="Times New Roman" panose="02020603050405020304" pitchFamily="18" charset="0"/>
              </a:rPr>
              <a:t>start_at_power</a:t>
            </a:r>
            <a:r>
              <a:rPr lang="en-US" b="0" i="0" dirty="0">
                <a:solidFill>
                  <a:srgbClr val="000000"/>
                </a:solidFill>
                <a:effectLst/>
                <a:latin typeface="Times New Roman" panose="02020603050405020304" pitchFamily="18" charset="0"/>
              </a:rPr>
              <a:t>(power, steering</a:t>
            </a:r>
            <a:r>
              <a:rPr lang="en-US" b="0" i="0" dirty="0">
                <a:effectLst/>
                <a:latin typeface="Times New Roman" panose="02020603050405020304" pitchFamily="18" charset="0"/>
              </a:rPr>
              <a:t>=0</a:t>
            </a:r>
            <a:r>
              <a:rPr lang="en-US" b="0" i="0" dirty="0">
                <a:solidFill>
                  <a:srgbClr val="000000"/>
                </a:solidFill>
                <a:effectLst/>
                <a:latin typeface="Times New Roman" panose="02020603050405020304" pitchFamily="18" charset="0"/>
              </a:rPr>
              <a:t>)</a:t>
            </a:r>
          </a:p>
          <a:p>
            <a:r>
              <a:rPr lang="en-US" b="1" i="0" dirty="0" err="1">
                <a:solidFill>
                  <a:srgbClr val="000000"/>
                </a:solidFill>
                <a:effectLst/>
                <a:highlight>
                  <a:srgbClr val="FFFF00"/>
                </a:highlight>
                <a:latin typeface="Times New Roman" panose="02020603050405020304" pitchFamily="18" charset="0"/>
              </a:rPr>
              <a:t>start_tank</a:t>
            </a:r>
            <a:r>
              <a:rPr lang="en-US" b="0" i="0" dirty="0">
                <a:solidFill>
                  <a:srgbClr val="000000"/>
                </a:solidFill>
                <a:effectLst/>
                <a:highlight>
                  <a:srgbClr val="FFFF00"/>
                </a:highlight>
                <a:latin typeface="Times New Roman" panose="02020603050405020304" pitchFamily="18" charset="0"/>
              </a:rPr>
              <a:t>(</a:t>
            </a:r>
            <a:r>
              <a:rPr lang="en-US" b="0" i="0" dirty="0" err="1">
                <a:solidFill>
                  <a:srgbClr val="000000"/>
                </a:solidFill>
                <a:effectLst/>
                <a:highlight>
                  <a:srgbClr val="FFFF00"/>
                </a:highlight>
                <a:latin typeface="Times New Roman" panose="02020603050405020304" pitchFamily="18" charset="0"/>
              </a:rPr>
              <a:t>left_speed</a:t>
            </a:r>
            <a:r>
              <a:rPr lang="en-US" b="0" i="0" dirty="0">
                <a:solidFill>
                  <a:srgbClr val="000000"/>
                </a:solidFill>
                <a:effectLst/>
                <a:highlight>
                  <a:srgbClr val="FFFF00"/>
                </a:highlight>
                <a:latin typeface="Times New Roman" panose="02020603050405020304" pitchFamily="18" charset="0"/>
              </a:rPr>
              <a:t>, </a:t>
            </a:r>
            <a:r>
              <a:rPr lang="en-US" b="0" i="0" dirty="0" err="1">
                <a:solidFill>
                  <a:srgbClr val="000000"/>
                </a:solidFill>
                <a:effectLst/>
                <a:highlight>
                  <a:srgbClr val="FFFF00"/>
                </a:highlight>
                <a:latin typeface="Times New Roman" panose="02020603050405020304" pitchFamily="18" charset="0"/>
              </a:rPr>
              <a:t>right_speed</a:t>
            </a:r>
            <a:r>
              <a:rPr lang="en-US" b="0" i="0" dirty="0">
                <a:solidFill>
                  <a:srgbClr val="000000"/>
                </a:solidFill>
                <a:effectLst/>
                <a:highlight>
                  <a:srgbClr val="FFFF00"/>
                </a:highlight>
                <a:latin typeface="Times New Roman" panose="02020603050405020304" pitchFamily="18" charset="0"/>
              </a:rPr>
              <a:t>)</a:t>
            </a:r>
            <a:endParaRPr lang="en-US" dirty="0">
              <a:solidFill>
                <a:srgbClr val="000000"/>
              </a:solidFill>
              <a:highlight>
                <a:srgbClr val="FFFF00"/>
              </a:highlight>
              <a:latin typeface="Times New Roman" panose="02020603050405020304" pitchFamily="18" charset="0"/>
            </a:endParaRPr>
          </a:p>
          <a:p>
            <a:r>
              <a:rPr lang="en-US" b="1" i="0" dirty="0" err="1">
                <a:solidFill>
                  <a:srgbClr val="000000"/>
                </a:solidFill>
                <a:effectLst/>
                <a:highlight>
                  <a:srgbClr val="FFFF00"/>
                </a:highlight>
                <a:latin typeface="Times New Roman" panose="02020603050405020304" pitchFamily="18" charset="0"/>
              </a:rPr>
              <a:t>start_tank_at_power</a:t>
            </a:r>
            <a:r>
              <a:rPr lang="en-US" b="0" i="0" dirty="0">
                <a:solidFill>
                  <a:srgbClr val="000000"/>
                </a:solidFill>
                <a:effectLst/>
                <a:highlight>
                  <a:srgbClr val="FFFF00"/>
                </a:highlight>
                <a:latin typeface="Times New Roman" panose="02020603050405020304" pitchFamily="18" charset="0"/>
              </a:rPr>
              <a:t>(</a:t>
            </a:r>
            <a:r>
              <a:rPr lang="en-US" b="0" i="0" dirty="0" err="1">
                <a:solidFill>
                  <a:srgbClr val="000000"/>
                </a:solidFill>
                <a:effectLst/>
                <a:highlight>
                  <a:srgbClr val="FFFF00"/>
                </a:highlight>
                <a:latin typeface="Times New Roman" panose="02020603050405020304" pitchFamily="18" charset="0"/>
              </a:rPr>
              <a:t>left_power</a:t>
            </a:r>
            <a:r>
              <a:rPr lang="en-US" b="0" i="0" dirty="0">
                <a:solidFill>
                  <a:srgbClr val="000000"/>
                </a:solidFill>
                <a:effectLst/>
                <a:highlight>
                  <a:srgbClr val="FFFF00"/>
                </a:highlight>
                <a:latin typeface="Times New Roman" panose="02020603050405020304" pitchFamily="18" charset="0"/>
              </a:rPr>
              <a:t>, </a:t>
            </a:r>
            <a:r>
              <a:rPr lang="en-US" b="0" i="0" dirty="0" err="1">
                <a:solidFill>
                  <a:srgbClr val="000000"/>
                </a:solidFill>
                <a:effectLst/>
                <a:highlight>
                  <a:srgbClr val="FFFF00"/>
                </a:highlight>
                <a:latin typeface="Times New Roman" panose="02020603050405020304" pitchFamily="18" charset="0"/>
              </a:rPr>
              <a:t>right_power</a:t>
            </a:r>
            <a:r>
              <a:rPr lang="en-US" b="0" i="0" dirty="0">
                <a:solidFill>
                  <a:srgbClr val="000000"/>
                </a:solidFill>
                <a:effectLst/>
                <a:highlight>
                  <a:srgbClr val="FFFF00"/>
                </a:highlight>
                <a:latin typeface="Times New Roman" panose="02020603050405020304" pitchFamily="18" charset="0"/>
              </a:rPr>
              <a:t>)</a:t>
            </a:r>
          </a:p>
          <a:p>
            <a:r>
              <a:rPr lang="es-419" b="1" i="0" dirty="0">
                <a:solidFill>
                  <a:srgbClr val="000000"/>
                </a:solidFill>
                <a:effectLst/>
                <a:highlight>
                  <a:srgbClr val="FFFF00"/>
                </a:highlight>
                <a:latin typeface="Times New Roman" panose="02020603050405020304" pitchFamily="18" charset="0"/>
              </a:rPr>
              <a:t>stop</a:t>
            </a:r>
            <a:r>
              <a:rPr lang="es-419" b="0" i="0" dirty="0">
                <a:solidFill>
                  <a:srgbClr val="000000"/>
                </a:solidFill>
                <a:effectLst/>
                <a:highlight>
                  <a:srgbClr val="FFFF00"/>
                </a:highlight>
                <a:latin typeface="Times New Roman" panose="02020603050405020304" pitchFamily="18" charset="0"/>
              </a:rPr>
              <a:t>()</a:t>
            </a:r>
          </a:p>
          <a:p>
            <a:r>
              <a:rPr lang="en-US" dirty="0"/>
              <a:t>We will be covering the </a:t>
            </a:r>
            <a:r>
              <a:rPr lang="en-US" dirty="0">
                <a:highlight>
                  <a:srgbClr val="FFFF00"/>
                </a:highlight>
              </a:rPr>
              <a:t>yellow methods </a:t>
            </a:r>
            <a:r>
              <a:rPr lang="en-US" dirty="0"/>
              <a:t>in this lesson</a:t>
            </a:r>
          </a:p>
        </p:txBody>
      </p:sp>
      <p:sp>
        <p:nvSpPr>
          <p:cNvPr id="4" name="Footer Placeholder 3">
            <a:extLst>
              <a:ext uri="{FF2B5EF4-FFF2-40B4-BE49-F238E27FC236}">
                <a16:creationId xmlns:a16="http://schemas.microsoft.com/office/drawing/2014/main" id="{86007F55-5696-4AF1-BC59-F2B26E4C2737}"/>
              </a:ext>
            </a:extLst>
          </p:cNvPr>
          <p:cNvSpPr>
            <a:spLocks noGrp="1"/>
          </p:cNvSpPr>
          <p:nvPr>
            <p:ph type="ftr" sz="quarter" idx="11"/>
          </p:nvPr>
        </p:nvSpPr>
        <p:spPr/>
        <p:txBody>
          <a:bodyPr/>
          <a:lstStyle/>
          <a:p>
            <a:r>
              <a:rPr lang="en-GB"/>
              <a:t>Copyright © 2021 Prime Lessons (primelessons.org) CC-BY-NC-SA.  (Last edit: 01/17/2021)</a:t>
            </a:r>
            <a:endParaRPr lang="en-US"/>
          </a:p>
        </p:txBody>
      </p:sp>
      <p:sp>
        <p:nvSpPr>
          <p:cNvPr id="5" name="Slide Number Placeholder 4">
            <a:extLst>
              <a:ext uri="{FF2B5EF4-FFF2-40B4-BE49-F238E27FC236}">
                <a16:creationId xmlns:a16="http://schemas.microsoft.com/office/drawing/2014/main" id="{13075134-4259-4AA5-ADDD-129610048294}"/>
              </a:ext>
            </a:extLst>
          </p:cNvPr>
          <p:cNvSpPr>
            <a:spLocks noGrp="1"/>
          </p:cNvSpPr>
          <p:nvPr>
            <p:ph type="sldNum" sz="quarter" idx="12"/>
          </p:nvPr>
        </p:nvSpPr>
        <p:spPr/>
        <p:txBody>
          <a:bodyPr/>
          <a:lstStyle/>
          <a:p>
            <a:fld id="{4DBC7FC8-25FB-FC45-8177-2B991DA6778C}" type="slidenum">
              <a:rPr lang="en-US" smtClean="0"/>
              <a:t>4</a:t>
            </a:fld>
            <a:endParaRPr lang="en-US"/>
          </a:p>
        </p:txBody>
      </p:sp>
    </p:spTree>
    <p:extLst>
      <p:ext uri="{BB962C8B-B14F-4D97-AF65-F5344CB8AC3E}">
        <p14:creationId xmlns:p14="http://schemas.microsoft.com/office/powerpoint/2010/main" val="4145957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Motor_pair.Move</a:t>
            </a:r>
            <a:r>
              <a:rPr lang="en-US" dirty="0"/>
              <a:t>()</a:t>
            </a:r>
          </a:p>
        </p:txBody>
      </p:sp>
      <p:sp>
        <p:nvSpPr>
          <p:cNvPr id="55" name="Content Placeholder 54">
            <a:extLst>
              <a:ext uri="{FF2B5EF4-FFF2-40B4-BE49-F238E27FC236}">
                <a16:creationId xmlns:a16="http://schemas.microsoft.com/office/drawing/2014/main" id="{08AA3D35-4896-42BA-AC5C-3FB20FFBE9A7}"/>
              </a:ext>
            </a:extLst>
          </p:cNvPr>
          <p:cNvSpPr>
            <a:spLocks noGrp="1"/>
          </p:cNvSpPr>
          <p:nvPr>
            <p:ph idx="1"/>
          </p:nvPr>
        </p:nvSpPr>
        <p:spPr>
          <a:xfrm>
            <a:off x="271849" y="4848039"/>
            <a:ext cx="5962791" cy="1278124"/>
          </a:xfrm>
        </p:spPr>
        <p:txBody>
          <a:bodyPr>
            <a:normAutofit fontScale="92500" lnSpcReduction="10000"/>
          </a:bodyPr>
          <a:lstStyle/>
          <a:p>
            <a:pPr marL="0" indent="0">
              <a:buNone/>
            </a:pPr>
            <a:r>
              <a:rPr lang="en-GB" sz="1800" b="0" i="0" dirty="0">
                <a:solidFill>
                  <a:srgbClr val="000000"/>
                </a:solidFill>
                <a:effectLst/>
                <a:latin typeface="Consolas" panose="020B0609020204030204" pitchFamily="49" charset="0"/>
              </a:rPr>
              <a:t>unit=</a:t>
            </a:r>
            <a:r>
              <a:rPr lang="en-GB" sz="1800" b="0" i="0" dirty="0">
                <a:solidFill>
                  <a:srgbClr val="D8009B"/>
                </a:solidFill>
                <a:effectLst/>
                <a:latin typeface="Consolas" panose="020B0609020204030204" pitchFamily="49" charset="0"/>
              </a:rPr>
              <a:t>'cm'</a:t>
            </a:r>
            <a:r>
              <a:rPr lang="en-GB" dirty="0">
                <a:solidFill>
                  <a:schemeClr val="tx1"/>
                </a:solidFill>
              </a:rPr>
              <a:t>,</a:t>
            </a:r>
            <a:r>
              <a:rPr lang="en-GB" dirty="0">
                <a:solidFill>
                  <a:schemeClr val="tx1"/>
                </a:solidFill>
                <a:latin typeface="Consolas" panose="020B0609020204030204" pitchFamily="49" charset="0"/>
              </a:rPr>
              <a:t> </a:t>
            </a:r>
            <a:r>
              <a:rPr lang="en-GB" sz="1800" b="0" i="0" dirty="0">
                <a:solidFill>
                  <a:srgbClr val="000000"/>
                </a:solidFill>
                <a:effectLst/>
                <a:latin typeface="Consolas" panose="020B0609020204030204" pitchFamily="49" charset="0"/>
              </a:rPr>
              <a:t>steering=</a:t>
            </a:r>
            <a:r>
              <a:rPr lang="en-GB" sz="1800" b="0" i="0" dirty="0">
                <a:solidFill>
                  <a:srgbClr val="FF7D00"/>
                </a:solidFill>
                <a:effectLst/>
                <a:latin typeface="Consolas" panose="020B0609020204030204" pitchFamily="49" charset="0"/>
              </a:rPr>
              <a:t>0</a:t>
            </a:r>
            <a:r>
              <a:rPr lang="en-GB" sz="1800" b="0" i="0" dirty="0">
                <a:solidFill>
                  <a:schemeClr val="tx1"/>
                </a:solidFill>
                <a:effectLst/>
              </a:rPr>
              <a:t>,</a:t>
            </a:r>
            <a:r>
              <a:rPr lang="en-GB" sz="1800" b="0" i="0" dirty="0">
                <a:solidFill>
                  <a:srgbClr val="000000"/>
                </a:solidFill>
                <a:effectLst/>
                <a:latin typeface="Consolas" panose="020B0609020204030204" pitchFamily="49" charset="0"/>
              </a:rPr>
              <a:t> </a:t>
            </a:r>
            <a:r>
              <a:rPr lang="en-GB" sz="1800" b="0" i="0" dirty="0">
                <a:solidFill>
                  <a:srgbClr val="000000"/>
                </a:solidFill>
                <a:effectLst/>
              </a:rPr>
              <a:t>and</a:t>
            </a:r>
            <a:r>
              <a:rPr lang="en-GB" sz="1800" b="0" i="0" dirty="0">
                <a:solidFill>
                  <a:srgbClr val="000000"/>
                </a:solidFill>
                <a:effectLst/>
                <a:latin typeface="Consolas" panose="020B0609020204030204" pitchFamily="49" charset="0"/>
              </a:rPr>
              <a:t> speed=</a:t>
            </a:r>
            <a:r>
              <a:rPr lang="en-US" sz="1800" b="0" dirty="0">
                <a:solidFill>
                  <a:srgbClr val="0078CC"/>
                </a:solidFill>
                <a:effectLst/>
                <a:latin typeface="Consolas" panose="020B0609020204030204" pitchFamily="49" charset="0"/>
              </a:rPr>
              <a:t>None</a:t>
            </a:r>
            <a:r>
              <a:rPr lang="en-GB" dirty="0">
                <a:solidFill>
                  <a:schemeClr val="tx1"/>
                </a:solidFill>
              </a:rPr>
              <a:t>, are the default values if nothing is set.  When </a:t>
            </a:r>
            <a:r>
              <a:rPr lang="en-GB" sz="1800" b="0" i="0" dirty="0">
                <a:solidFill>
                  <a:srgbClr val="000000"/>
                </a:solidFill>
                <a:effectLst/>
                <a:latin typeface="Consolas" panose="020B0609020204030204" pitchFamily="49" charset="0"/>
              </a:rPr>
              <a:t>speed=</a:t>
            </a:r>
            <a:r>
              <a:rPr lang="en-US" sz="1800" b="0" dirty="0">
                <a:solidFill>
                  <a:srgbClr val="0078CC"/>
                </a:solidFill>
                <a:effectLst/>
                <a:latin typeface="Consolas" panose="020B0609020204030204" pitchFamily="49" charset="0"/>
              </a:rPr>
              <a:t>None</a:t>
            </a:r>
            <a:r>
              <a:rPr lang="en-US" dirty="0">
                <a:solidFill>
                  <a:schemeClr val="tx1"/>
                </a:solidFill>
              </a:rPr>
              <a:t>, the speed value used is the default speed set by </a:t>
            </a:r>
            <a:r>
              <a:rPr lang="en-GB" sz="1800" b="0" i="0" dirty="0" err="1">
                <a:solidFill>
                  <a:srgbClr val="000000"/>
                </a:solidFill>
                <a:effectLst/>
                <a:latin typeface="Consolas" panose="020B0609020204030204" pitchFamily="49" charset="0"/>
              </a:rPr>
              <a:t>set_default_speed</a:t>
            </a:r>
            <a:r>
              <a:rPr lang="en-US" sz="1800" b="0" dirty="0">
                <a:solidFill>
                  <a:srgbClr val="00877B"/>
                </a:solidFill>
                <a:effectLst/>
                <a:latin typeface="Consolas" panose="020B0609020204030204" pitchFamily="49" charset="0"/>
              </a:rPr>
              <a:t>()</a:t>
            </a:r>
            <a:r>
              <a:rPr lang="en-US" sz="1800" b="0" dirty="0">
                <a:solidFill>
                  <a:schemeClr val="tx1"/>
                </a:solidFill>
                <a:effectLst/>
              </a:rPr>
              <a:t>. Positive steering values turn the robot right, negative turn left. Larger values turn more sharply. </a:t>
            </a:r>
            <a:endParaRPr lang="en-US" dirty="0">
              <a:solidFill>
                <a:schemeClr val="tx1"/>
              </a:solidFill>
            </a:endParaRPr>
          </a:p>
        </p:txBody>
      </p:sp>
      <p:sp>
        <p:nvSpPr>
          <p:cNvPr id="3" name="Footer Placeholder 2">
            <a:extLst>
              <a:ext uri="{FF2B5EF4-FFF2-40B4-BE49-F238E27FC236}">
                <a16:creationId xmlns:a16="http://schemas.microsoft.com/office/drawing/2014/main" id="{BD08C81B-506D-3D44-9337-E4F2B17990E7}"/>
              </a:ext>
            </a:extLst>
          </p:cNvPr>
          <p:cNvSpPr>
            <a:spLocks noGrp="1"/>
          </p:cNvSpPr>
          <p:nvPr>
            <p:ph type="ftr" sz="quarter" idx="11"/>
          </p:nvPr>
        </p:nvSpPr>
        <p:spPr/>
        <p:txBody>
          <a:bodyPr/>
          <a:lstStyle/>
          <a:p>
            <a:r>
              <a:rPr lang="en-GB"/>
              <a:t>Copyright © 2021 Prime Lessons (primelessons.org) CC-BY-NC-SA.  (Last edit: 01/17/2021)</a:t>
            </a:r>
            <a:endParaRPr lang="en-US"/>
          </a:p>
        </p:txBody>
      </p:sp>
      <p:sp>
        <p:nvSpPr>
          <p:cNvPr id="4" name="Slide Number Placeholder 3">
            <a:extLst>
              <a:ext uri="{FF2B5EF4-FFF2-40B4-BE49-F238E27FC236}">
                <a16:creationId xmlns:a16="http://schemas.microsoft.com/office/drawing/2014/main" id="{1A5F38D5-E0B0-4B8A-9078-E5B14AEB9B0F}"/>
              </a:ext>
            </a:extLst>
          </p:cNvPr>
          <p:cNvSpPr>
            <a:spLocks noGrp="1"/>
          </p:cNvSpPr>
          <p:nvPr>
            <p:ph type="sldNum" sz="quarter" idx="12"/>
          </p:nvPr>
        </p:nvSpPr>
        <p:spPr/>
        <p:txBody>
          <a:bodyPr/>
          <a:lstStyle/>
          <a:p>
            <a:fld id="{4DBC7FC8-25FB-FC45-8177-2B991DA6778C}" type="slidenum">
              <a:rPr lang="en-US" smtClean="0"/>
              <a:t>5</a:t>
            </a:fld>
            <a:endParaRPr lang="en-US"/>
          </a:p>
        </p:txBody>
      </p:sp>
      <p:sp>
        <p:nvSpPr>
          <p:cNvPr id="15" name="TextBox 14">
            <a:extLst>
              <a:ext uri="{FF2B5EF4-FFF2-40B4-BE49-F238E27FC236}">
                <a16:creationId xmlns:a16="http://schemas.microsoft.com/office/drawing/2014/main" id="{61C06830-8349-40B4-B957-40EBE24477D4}"/>
              </a:ext>
            </a:extLst>
          </p:cNvPr>
          <p:cNvSpPr txBox="1"/>
          <p:nvPr/>
        </p:nvSpPr>
        <p:spPr>
          <a:xfrm>
            <a:off x="184872" y="2442843"/>
            <a:ext cx="8604777" cy="461665"/>
          </a:xfrm>
          <a:prstGeom prst="rect">
            <a:avLst/>
          </a:prstGeom>
          <a:noFill/>
        </p:spPr>
        <p:txBody>
          <a:bodyPr wrap="square">
            <a:spAutoFit/>
          </a:bodyPr>
          <a:lstStyle/>
          <a:p>
            <a:pPr algn="ctr"/>
            <a:r>
              <a:rPr lang="en-GB" sz="2400" b="0" i="0" dirty="0">
                <a:solidFill>
                  <a:srgbClr val="000000"/>
                </a:solidFill>
                <a:effectLst/>
                <a:latin typeface="Consolas" panose="020B0609020204030204" pitchFamily="49" charset="0"/>
              </a:rPr>
              <a:t>.move</a:t>
            </a:r>
            <a:r>
              <a:rPr lang="en-US" sz="2400" b="0" dirty="0">
                <a:solidFill>
                  <a:srgbClr val="00877B"/>
                </a:solidFill>
                <a:effectLst/>
                <a:latin typeface="Consolas" panose="020B0609020204030204" pitchFamily="49" charset="0"/>
              </a:rPr>
              <a:t>(</a:t>
            </a:r>
            <a:r>
              <a:rPr lang="en-GB" sz="2400" b="0" i="0" dirty="0">
                <a:solidFill>
                  <a:srgbClr val="FF7D00"/>
                </a:solidFill>
                <a:effectLst/>
                <a:latin typeface="Consolas" panose="020B0609020204030204" pitchFamily="49" charset="0"/>
              </a:rPr>
              <a:t>amount</a:t>
            </a:r>
            <a:r>
              <a:rPr lang="en-GB" sz="2400" b="0" i="0" dirty="0">
                <a:solidFill>
                  <a:srgbClr val="000000"/>
                </a:solidFill>
                <a:effectLst/>
                <a:latin typeface="Consolas" panose="020B0609020204030204" pitchFamily="49" charset="0"/>
              </a:rPr>
              <a:t>, unit=</a:t>
            </a:r>
            <a:r>
              <a:rPr lang="en-GB" sz="2400" b="0" i="0" dirty="0">
                <a:solidFill>
                  <a:srgbClr val="D8009B"/>
                </a:solidFill>
                <a:effectLst/>
                <a:latin typeface="Consolas" panose="020B0609020204030204" pitchFamily="49" charset="0"/>
              </a:rPr>
              <a:t>'cm'</a:t>
            </a:r>
            <a:r>
              <a:rPr lang="en-GB" sz="2400" b="0" i="0" dirty="0">
                <a:solidFill>
                  <a:srgbClr val="000000"/>
                </a:solidFill>
                <a:effectLst/>
                <a:latin typeface="Consolas" panose="020B0609020204030204" pitchFamily="49" charset="0"/>
              </a:rPr>
              <a:t>, steering=</a:t>
            </a:r>
            <a:r>
              <a:rPr lang="en-GB" sz="2400" b="0" i="0" dirty="0">
                <a:solidFill>
                  <a:srgbClr val="FF7D00"/>
                </a:solidFill>
                <a:effectLst/>
                <a:latin typeface="Consolas" panose="020B0609020204030204" pitchFamily="49" charset="0"/>
              </a:rPr>
              <a:t>0</a:t>
            </a:r>
            <a:r>
              <a:rPr lang="en-GB" sz="2400" b="0" i="0" dirty="0">
                <a:solidFill>
                  <a:srgbClr val="000000"/>
                </a:solidFill>
                <a:effectLst/>
                <a:latin typeface="Consolas" panose="020B0609020204030204" pitchFamily="49" charset="0"/>
              </a:rPr>
              <a:t>, speed=</a:t>
            </a:r>
            <a:r>
              <a:rPr lang="en-US" sz="2400" b="0" dirty="0">
                <a:solidFill>
                  <a:srgbClr val="0078CC"/>
                </a:solidFill>
                <a:effectLst/>
                <a:latin typeface="Consolas" panose="020B0609020204030204" pitchFamily="49" charset="0"/>
              </a:rPr>
              <a:t>None</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6477A3BB-0722-47F0-BE65-BE0B65092211}"/>
              </a:ext>
            </a:extLst>
          </p:cNvPr>
          <p:cNvSpPr txBox="1"/>
          <p:nvPr/>
        </p:nvSpPr>
        <p:spPr>
          <a:xfrm>
            <a:off x="3101241" y="2854079"/>
            <a:ext cx="1577925" cy="1477328"/>
          </a:xfrm>
          <a:prstGeom prst="rect">
            <a:avLst/>
          </a:prstGeom>
          <a:noFill/>
        </p:spPr>
        <p:txBody>
          <a:bodyPr wrap="square">
            <a:spAutoFit/>
          </a:bodyPr>
          <a:lstStyle/>
          <a:p>
            <a:pPr algn="ctr"/>
            <a:r>
              <a:rPr lang="en-GB" b="0" i="0" dirty="0">
                <a:solidFill>
                  <a:srgbClr val="D8009B"/>
                </a:solidFill>
                <a:effectLst/>
                <a:latin typeface="Consolas" panose="020B0609020204030204" pitchFamily="49" charset="0"/>
              </a:rPr>
              <a:t>'in'</a:t>
            </a:r>
          </a:p>
          <a:p>
            <a:pPr algn="ctr"/>
            <a:r>
              <a:rPr lang="en-GB" b="0" i="0" dirty="0">
                <a:solidFill>
                  <a:srgbClr val="D8009B"/>
                </a:solidFill>
                <a:effectLst/>
                <a:latin typeface="Consolas" panose="020B0609020204030204" pitchFamily="49" charset="0"/>
              </a:rPr>
              <a:t>'rotations'</a:t>
            </a:r>
          </a:p>
          <a:p>
            <a:pPr algn="ctr"/>
            <a:r>
              <a:rPr lang="en-GB" b="0" i="0" dirty="0">
                <a:solidFill>
                  <a:srgbClr val="D8009B"/>
                </a:solidFill>
                <a:effectLst/>
                <a:latin typeface="Consolas" panose="020B0609020204030204" pitchFamily="49" charset="0"/>
              </a:rPr>
              <a:t>'degrees' 'seconds'</a:t>
            </a:r>
          </a:p>
          <a:p>
            <a:pPr algn="ctr"/>
            <a:endParaRPr lang="en-US" dirty="0"/>
          </a:p>
        </p:txBody>
      </p:sp>
      <p:sp>
        <p:nvSpPr>
          <p:cNvPr id="19" name="TextBox 18">
            <a:extLst>
              <a:ext uri="{FF2B5EF4-FFF2-40B4-BE49-F238E27FC236}">
                <a16:creationId xmlns:a16="http://schemas.microsoft.com/office/drawing/2014/main" id="{9AFDB18B-0963-44C9-A504-DA78F3C102A8}"/>
              </a:ext>
            </a:extLst>
          </p:cNvPr>
          <p:cNvSpPr txBox="1"/>
          <p:nvPr/>
        </p:nvSpPr>
        <p:spPr>
          <a:xfrm>
            <a:off x="5311925" y="2862081"/>
            <a:ext cx="1577926" cy="369332"/>
          </a:xfrm>
          <a:prstGeom prst="rect">
            <a:avLst/>
          </a:prstGeom>
          <a:noFill/>
        </p:spPr>
        <p:txBody>
          <a:bodyPr wrap="square">
            <a:spAutoFit/>
          </a:bodyPr>
          <a:lstStyle/>
          <a:p>
            <a:pPr algn="ctr"/>
            <a:r>
              <a:rPr lang="en-GB" b="0" i="0" dirty="0">
                <a:solidFill>
                  <a:srgbClr val="FF7D00"/>
                </a:solidFill>
                <a:effectLst/>
                <a:latin typeface="Consolas" panose="020B0609020204030204" pitchFamily="49" charset="0"/>
              </a:rPr>
              <a:t>-100 to</a:t>
            </a:r>
            <a:r>
              <a:rPr lang="en-GB" dirty="0">
                <a:solidFill>
                  <a:srgbClr val="FF7D00"/>
                </a:solidFill>
                <a:latin typeface="Consolas" panose="020B0609020204030204" pitchFamily="49" charset="0"/>
              </a:rPr>
              <a:t> </a:t>
            </a:r>
            <a:r>
              <a:rPr lang="en-GB" b="0" i="0" dirty="0">
                <a:solidFill>
                  <a:srgbClr val="FF7D00"/>
                </a:solidFill>
                <a:effectLst/>
                <a:latin typeface="Consolas" panose="020B0609020204030204" pitchFamily="49" charset="0"/>
              </a:rPr>
              <a:t>100</a:t>
            </a:r>
            <a:endParaRPr lang="en-US" dirty="0"/>
          </a:p>
        </p:txBody>
      </p:sp>
      <p:sp>
        <p:nvSpPr>
          <p:cNvPr id="12" name="TextBox 11">
            <a:extLst>
              <a:ext uri="{FF2B5EF4-FFF2-40B4-BE49-F238E27FC236}">
                <a16:creationId xmlns:a16="http://schemas.microsoft.com/office/drawing/2014/main" id="{D901F38B-72F1-4946-81DE-ED771B563ECF}"/>
              </a:ext>
            </a:extLst>
          </p:cNvPr>
          <p:cNvSpPr txBox="1"/>
          <p:nvPr/>
        </p:nvSpPr>
        <p:spPr>
          <a:xfrm>
            <a:off x="7111971" y="2847091"/>
            <a:ext cx="1577926" cy="369332"/>
          </a:xfrm>
          <a:prstGeom prst="rect">
            <a:avLst/>
          </a:prstGeom>
          <a:noFill/>
        </p:spPr>
        <p:txBody>
          <a:bodyPr wrap="square">
            <a:spAutoFit/>
          </a:bodyPr>
          <a:lstStyle/>
          <a:p>
            <a:pPr algn="ctr"/>
            <a:r>
              <a:rPr lang="en-GB" b="0" i="0" dirty="0">
                <a:solidFill>
                  <a:srgbClr val="FF7D00"/>
                </a:solidFill>
                <a:effectLst/>
                <a:latin typeface="Consolas" panose="020B0609020204030204" pitchFamily="49" charset="0"/>
              </a:rPr>
              <a:t>-100 to</a:t>
            </a:r>
            <a:r>
              <a:rPr lang="en-GB" dirty="0">
                <a:solidFill>
                  <a:srgbClr val="FF7D00"/>
                </a:solidFill>
                <a:latin typeface="Consolas" panose="020B0609020204030204" pitchFamily="49" charset="0"/>
              </a:rPr>
              <a:t> </a:t>
            </a:r>
            <a:r>
              <a:rPr lang="en-GB" b="0" i="0" dirty="0">
                <a:solidFill>
                  <a:srgbClr val="FF7D00"/>
                </a:solidFill>
                <a:effectLst/>
                <a:latin typeface="Consolas" panose="020B0609020204030204" pitchFamily="49" charset="0"/>
              </a:rPr>
              <a:t>100</a:t>
            </a:r>
            <a:endParaRPr lang="en-US" dirty="0">
              <a:solidFill>
                <a:srgbClr val="FF7D00"/>
              </a:solidFill>
            </a:endParaRPr>
          </a:p>
        </p:txBody>
      </p:sp>
      <p:sp>
        <p:nvSpPr>
          <p:cNvPr id="13" name="TextBox 12">
            <a:extLst>
              <a:ext uri="{FF2B5EF4-FFF2-40B4-BE49-F238E27FC236}">
                <a16:creationId xmlns:a16="http://schemas.microsoft.com/office/drawing/2014/main" id="{8FE3693E-ACD6-44EA-ACA0-2B00C388DDE3}"/>
              </a:ext>
            </a:extLst>
          </p:cNvPr>
          <p:cNvSpPr txBox="1"/>
          <p:nvPr/>
        </p:nvSpPr>
        <p:spPr>
          <a:xfrm>
            <a:off x="979518" y="1583602"/>
            <a:ext cx="1768414" cy="646331"/>
          </a:xfrm>
          <a:prstGeom prst="rect">
            <a:avLst/>
          </a:prstGeom>
          <a:noFill/>
        </p:spPr>
        <p:txBody>
          <a:bodyPr wrap="square" rtlCol="0">
            <a:spAutoFit/>
          </a:bodyPr>
          <a:lstStyle/>
          <a:p>
            <a:pPr algn="ctr"/>
            <a:r>
              <a:rPr lang="en-US" dirty="0"/>
              <a:t>Distance/</a:t>
            </a:r>
          </a:p>
          <a:p>
            <a:pPr algn="ctr"/>
            <a:r>
              <a:rPr lang="en-US" dirty="0"/>
              <a:t>Duration</a:t>
            </a:r>
          </a:p>
        </p:txBody>
      </p:sp>
      <p:cxnSp>
        <p:nvCxnSpPr>
          <p:cNvPr id="16" name="Straight Arrow Connector 15">
            <a:extLst>
              <a:ext uri="{FF2B5EF4-FFF2-40B4-BE49-F238E27FC236}">
                <a16:creationId xmlns:a16="http://schemas.microsoft.com/office/drawing/2014/main" id="{43368123-4579-4F37-90E1-7AE396BC865E}"/>
              </a:ext>
            </a:extLst>
          </p:cNvPr>
          <p:cNvCxnSpPr>
            <a:cxnSpLocks/>
            <a:stCxn id="13" idx="2"/>
          </p:cNvCxnSpPr>
          <p:nvPr/>
        </p:nvCxnSpPr>
        <p:spPr>
          <a:xfrm>
            <a:off x="1863725" y="2229933"/>
            <a:ext cx="0" cy="316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300A980-5536-4D7A-8D74-145652812B16}"/>
              </a:ext>
            </a:extLst>
          </p:cNvPr>
          <p:cNvSpPr txBox="1"/>
          <p:nvPr/>
        </p:nvSpPr>
        <p:spPr>
          <a:xfrm>
            <a:off x="2490158" y="1860601"/>
            <a:ext cx="2001328" cy="369332"/>
          </a:xfrm>
          <a:prstGeom prst="rect">
            <a:avLst/>
          </a:prstGeom>
          <a:noFill/>
        </p:spPr>
        <p:txBody>
          <a:bodyPr wrap="square" rtlCol="0">
            <a:spAutoFit/>
          </a:bodyPr>
          <a:lstStyle/>
          <a:p>
            <a:pPr algn="ctr"/>
            <a:r>
              <a:rPr lang="en-US" dirty="0"/>
              <a:t>Unit of </a:t>
            </a:r>
            <a:r>
              <a:rPr lang="en-GB" sz="1800" b="0" i="0" dirty="0">
                <a:solidFill>
                  <a:srgbClr val="FF7D00"/>
                </a:solidFill>
                <a:effectLst/>
                <a:latin typeface="Consolas" panose="020B0609020204030204" pitchFamily="49" charset="0"/>
              </a:rPr>
              <a:t>amount</a:t>
            </a:r>
            <a:endParaRPr lang="en-US" dirty="0"/>
          </a:p>
        </p:txBody>
      </p:sp>
      <p:cxnSp>
        <p:nvCxnSpPr>
          <p:cNvPr id="31" name="Straight Arrow Connector 30">
            <a:extLst>
              <a:ext uri="{FF2B5EF4-FFF2-40B4-BE49-F238E27FC236}">
                <a16:creationId xmlns:a16="http://schemas.microsoft.com/office/drawing/2014/main" id="{0418C4AA-1449-445D-BF04-C83A6B383538}"/>
              </a:ext>
            </a:extLst>
          </p:cNvPr>
          <p:cNvCxnSpPr>
            <a:cxnSpLocks/>
            <a:stCxn id="30" idx="2"/>
          </p:cNvCxnSpPr>
          <p:nvPr/>
        </p:nvCxnSpPr>
        <p:spPr>
          <a:xfrm>
            <a:off x="3490822" y="2229933"/>
            <a:ext cx="0" cy="316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2B4C65B-C049-4C8E-A489-6000270B4284}"/>
              </a:ext>
            </a:extLst>
          </p:cNvPr>
          <p:cNvSpPr txBox="1"/>
          <p:nvPr/>
        </p:nvSpPr>
        <p:spPr>
          <a:xfrm>
            <a:off x="4375028" y="1300270"/>
            <a:ext cx="2001328" cy="923330"/>
          </a:xfrm>
          <a:prstGeom prst="rect">
            <a:avLst/>
          </a:prstGeom>
          <a:noFill/>
        </p:spPr>
        <p:txBody>
          <a:bodyPr wrap="square" rtlCol="0">
            <a:spAutoFit/>
          </a:bodyPr>
          <a:lstStyle/>
          <a:p>
            <a:pPr algn="ctr"/>
            <a:r>
              <a:rPr lang="en-US" dirty="0"/>
              <a:t>Direction and quantity to steer the robot</a:t>
            </a:r>
          </a:p>
        </p:txBody>
      </p:sp>
      <p:cxnSp>
        <p:nvCxnSpPr>
          <p:cNvPr id="37" name="Straight Arrow Connector 36">
            <a:extLst>
              <a:ext uri="{FF2B5EF4-FFF2-40B4-BE49-F238E27FC236}">
                <a16:creationId xmlns:a16="http://schemas.microsoft.com/office/drawing/2014/main" id="{62E88BDA-61DE-47E1-B0CA-75919F24476A}"/>
              </a:ext>
            </a:extLst>
          </p:cNvPr>
          <p:cNvCxnSpPr>
            <a:cxnSpLocks/>
            <a:stCxn id="35" idx="2"/>
          </p:cNvCxnSpPr>
          <p:nvPr/>
        </p:nvCxnSpPr>
        <p:spPr>
          <a:xfrm>
            <a:off x="5375692" y="2223600"/>
            <a:ext cx="0" cy="3231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A49D165-C28C-4201-B71A-E5BEA24C2CF9}"/>
              </a:ext>
            </a:extLst>
          </p:cNvPr>
          <p:cNvSpPr txBox="1"/>
          <p:nvPr/>
        </p:nvSpPr>
        <p:spPr>
          <a:xfrm>
            <a:off x="6440610" y="1858698"/>
            <a:ext cx="2001328" cy="369332"/>
          </a:xfrm>
          <a:prstGeom prst="rect">
            <a:avLst/>
          </a:prstGeom>
          <a:noFill/>
        </p:spPr>
        <p:txBody>
          <a:bodyPr wrap="square" rtlCol="0">
            <a:spAutoFit/>
          </a:bodyPr>
          <a:lstStyle/>
          <a:p>
            <a:pPr algn="ctr"/>
            <a:r>
              <a:rPr lang="en-US" dirty="0"/>
              <a:t>Motor speed</a:t>
            </a:r>
          </a:p>
        </p:txBody>
      </p:sp>
      <p:cxnSp>
        <p:nvCxnSpPr>
          <p:cNvPr id="40" name="Straight Arrow Connector 39">
            <a:extLst>
              <a:ext uri="{FF2B5EF4-FFF2-40B4-BE49-F238E27FC236}">
                <a16:creationId xmlns:a16="http://schemas.microsoft.com/office/drawing/2014/main" id="{8D770107-8A30-4E80-8855-2E7A93DF279B}"/>
              </a:ext>
            </a:extLst>
          </p:cNvPr>
          <p:cNvCxnSpPr>
            <a:cxnSpLocks/>
            <a:stCxn id="39" idx="2"/>
          </p:cNvCxnSpPr>
          <p:nvPr/>
        </p:nvCxnSpPr>
        <p:spPr>
          <a:xfrm>
            <a:off x="7441274" y="2228030"/>
            <a:ext cx="0" cy="318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6C8769E-3D6F-477F-A042-74942243B2C5}"/>
              </a:ext>
            </a:extLst>
          </p:cNvPr>
          <p:cNvSpPr/>
          <p:nvPr/>
        </p:nvSpPr>
        <p:spPr>
          <a:xfrm>
            <a:off x="6500995" y="4210642"/>
            <a:ext cx="2505845" cy="20178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method, you will set the speed, stop mode, motor ports, wheel size (see Configuring Robot Movement Lesson)</a:t>
            </a:r>
          </a:p>
        </p:txBody>
      </p:sp>
    </p:spTree>
    <p:extLst>
      <p:ext uri="{BB962C8B-B14F-4D97-AF65-F5344CB8AC3E}">
        <p14:creationId xmlns:p14="http://schemas.microsoft.com/office/powerpoint/2010/main" val="3433347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Motor_pair.Move_tank</a:t>
            </a:r>
            <a:r>
              <a:rPr lang="en-US" dirty="0"/>
              <a:t>()</a:t>
            </a:r>
          </a:p>
        </p:txBody>
      </p:sp>
      <p:sp>
        <p:nvSpPr>
          <p:cNvPr id="32" name="Content Placeholder 54">
            <a:extLst>
              <a:ext uri="{FF2B5EF4-FFF2-40B4-BE49-F238E27FC236}">
                <a16:creationId xmlns:a16="http://schemas.microsoft.com/office/drawing/2014/main" id="{44A2685C-A492-4ED8-BDAF-E11C956F157A}"/>
              </a:ext>
            </a:extLst>
          </p:cNvPr>
          <p:cNvSpPr>
            <a:spLocks noGrp="1"/>
          </p:cNvSpPr>
          <p:nvPr>
            <p:ph idx="1"/>
          </p:nvPr>
        </p:nvSpPr>
        <p:spPr>
          <a:xfrm>
            <a:off x="271849" y="4848039"/>
            <a:ext cx="5962791" cy="1278124"/>
          </a:xfrm>
        </p:spPr>
        <p:txBody>
          <a:bodyPr>
            <a:normAutofit fontScale="92500"/>
          </a:bodyPr>
          <a:lstStyle/>
          <a:p>
            <a:pPr marL="0" indent="0">
              <a:buNone/>
            </a:pPr>
            <a:r>
              <a:rPr lang="en-GB" sz="1800" b="0" i="0" dirty="0">
                <a:solidFill>
                  <a:srgbClr val="000000"/>
                </a:solidFill>
                <a:effectLst/>
                <a:latin typeface="Consolas" panose="020B0609020204030204" pitchFamily="49" charset="0"/>
              </a:rPr>
              <a:t>unit=</a:t>
            </a:r>
            <a:r>
              <a:rPr lang="en-GB" sz="1800" b="0" i="0" dirty="0">
                <a:solidFill>
                  <a:srgbClr val="D8009B"/>
                </a:solidFill>
                <a:effectLst/>
                <a:latin typeface="Consolas" panose="020B0609020204030204" pitchFamily="49" charset="0"/>
              </a:rPr>
              <a:t>'cm'</a:t>
            </a:r>
            <a:r>
              <a:rPr lang="en-GB" dirty="0">
                <a:solidFill>
                  <a:schemeClr val="tx1"/>
                </a:solidFill>
              </a:rPr>
              <a:t>,</a:t>
            </a:r>
            <a:r>
              <a:rPr lang="en-GB" dirty="0">
                <a:solidFill>
                  <a:schemeClr val="tx1"/>
                </a:solidFill>
                <a:latin typeface="Consolas" panose="020B0609020204030204" pitchFamily="49" charset="0"/>
              </a:rPr>
              <a:t> </a:t>
            </a:r>
            <a:r>
              <a:rPr lang="en-GB" sz="1800" b="0" i="0" dirty="0" err="1">
                <a:solidFill>
                  <a:srgbClr val="000000"/>
                </a:solidFill>
                <a:effectLst/>
                <a:latin typeface="Consolas" panose="020B0609020204030204" pitchFamily="49" charset="0"/>
              </a:rPr>
              <a:t>left_speed</a:t>
            </a:r>
            <a:r>
              <a:rPr lang="en-GB" sz="1800" b="0" i="0" dirty="0">
                <a:solidFill>
                  <a:srgbClr val="000000"/>
                </a:solidFill>
                <a:effectLst/>
                <a:latin typeface="Consolas" panose="020B0609020204030204" pitchFamily="49" charset="0"/>
              </a:rPr>
              <a:t>=</a:t>
            </a:r>
            <a:r>
              <a:rPr lang="en-US" sz="1800" b="0" dirty="0">
                <a:solidFill>
                  <a:srgbClr val="0078CC"/>
                </a:solidFill>
                <a:effectLst/>
                <a:latin typeface="Consolas" panose="020B0609020204030204" pitchFamily="49" charset="0"/>
              </a:rPr>
              <a:t>None</a:t>
            </a:r>
            <a:r>
              <a:rPr lang="en-US" sz="1800" b="0" dirty="0">
                <a:solidFill>
                  <a:schemeClr val="tx1"/>
                </a:solidFill>
                <a:effectLst/>
              </a:rPr>
              <a:t>,</a:t>
            </a:r>
            <a:r>
              <a:rPr lang="en-US" sz="1800" b="0" dirty="0">
                <a:solidFill>
                  <a:srgbClr val="0078CC"/>
                </a:solidFill>
                <a:effectLst/>
              </a:rPr>
              <a:t> </a:t>
            </a:r>
            <a:r>
              <a:rPr lang="en-GB" sz="1800" b="0" i="0" dirty="0">
                <a:solidFill>
                  <a:srgbClr val="000000"/>
                </a:solidFill>
                <a:effectLst/>
              </a:rPr>
              <a:t>and</a:t>
            </a:r>
            <a:r>
              <a:rPr lang="en-GB" sz="1800" b="0" i="0" dirty="0">
                <a:solidFill>
                  <a:srgbClr val="000000"/>
                </a:solidFill>
                <a:effectLst/>
                <a:latin typeface="Consolas" panose="020B0609020204030204" pitchFamily="49" charset="0"/>
              </a:rPr>
              <a:t> </a:t>
            </a:r>
            <a:r>
              <a:rPr lang="en-GB" sz="1800" b="0" i="0" dirty="0" err="1">
                <a:solidFill>
                  <a:srgbClr val="000000"/>
                </a:solidFill>
                <a:effectLst/>
                <a:latin typeface="Consolas" panose="020B0609020204030204" pitchFamily="49" charset="0"/>
              </a:rPr>
              <a:t>right_speed</a:t>
            </a:r>
            <a:r>
              <a:rPr lang="en-GB" sz="1800" b="0" i="0" dirty="0">
                <a:solidFill>
                  <a:srgbClr val="000000"/>
                </a:solidFill>
                <a:effectLst/>
                <a:latin typeface="Consolas" panose="020B0609020204030204" pitchFamily="49" charset="0"/>
              </a:rPr>
              <a:t>=</a:t>
            </a:r>
            <a:r>
              <a:rPr lang="en-US" sz="1800" b="0" dirty="0">
                <a:solidFill>
                  <a:srgbClr val="0078CC"/>
                </a:solidFill>
                <a:effectLst/>
                <a:latin typeface="Consolas" panose="020B0609020204030204" pitchFamily="49" charset="0"/>
              </a:rPr>
              <a:t>None</a:t>
            </a:r>
            <a:r>
              <a:rPr lang="en-GB" dirty="0">
                <a:solidFill>
                  <a:schemeClr val="tx1"/>
                </a:solidFill>
              </a:rPr>
              <a:t>, are the default values if nothing is set.  When </a:t>
            </a:r>
            <a:r>
              <a:rPr lang="en-GB" dirty="0" err="1">
                <a:solidFill>
                  <a:schemeClr val="tx1"/>
                </a:solidFill>
              </a:rPr>
              <a:t>left_</a:t>
            </a:r>
            <a:r>
              <a:rPr lang="en-GB" sz="1800" b="0" i="0" dirty="0" err="1">
                <a:solidFill>
                  <a:srgbClr val="000000"/>
                </a:solidFill>
                <a:effectLst/>
                <a:latin typeface="Consolas" panose="020B0609020204030204" pitchFamily="49" charset="0"/>
              </a:rPr>
              <a:t>speed</a:t>
            </a:r>
            <a:r>
              <a:rPr lang="en-GB" sz="1800" b="0" i="0" dirty="0">
                <a:solidFill>
                  <a:srgbClr val="000000"/>
                </a:solidFill>
                <a:effectLst/>
                <a:latin typeface="Consolas" panose="020B0609020204030204" pitchFamily="49" charset="0"/>
              </a:rPr>
              <a:t>=</a:t>
            </a:r>
            <a:r>
              <a:rPr lang="en-US" sz="1800" b="0" dirty="0">
                <a:solidFill>
                  <a:srgbClr val="0078CC"/>
                </a:solidFill>
                <a:effectLst/>
                <a:latin typeface="Consolas" panose="020B0609020204030204" pitchFamily="49" charset="0"/>
              </a:rPr>
              <a:t>None</a:t>
            </a:r>
            <a:r>
              <a:rPr lang="en-US" sz="1800" b="0" dirty="0">
                <a:solidFill>
                  <a:srgbClr val="0078CC"/>
                </a:solidFill>
                <a:effectLst/>
              </a:rPr>
              <a:t> </a:t>
            </a:r>
            <a:r>
              <a:rPr lang="en-US" sz="1800" b="0" dirty="0">
                <a:solidFill>
                  <a:schemeClr val="tx1"/>
                </a:solidFill>
                <a:effectLst/>
              </a:rPr>
              <a:t>and/or</a:t>
            </a:r>
            <a:r>
              <a:rPr lang="en-US" sz="1800" b="0" dirty="0">
                <a:solidFill>
                  <a:srgbClr val="0078CC"/>
                </a:solidFill>
                <a:effectLst/>
              </a:rPr>
              <a:t> </a:t>
            </a:r>
            <a:r>
              <a:rPr lang="en-GB" sz="1800" b="0" i="0" dirty="0" err="1">
                <a:solidFill>
                  <a:srgbClr val="000000"/>
                </a:solidFill>
                <a:effectLst/>
                <a:latin typeface="Consolas" panose="020B0609020204030204" pitchFamily="49" charset="0"/>
              </a:rPr>
              <a:t>right_speed</a:t>
            </a:r>
            <a:r>
              <a:rPr lang="en-GB" sz="1800" b="0" i="0" dirty="0">
                <a:solidFill>
                  <a:srgbClr val="000000"/>
                </a:solidFill>
                <a:effectLst/>
                <a:latin typeface="Consolas" panose="020B0609020204030204" pitchFamily="49" charset="0"/>
              </a:rPr>
              <a:t>=</a:t>
            </a:r>
            <a:r>
              <a:rPr lang="en-US" sz="1800" b="0" dirty="0">
                <a:solidFill>
                  <a:srgbClr val="0078CC"/>
                </a:solidFill>
                <a:effectLst/>
                <a:latin typeface="Consolas" panose="020B0609020204030204" pitchFamily="49" charset="0"/>
              </a:rPr>
              <a:t>None</a:t>
            </a:r>
            <a:r>
              <a:rPr lang="en-US" dirty="0">
                <a:solidFill>
                  <a:schemeClr val="tx1"/>
                </a:solidFill>
              </a:rPr>
              <a:t>, the speed value used is the default speed set by </a:t>
            </a:r>
            <a:r>
              <a:rPr lang="en-GB" sz="1800" b="0" i="0" dirty="0" err="1">
                <a:solidFill>
                  <a:srgbClr val="000000"/>
                </a:solidFill>
                <a:effectLst/>
                <a:latin typeface="Consolas" panose="020B0609020204030204" pitchFamily="49" charset="0"/>
              </a:rPr>
              <a:t>set_default_speed</a:t>
            </a:r>
            <a:r>
              <a:rPr lang="en-US" sz="1800" b="0" dirty="0">
                <a:solidFill>
                  <a:srgbClr val="00877B"/>
                </a:solidFill>
                <a:effectLst/>
                <a:latin typeface="Consolas" panose="020B0609020204030204" pitchFamily="49" charset="0"/>
              </a:rPr>
              <a:t>()</a:t>
            </a:r>
            <a:r>
              <a:rPr lang="en-US" sz="1800" b="0" dirty="0">
                <a:solidFill>
                  <a:schemeClr val="tx1"/>
                </a:solidFill>
                <a:effectLst/>
              </a:rPr>
              <a:t>.</a:t>
            </a:r>
            <a:endParaRPr lang="en-US" dirty="0">
              <a:solidFill>
                <a:schemeClr val="tx1"/>
              </a:solidFill>
            </a:endParaRPr>
          </a:p>
        </p:txBody>
      </p:sp>
      <p:sp>
        <p:nvSpPr>
          <p:cNvPr id="3" name="Footer Placeholder 2">
            <a:extLst>
              <a:ext uri="{FF2B5EF4-FFF2-40B4-BE49-F238E27FC236}">
                <a16:creationId xmlns:a16="http://schemas.microsoft.com/office/drawing/2014/main" id="{ADEE0704-5C0C-A942-81C6-9C6A8360F347}"/>
              </a:ext>
            </a:extLst>
          </p:cNvPr>
          <p:cNvSpPr>
            <a:spLocks noGrp="1"/>
          </p:cNvSpPr>
          <p:nvPr>
            <p:ph type="ftr" sz="quarter" idx="11"/>
          </p:nvPr>
        </p:nvSpPr>
        <p:spPr/>
        <p:txBody>
          <a:bodyPr/>
          <a:lstStyle/>
          <a:p>
            <a:r>
              <a:rPr lang="en-GB"/>
              <a:t>Copyright © 2021 Prime Lessons (primelessons.org) CC-BY-NC-SA.  (Last edit: 01/17/2021)</a:t>
            </a:r>
            <a:endParaRPr lang="en-US"/>
          </a:p>
        </p:txBody>
      </p:sp>
      <p:sp>
        <p:nvSpPr>
          <p:cNvPr id="4" name="Slide Number Placeholder 3">
            <a:extLst>
              <a:ext uri="{FF2B5EF4-FFF2-40B4-BE49-F238E27FC236}">
                <a16:creationId xmlns:a16="http://schemas.microsoft.com/office/drawing/2014/main" id="{E493E4F0-D83D-404C-8F51-49520D6FDD62}"/>
              </a:ext>
            </a:extLst>
          </p:cNvPr>
          <p:cNvSpPr>
            <a:spLocks noGrp="1"/>
          </p:cNvSpPr>
          <p:nvPr>
            <p:ph type="sldNum" sz="quarter" idx="12"/>
          </p:nvPr>
        </p:nvSpPr>
        <p:spPr/>
        <p:txBody>
          <a:bodyPr/>
          <a:lstStyle/>
          <a:p>
            <a:fld id="{4DBC7FC8-25FB-FC45-8177-2B991DA6778C}" type="slidenum">
              <a:rPr lang="en-US" smtClean="0"/>
              <a:t>6</a:t>
            </a:fld>
            <a:endParaRPr lang="en-US"/>
          </a:p>
        </p:txBody>
      </p:sp>
      <p:sp>
        <p:nvSpPr>
          <p:cNvPr id="14" name="TextBox 13">
            <a:extLst>
              <a:ext uri="{FF2B5EF4-FFF2-40B4-BE49-F238E27FC236}">
                <a16:creationId xmlns:a16="http://schemas.microsoft.com/office/drawing/2014/main" id="{93B29265-46C5-401E-8FFF-C1657767398F}"/>
              </a:ext>
            </a:extLst>
          </p:cNvPr>
          <p:cNvSpPr txBox="1"/>
          <p:nvPr/>
        </p:nvSpPr>
        <p:spPr>
          <a:xfrm>
            <a:off x="77978" y="2487729"/>
            <a:ext cx="8936290" cy="369332"/>
          </a:xfrm>
          <a:prstGeom prst="rect">
            <a:avLst/>
          </a:prstGeom>
          <a:noFill/>
        </p:spPr>
        <p:txBody>
          <a:bodyPr wrap="square">
            <a:spAutoFit/>
          </a:bodyPr>
          <a:lstStyle/>
          <a:p>
            <a:pPr algn="ctr"/>
            <a:r>
              <a:rPr lang="en-GB" b="0" i="0" dirty="0">
                <a:solidFill>
                  <a:srgbClr val="000000"/>
                </a:solidFill>
                <a:effectLst/>
                <a:latin typeface="Consolas" panose="020B0609020204030204" pitchFamily="49" charset="0"/>
              </a:rPr>
              <a:t>.</a:t>
            </a:r>
            <a:r>
              <a:rPr lang="en-GB" b="0" i="0" dirty="0" err="1">
                <a:solidFill>
                  <a:srgbClr val="000000"/>
                </a:solidFill>
                <a:effectLst/>
                <a:latin typeface="Consolas" panose="020B0609020204030204" pitchFamily="49" charset="0"/>
              </a:rPr>
              <a:t>move_tank</a:t>
            </a:r>
            <a:r>
              <a:rPr lang="en-US" b="0" dirty="0">
                <a:solidFill>
                  <a:srgbClr val="00877B"/>
                </a:solidFill>
                <a:effectLst/>
                <a:latin typeface="Consolas" panose="020B0609020204030204" pitchFamily="49" charset="0"/>
              </a:rPr>
              <a:t>(</a:t>
            </a:r>
            <a:r>
              <a:rPr lang="en-GB" b="0" i="0" dirty="0">
                <a:solidFill>
                  <a:srgbClr val="FF7D00"/>
                </a:solidFill>
                <a:effectLst/>
                <a:latin typeface="Consolas" panose="020B0609020204030204" pitchFamily="49" charset="0"/>
              </a:rPr>
              <a:t>amount</a:t>
            </a:r>
            <a:r>
              <a:rPr lang="en-GB" b="0" i="0" dirty="0">
                <a:solidFill>
                  <a:srgbClr val="000000"/>
                </a:solidFill>
                <a:effectLst/>
                <a:latin typeface="Consolas" panose="020B0609020204030204" pitchFamily="49" charset="0"/>
              </a:rPr>
              <a:t>, unit=</a:t>
            </a:r>
            <a:r>
              <a:rPr lang="en-GB" b="0" i="0" dirty="0">
                <a:solidFill>
                  <a:srgbClr val="D8009B"/>
                </a:solidFill>
                <a:effectLst/>
                <a:latin typeface="Consolas" panose="020B0609020204030204" pitchFamily="49" charset="0"/>
              </a:rPr>
              <a:t>'cm'</a:t>
            </a:r>
            <a:r>
              <a:rPr lang="en-GB" b="0" i="0" dirty="0">
                <a:solidFill>
                  <a:srgbClr val="000000"/>
                </a:solidFill>
                <a:effectLst/>
                <a:latin typeface="Consolas" panose="020B0609020204030204" pitchFamily="49" charset="0"/>
              </a:rPr>
              <a:t>, </a:t>
            </a:r>
            <a:r>
              <a:rPr lang="en-GB" b="0" i="0" dirty="0" err="1">
                <a:solidFill>
                  <a:srgbClr val="000000"/>
                </a:solidFill>
                <a:effectLst/>
                <a:latin typeface="Consolas" panose="020B0609020204030204" pitchFamily="49" charset="0"/>
              </a:rPr>
              <a:t>left_speed</a:t>
            </a:r>
            <a:r>
              <a:rPr lang="en-GB" b="0" i="0" dirty="0">
                <a:solidFill>
                  <a:srgbClr val="000000"/>
                </a:solidFill>
                <a:effectLst/>
                <a:latin typeface="Consolas" panose="020B0609020204030204" pitchFamily="49" charset="0"/>
              </a:rPr>
              <a:t>=</a:t>
            </a:r>
            <a:r>
              <a:rPr lang="en-US" b="0" dirty="0">
                <a:solidFill>
                  <a:srgbClr val="0078CC"/>
                </a:solidFill>
                <a:effectLst/>
                <a:latin typeface="Consolas" panose="020B0609020204030204" pitchFamily="49" charset="0"/>
              </a:rPr>
              <a:t>None</a:t>
            </a:r>
            <a:r>
              <a:rPr lang="en-US" b="0" dirty="0">
                <a:effectLst/>
                <a:latin typeface="Consolas" panose="020B0609020204030204" pitchFamily="49" charset="0"/>
              </a:rPr>
              <a:t>, </a:t>
            </a:r>
            <a:r>
              <a:rPr lang="en-GB" dirty="0" err="1">
                <a:solidFill>
                  <a:srgbClr val="000000"/>
                </a:solidFill>
                <a:latin typeface="Consolas" panose="020B0609020204030204" pitchFamily="49" charset="0"/>
              </a:rPr>
              <a:t>right</a:t>
            </a:r>
            <a:r>
              <a:rPr lang="en-GB" b="0" i="0" dirty="0" err="1">
                <a:solidFill>
                  <a:srgbClr val="000000"/>
                </a:solidFill>
                <a:effectLst/>
                <a:latin typeface="Consolas" panose="020B0609020204030204" pitchFamily="49" charset="0"/>
              </a:rPr>
              <a:t>_speed</a:t>
            </a:r>
            <a:r>
              <a:rPr lang="en-GB" b="0" i="0" dirty="0">
                <a:solidFill>
                  <a:srgbClr val="000000"/>
                </a:solidFill>
                <a:effectLst/>
                <a:latin typeface="Consolas" panose="020B0609020204030204" pitchFamily="49" charset="0"/>
              </a:rPr>
              <a:t>=</a:t>
            </a:r>
            <a:r>
              <a:rPr lang="en-US" b="0" dirty="0">
                <a:solidFill>
                  <a:srgbClr val="0078CC"/>
                </a:solidFill>
                <a:effectLst/>
                <a:latin typeface="Consolas" panose="020B0609020204030204" pitchFamily="49" charset="0"/>
              </a:rPr>
              <a:t>None</a:t>
            </a:r>
            <a:r>
              <a:rPr lang="en-US" b="0" dirty="0">
                <a:solidFill>
                  <a:srgbClr val="00877B"/>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DD9DD57F-9C38-4BD2-9B84-AC3507524E1B}"/>
              </a:ext>
            </a:extLst>
          </p:cNvPr>
          <p:cNvSpPr txBox="1"/>
          <p:nvPr/>
        </p:nvSpPr>
        <p:spPr>
          <a:xfrm>
            <a:off x="2954593" y="2779799"/>
            <a:ext cx="1577925" cy="1323439"/>
          </a:xfrm>
          <a:prstGeom prst="rect">
            <a:avLst/>
          </a:prstGeom>
          <a:noFill/>
        </p:spPr>
        <p:txBody>
          <a:bodyPr wrap="square">
            <a:spAutoFit/>
          </a:bodyPr>
          <a:lstStyle/>
          <a:p>
            <a:pPr algn="ctr"/>
            <a:r>
              <a:rPr lang="en-GB" sz="1600" b="0" i="0" dirty="0">
                <a:solidFill>
                  <a:srgbClr val="D8009B"/>
                </a:solidFill>
                <a:effectLst/>
                <a:latin typeface="Consolas" panose="020B0609020204030204" pitchFamily="49" charset="0"/>
              </a:rPr>
              <a:t>'in'</a:t>
            </a:r>
          </a:p>
          <a:p>
            <a:pPr algn="ctr"/>
            <a:r>
              <a:rPr lang="en-GB" sz="1600" b="0" i="0" dirty="0">
                <a:solidFill>
                  <a:srgbClr val="D8009B"/>
                </a:solidFill>
                <a:effectLst/>
                <a:latin typeface="Consolas" panose="020B0609020204030204" pitchFamily="49" charset="0"/>
              </a:rPr>
              <a:t>rotations'</a:t>
            </a:r>
          </a:p>
          <a:p>
            <a:pPr algn="ctr"/>
            <a:r>
              <a:rPr lang="en-GB" sz="1600" b="0" i="0" dirty="0">
                <a:solidFill>
                  <a:srgbClr val="D8009B"/>
                </a:solidFill>
                <a:effectLst/>
                <a:latin typeface="Consolas" panose="020B0609020204030204" pitchFamily="49" charset="0"/>
              </a:rPr>
              <a:t>'degrees' 'seconds'</a:t>
            </a:r>
          </a:p>
          <a:p>
            <a:pPr algn="ctr"/>
            <a:endParaRPr lang="en-US" sz="1600" dirty="0"/>
          </a:p>
        </p:txBody>
      </p:sp>
      <p:sp>
        <p:nvSpPr>
          <p:cNvPr id="17" name="TextBox 16">
            <a:extLst>
              <a:ext uri="{FF2B5EF4-FFF2-40B4-BE49-F238E27FC236}">
                <a16:creationId xmlns:a16="http://schemas.microsoft.com/office/drawing/2014/main" id="{7CC8F72A-1FFD-4869-A49B-AB864D66B834}"/>
              </a:ext>
            </a:extLst>
          </p:cNvPr>
          <p:cNvSpPr txBox="1"/>
          <p:nvPr/>
        </p:nvSpPr>
        <p:spPr>
          <a:xfrm>
            <a:off x="5092874" y="2826892"/>
            <a:ext cx="1577926" cy="338554"/>
          </a:xfrm>
          <a:prstGeom prst="rect">
            <a:avLst/>
          </a:prstGeom>
          <a:noFill/>
        </p:spPr>
        <p:txBody>
          <a:bodyPr wrap="square">
            <a:spAutoFit/>
          </a:bodyPr>
          <a:lstStyle/>
          <a:p>
            <a:pPr algn="ctr"/>
            <a:r>
              <a:rPr lang="en-GB" sz="1600" b="0" i="0" dirty="0">
                <a:solidFill>
                  <a:srgbClr val="FF7D00"/>
                </a:solidFill>
                <a:effectLst/>
                <a:latin typeface="Consolas" panose="020B0609020204030204" pitchFamily="49" charset="0"/>
              </a:rPr>
              <a:t>-100 to</a:t>
            </a:r>
            <a:r>
              <a:rPr lang="en-GB" sz="1600" dirty="0">
                <a:solidFill>
                  <a:srgbClr val="FF7D00"/>
                </a:solidFill>
                <a:latin typeface="Consolas" panose="020B0609020204030204" pitchFamily="49" charset="0"/>
              </a:rPr>
              <a:t> </a:t>
            </a:r>
            <a:r>
              <a:rPr lang="en-GB" sz="1600" b="0" i="0" dirty="0">
                <a:solidFill>
                  <a:srgbClr val="FF7D00"/>
                </a:solidFill>
                <a:effectLst/>
                <a:latin typeface="Consolas" panose="020B0609020204030204" pitchFamily="49" charset="0"/>
              </a:rPr>
              <a:t>100</a:t>
            </a:r>
            <a:endParaRPr lang="en-US" sz="1600" dirty="0">
              <a:solidFill>
                <a:srgbClr val="FF7D00"/>
              </a:solidFill>
            </a:endParaRPr>
          </a:p>
        </p:txBody>
      </p:sp>
      <p:sp>
        <p:nvSpPr>
          <p:cNvPr id="18" name="TextBox 17">
            <a:extLst>
              <a:ext uri="{FF2B5EF4-FFF2-40B4-BE49-F238E27FC236}">
                <a16:creationId xmlns:a16="http://schemas.microsoft.com/office/drawing/2014/main" id="{4B95443A-64B5-4391-AB59-7DE50691618B}"/>
              </a:ext>
            </a:extLst>
          </p:cNvPr>
          <p:cNvSpPr txBox="1"/>
          <p:nvPr/>
        </p:nvSpPr>
        <p:spPr>
          <a:xfrm>
            <a:off x="1333204" y="1583602"/>
            <a:ext cx="1768414" cy="646331"/>
          </a:xfrm>
          <a:prstGeom prst="rect">
            <a:avLst/>
          </a:prstGeom>
          <a:noFill/>
        </p:spPr>
        <p:txBody>
          <a:bodyPr wrap="square" rtlCol="0">
            <a:spAutoFit/>
          </a:bodyPr>
          <a:lstStyle/>
          <a:p>
            <a:pPr algn="ctr"/>
            <a:r>
              <a:rPr lang="en-US" dirty="0"/>
              <a:t>Distance/</a:t>
            </a:r>
          </a:p>
          <a:p>
            <a:pPr algn="ctr"/>
            <a:r>
              <a:rPr lang="en-US" dirty="0"/>
              <a:t>Duration</a:t>
            </a:r>
          </a:p>
        </p:txBody>
      </p:sp>
      <p:cxnSp>
        <p:nvCxnSpPr>
          <p:cNvPr id="19" name="Straight Arrow Connector 18">
            <a:extLst>
              <a:ext uri="{FF2B5EF4-FFF2-40B4-BE49-F238E27FC236}">
                <a16:creationId xmlns:a16="http://schemas.microsoft.com/office/drawing/2014/main" id="{F44B8180-65EE-4ABC-BCB1-1F3E73FDD405}"/>
              </a:ext>
            </a:extLst>
          </p:cNvPr>
          <p:cNvCxnSpPr>
            <a:cxnSpLocks/>
            <a:stCxn id="18" idx="2"/>
          </p:cNvCxnSpPr>
          <p:nvPr/>
        </p:nvCxnSpPr>
        <p:spPr>
          <a:xfrm>
            <a:off x="2217411" y="2229933"/>
            <a:ext cx="0" cy="316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B38B995-23BC-493D-8D6C-926CA6810C34}"/>
              </a:ext>
            </a:extLst>
          </p:cNvPr>
          <p:cNvSpPr txBox="1"/>
          <p:nvPr/>
        </p:nvSpPr>
        <p:spPr>
          <a:xfrm>
            <a:off x="2643581" y="1583602"/>
            <a:ext cx="1485088" cy="646331"/>
          </a:xfrm>
          <a:prstGeom prst="rect">
            <a:avLst/>
          </a:prstGeom>
          <a:noFill/>
        </p:spPr>
        <p:txBody>
          <a:bodyPr wrap="square" rtlCol="0">
            <a:spAutoFit/>
          </a:bodyPr>
          <a:lstStyle/>
          <a:p>
            <a:pPr algn="ctr"/>
            <a:r>
              <a:rPr lang="en-US" dirty="0"/>
              <a:t>Unit of </a:t>
            </a:r>
            <a:r>
              <a:rPr lang="en-GB" sz="1800" b="0" i="0" dirty="0">
                <a:solidFill>
                  <a:srgbClr val="FF7D00"/>
                </a:solidFill>
                <a:effectLst/>
                <a:latin typeface="Consolas" panose="020B0609020204030204" pitchFamily="49" charset="0"/>
              </a:rPr>
              <a:t>amount</a:t>
            </a:r>
            <a:endParaRPr lang="en-US" dirty="0"/>
          </a:p>
        </p:txBody>
      </p:sp>
      <p:cxnSp>
        <p:nvCxnSpPr>
          <p:cNvPr id="21" name="Straight Arrow Connector 20">
            <a:extLst>
              <a:ext uri="{FF2B5EF4-FFF2-40B4-BE49-F238E27FC236}">
                <a16:creationId xmlns:a16="http://schemas.microsoft.com/office/drawing/2014/main" id="{98809E10-3B80-4324-87BD-EB4E602362B3}"/>
              </a:ext>
            </a:extLst>
          </p:cNvPr>
          <p:cNvCxnSpPr>
            <a:cxnSpLocks/>
            <a:stCxn id="20" idx="2"/>
          </p:cNvCxnSpPr>
          <p:nvPr/>
        </p:nvCxnSpPr>
        <p:spPr>
          <a:xfrm>
            <a:off x="3386125" y="2229933"/>
            <a:ext cx="0" cy="3168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4623437-38CB-43F4-933E-62985E4E7A16}"/>
              </a:ext>
            </a:extLst>
          </p:cNvPr>
          <p:cNvSpPr txBox="1"/>
          <p:nvPr/>
        </p:nvSpPr>
        <p:spPr>
          <a:xfrm>
            <a:off x="4204486" y="1850264"/>
            <a:ext cx="2001328" cy="369332"/>
          </a:xfrm>
          <a:prstGeom prst="rect">
            <a:avLst/>
          </a:prstGeom>
          <a:noFill/>
        </p:spPr>
        <p:txBody>
          <a:bodyPr wrap="square" rtlCol="0">
            <a:spAutoFit/>
          </a:bodyPr>
          <a:lstStyle/>
          <a:p>
            <a:pPr algn="ctr"/>
            <a:r>
              <a:rPr lang="en-US" dirty="0"/>
              <a:t>Left motor speed</a:t>
            </a:r>
          </a:p>
        </p:txBody>
      </p:sp>
      <p:cxnSp>
        <p:nvCxnSpPr>
          <p:cNvPr id="23" name="Straight Arrow Connector 22">
            <a:extLst>
              <a:ext uri="{FF2B5EF4-FFF2-40B4-BE49-F238E27FC236}">
                <a16:creationId xmlns:a16="http://schemas.microsoft.com/office/drawing/2014/main" id="{C0E75938-7BD8-4E92-991D-3814709BAFEA}"/>
              </a:ext>
            </a:extLst>
          </p:cNvPr>
          <p:cNvCxnSpPr>
            <a:cxnSpLocks/>
            <a:stCxn id="22" idx="2"/>
          </p:cNvCxnSpPr>
          <p:nvPr/>
        </p:nvCxnSpPr>
        <p:spPr>
          <a:xfrm>
            <a:off x="5205150" y="2219596"/>
            <a:ext cx="0" cy="32713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B761F5E-B8BB-4D95-B80A-05FDB1CE99DC}"/>
              </a:ext>
            </a:extLst>
          </p:cNvPr>
          <p:cNvSpPr txBox="1"/>
          <p:nvPr/>
        </p:nvSpPr>
        <p:spPr>
          <a:xfrm>
            <a:off x="6397481" y="1858698"/>
            <a:ext cx="2001328" cy="369332"/>
          </a:xfrm>
          <a:prstGeom prst="rect">
            <a:avLst/>
          </a:prstGeom>
          <a:noFill/>
        </p:spPr>
        <p:txBody>
          <a:bodyPr wrap="square" rtlCol="0">
            <a:spAutoFit/>
          </a:bodyPr>
          <a:lstStyle/>
          <a:p>
            <a:pPr algn="ctr"/>
            <a:r>
              <a:rPr lang="en-US" dirty="0"/>
              <a:t>Right motor speed</a:t>
            </a:r>
          </a:p>
        </p:txBody>
      </p:sp>
      <p:cxnSp>
        <p:nvCxnSpPr>
          <p:cNvPr id="25" name="Straight Arrow Connector 24">
            <a:extLst>
              <a:ext uri="{FF2B5EF4-FFF2-40B4-BE49-F238E27FC236}">
                <a16:creationId xmlns:a16="http://schemas.microsoft.com/office/drawing/2014/main" id="{D9E5BD4E-231A-4980-97AA-2D5EC472DAF5}"/>
              </a:ext>
            </a:extLst>
          </p:cNvPr>
          <p:cNvCxnSpPr>
            <a:cxnSpLocks/>
            <a:stCxn id="24" idx="2"/>
          </p:cNvCxnSpPr>
          <p:nvPr/>
        </p:nvCxnSpPr>
        <p:spPr>
          <a:xfrm>
            <a:off x="7398145" y="2228030"/>
            <a:ext cx="0" cy="318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F7A14C06-99D5-4F23-8907-7B202CDA7FD2}"/>
              </a:ext>
            </a:extLst>
          </p:cNvPr>
          <p:cNvSpPr/>
          <p:nvPr/>
        </p:nvSpPr>
        <p:spPr>
          <a:xfrm>
            <a:off x="6500995" y="4210642"/>
            <a:ext cx="2505845" cy="2017822"/>
          </a:xfrm>
          <a:prstGeom prst="rect">
            <a:avLst/>
          </a:prstGeom>
          <a:solidFill>
            <a:schemeClr val="bg1">
              <a:lumMod val="95000"/>
              <a:alpha val="38039"/>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b="1" u="sng" dirty="0">
                <a:solidFill>
                  <a:schemeClr val="tx1"/>
                </a:solidFill>
              </a:rPr>
              <a:t>Set in Configuration</a:t>
            </a:r>
          </a:p>
          <a:p>
            <a:pPr algn="ctr"/>
            <a:r>
              <a:rPr lang="en-US" dirty="0">
                <a:solidFill>
                  <a:schemeClr val="tx1"/>
                </a:solidFill>
              </a:rPr>
              <a:t>To use this method you will set the speed, stop mode, motor ports, wheel size (see Configuring Robot Movement Lesson)</a:t>
            </a:r>
          </a:p>
        </p:txBody>
      </p:sp>
      <p:sp>
        <p:nvSpPr>
          <p:cNvPr id="27" name="TextBox 26">
            <a:extLst>
              <a:ext uri="{FF2B5EF4-FFF2-40B4-BE49-F238E27FC236}">
                <a16:creationId xmlns:a16="http://schemas.microsoft.com/office/drawing/2014/main" id="{92F970CD-9689-4F03-B00E-64D668BEB65E}"/>
              </a:ext>
            </a:extLst>
          </p:cNvPr>
          <p:cNvSpPr txBox="1"/>
          <p:nvPr/>
        </p:nvSpPr>
        <p:spPr>
          <a:xfrm>
            <a:off x="7365604" y="2819323"/>
            <a:ext cx="1577926" cy="338554"/>
          </a:xfrm>
          <a:prstGeom prst="rect">
            <a:avLst/>
          </a:prstGeom>
          <a:noFill/>
        </p:spPr>
        <p:txBody>
          <a:bodyPr wrap="square">
            <a:spAutoFit/>
          </a:bodyPr>
          <a:lstStyle/>
          <a:p>
            <a:pPr algn="ctr"/>
            <a:r>
              <a:rPr lang="en-GB" sz="1600" b="0" i="0" dirty="0">
                <a:solidFill>
                  <a:srgbClr val="FF7D00"/>
                </a:solidFill>
                <a:effectLst/>
                <a:latin typeface="Consolas" panose="020B0609020204030204" pitchFamily="49" charset="0"/>
              </a:rPr>
              <a:t>-100 to</a:t>
            </a:r>
            <a:r>
              <a:rPr lang="en-GB" sz="1600" dirty="0">
                <a:solidFill>
                  <a:srgbClr val="FF7D00"/>
                </a:solidFill>
                <a:latin typeface="Consolas" panose="020B0609020204030204" pitchFamily="49" charset="0"/>
              </a:rPr>
              <a:t> </a:t>
            </a:r>
            <a:r>
              <a:rPr lang="en-GB" sz="1600" b="0" i="0" dirty="0">
                <a:solidFill>
                  <a:srgbClr val="FF7D00"/>
                </a:solidFill>
                <a:effectLst/>
                <a:latin typeface="Consolas" panose="020B0609020204030204" pitchFamily="49" charset="0"/>
              </a:rPr>
              <a:t>100</a:t>
            </a:r>
            <a:endParaRPr lang="en-US" sz="1600" dirty="0">
              <a:solidFill>
                <a:srgbClr val="FF7D00"/>
              </a:solidFill>
            </a:endParaRPr>
          </a:p>
        </p:txBody>
      </p:sp>
    </p:spTree>
    <p:extLst>
      <p:ext uri="{BB962C8B-B14F-4D97-AF65-F5344CB8AC3E}">
        <p14:creationId xmlns:p14="http://schemas.microsoft.com/office/powerpoint/2010/main" val="315378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Values</a:t>
            </a:r>
          </a:p>
        </p:txBody>
      </p:sp>
      <p:sp>
        <p:nvSpPr>
          <p:cNvPr id="4" name="Content Placeholder 3">
            <a:extLst>
              <a:ext uri="{FF2B5EF4-FFF2-40B4-BE49-F238E27FC236}">
                <a16:creationId xmlns:a16="http://schemas.microsoft.com/office/drawing/2014/main" id="{737F23C5-E722-482C-81B4-A10CDEFA3ADE}"/>
              </a:ext>
            </a:extLst>
          </p:cNvPr>
          <p:cNvSpPr>
            <a:spLocks noGrp="1"/>
          </p:cNvSpPr>
          <p:nvPr>
            <p:ph idx="1"/>
          </p:nvPr>
        </p:nvSpPr>
        <p:spPr>
          <a:xfrm>
            <a:off x="175260" y="1218203"/>
            <a:ext cx="8746864" cy="5184221"/>
          </a:xfrm>
        </p:spPr>
        <p:txBody>
          <a:bodyPr>
            <a:normAutofit/>
          </a:bodyPr>
          <a:lstStyle/>
          <a:p>
            <a:r>
              <a:rPr lang="en-US" dirty="0"/>
              <a:t>You can enter negative values for power or distance</a:t>
            </a:r>
          </a:p>
          <a:p>
            <a:r>
              <a:rPr lang="en-US" dirty="0"/>
              <a:t>This will make the robot move backwards</a:t>
            </a:r>
          </a:p>
          <a:p>
            <a:r>
              <a:rPr lang="en-US" dirty="0"/>
              <a:t>If you negate two values (e.g., speed and distance negative), the robot will move forward.</a:t>
            </a:r>
          </a:p>
        </p:txBody>
      </p:sp>
      <p:sp>
        <p:nvSpPr>
          <p:cNvPr id="5" name="Footer Placeholder 4">
            <a:extLst>
              <a:ext uri="{FF2B5EF4-FFF2-40B4-BE49-F238E27FC236}">
                <a16:creationId xmlns:a16="http://schemas.microsoft.com/office/drawing/2014/main" id="{8FFAF4E7-EE89-C347-970F-E96D5843F1F0}"/>
              </a:ext>
            </a:extLst>
          </p:cNvPr>
          <p:cNvSpPr>
            <a:spLocks noGrp="1"/>
          </p:cNvSpPr>
          <p:nvPr>
            <p:ph type="ftr" sz="quarter" idx="11"/>
          </p:nvPr>
        </p:nvSpPr>
        <p:spPr/>
        <p:txBody>
          <a:bodyPr/>
          <a:lstStyle/>
          <a:p>
            <a:r>
              <a:rPr lang="en-GB"/>
              <a:t>Copyright © 2021 Prime Lessons (primelessons.org) CC-BY-NC-SA.  (Last edit: 01/17/2021)</a:t>
            </a:r>
            <a:endParaRPr lang="en-US"/>
          </a:p>
        </p:txBody>
      </p:sp>
      <p:sp>
        <p:nvSpPr>
          <p:cNvPr id="9" name="Slide Number Placeholder 8">
            <a:extLst>
              <a:ext uri="{FF2B5EF4-FFF2-40B4-BE49-F238E27FC236}">
                <a16:creationId xmlns:a16="http://schemas.microsoft.com/office/drawing/2014/main" id="{E14CD992-7521-4E3E-ADAE-BB7E00E789A7}"/>
              </a:ext>
            </a:extLst>
          </p:cNvPr>
          <p:cNvSpPr>
            <a:spLocks noGrp="1"/>
          </p:cNvSpPr>
          <p:nvPr>
            <p:ph type="sldNum" sz="quarter" idx="12"/>
          </p:nvPr>
        </p:nvSpPr>
        <p:spPr/>
        <p:txBody>
          <a:bodyPr/>
          <a:lstStyle/>
          <a:p>
            <a:fld id="{4DBC7FC8-25FB-FC45-8177-2B991DA6778C}" type="slidenum">
              <a:rPr lang="en-US" smtClean="0"/>
              <a:t>7</a:t>
            </a:fld>
            <a:endParaRPr lang="en-US"/>
          </a:p>
        </p:txBody>
      </p:sp>
      <p:sp>
        <p:nvSpPr>
          <p:cNvPr id="6" name="TextBox 5"/>
          <p:cNvSpPr txBox="1"/>
          <p:nvPr/>
        </p:nvSpPr>
        <p:spPr>
          <a:xfrm>
            <a:off x="261966" y="3203961"/>
            <a:ext cx="2088023"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7" name="TextBox 6"/>
          <p:cNvSpPr txBox="1"/>
          <p:nvPr/>
        </p:nvSpPr>
        <p:spPr>
          <a:xfrm>
            <a:off x="4040661" y="4807839"/>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cxnSp>
        <p:nvCxnSpPr>
          <p:cNvPr id="10" name="Straight Arrow Connector 9">
            <a:extLst>
              <a:ext uri="{FF2B5EF4-FFF2-40B4-BE49-F238E27FC236}">
                <a16:creationId xmlns:a16="http://schemas.microsoft.com/office/drawing/2014/main" id="{87EBE016-BE62-4BD1-992B-82FC26542DBB}"/>
              </a:ext>
            </a:extLst>
          </p:cNvPr>
          <p:cNvCxnSpPr/>
          <p:nvPr/>
        </p:nvCxnSpPr>
        <p:spPr>
          <a:xfrm>
            <a:off x="7438251" y="4281029"/>
            <a:ext cx="810883" cy="0"/>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8752C973-39E4-417E-B17D-3705DDEFFE7A}"/>
              </a:ext>
            </a:extLst>
          </p:cNvPr>
          <p:cNvGrpSpPr/>
          <p:nvPr/>
        </p:nvGrpSpPr>
        <p:grpSpPr>
          <a:xfrm>
            <a:off x="6239250" y="3595145"/>
            <a:ext cx="1199001" cy="1371767"/>
            <a:chOff x="6507213" y="1384746"/>
            <a:chExt cx="1199001" cy="1371767"/>
          </a:xfrm>
        </p:grpSpPr>
        <p:grpSp>
          <p:nvGrpSpPr>
            <p:cNvPr id="12" name="Group 11">
              <a:extLst>
                <a:ext uri="{FF2B5EF4-FFF2-40B4-BE49-F238E27FC236}">
                  <a16:creationId xmlns:a16="http://schemas.microsoft.com/office/drawing/2014/main" id="{A5FFEBF5-0E3C-4C88-9AC1-4555E08BEDF5}"/>
                </a:ext>
              </a:extLst>
            </p:cNvPr>
            <p:cNvGrpSpPr/>
            <p:nvPr/>
          </p:nvGrpSpPr>
          <p:grpSpPr>
            <a:xfrm rot="5400000">
              <a:off x="6518630" y="1512901"/>
              <a:ext cx="1141996" cy="1164830"/>
              <a:chOff x="6310708" y="2223671"/>
              <a:chExt cx="809489" cy="898563"/>
            </a:xfrm>
          </p:grpSpPr>
          <p:sp>
            <p:nvSpPr>
              <p:cNvPr id="15" name="Rounded Rectangle 14">
                <a:extLst>
                  <a:ext uri="{FF2B5EF4-FFF2-40B4-BE49-F238E27FC236}">
                    <a16:creationId xmlns:a16="http://schemas.microsoft.com/office/drawing/2014/main" id="{2FD62880-A80D-4CE6-9241-61FB1D468B93}"/>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5">
                <a:extLst>
                  <a:ext uri="{FF2B5EF4-FFF2-40B4-BE49-F238E27FC236}">
                    <a16:creationId xmlns:a16="http://schemas.microsoft.com/office/drawing/2014/main" id="{B17B35FB-CE7D-48C3-B4BB-D50EFB264F42}"/>
                  </a:ext>
                </a:extLst>
              </p:cNvPr>
              <p:cNvSpPr/>
              <p:nvPr/>
            </p:nvSpPr>
            <p:spPr>
              <a:xfrm>
                <a:off x="6979076"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0" name="Rounded Rectangle 16">
                <a:extLst>
                  <a:ext uri="{FF2B5EF4-FFF2-40B4-BE49-F238E27FC236}">
                    <a16:creationId xmlns:a16="http://schemas.microsoft.com/office/drawing/2014/main" id="{5167DA0E-8AE4-480D-BC12-3A1A53209B5A}"/>
                  </a:ext>
                </a:extLst>
              </p:cNvPr>
              <p:cNvSpPr/>
              <p:nvPr/>
            </p:nvSpPr>
            <p:spPr>
              <a:xfrm>
                <a:off x="6310708" y="2525434"/>
                <a:ext cx="141121" cy="295036"/>
              </a:xfrm>
              <a:prstGeom prst="roundRect">
                <a:avLst/>
              </a:prstGeom>
              <a:solidFill>
                <a:srgbClr val="65D7F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effectLst/>
                </a:endParaRPr>
              </a:p>
            </p:txBody>
          </p:sp>
          <p:sp>
            <p:nvSpPr>
              <p:cNvPr id="21" name="Oval 20">
                <a:extLst>
                  <a:ext uri="{FF2B5EF4-FFF2-40B4-BE49-F238E27FC236}">
                    <a16:creationId xmlns:a16="http://schemas.microsoft.com/office/drawing/2014/main" id="{CC29A447-A107-4518-B6A5-17A8DEBCA528}"/>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F7FC9C23-6C40-4D29-9C61-5E5B33B6F835}"/>
                </a:ext>
              </a:extLst>
            </p:cNvPr>
            <p:cNvSpPr txBox="1"/>
            <p:nvPr/>
          </p:nvSpPr>
          <p:spPr>
            <a:xfrm>
              <a:off x="7216809" y="1384746"/>
              <a:ext cx="465620" cy="369332"/>
            </a:xfrm>
            <a:prstGeom prst="rect">
              <a:avLst/>
            </a:prstGeom>
            <a:noFill/>
          </p:spPr>
          <p:txBody>
            <a:bodyPr wrap="square" rtlCol="0">
              <a:spAutoFit/>
            </a:bodyPr>
            <a:lstStyle/>
            <a:p>
              <a:r>
                <a:rPr lang="en-US" dirty="0"/>
                <a:t>A</a:t>
              </a:r>
            </a:p>
          </p:txBody>
        </p:sp>
        <p:sp>
          <p:nvSpPr>
            <p:cNvPr id="14" name="TextBox 13">
              <a:extLst>
                <a:ext uri="{FF2B5EF4-FFF2-40B4-BE49-F238E27FC236}">
                  <a16:creationId xmlns:a16="http://schemas.microsoft.com/office/drawing/2014/main" id="{037E8F6F-9AB9-4779-AAB9-D314ADB2EA4E}"/>
                </a:ext>
              </a:extLst>
            </p:cNvPr>
            <p:cNvSpPr txBox="1"/>
            <p:nvPr/>
          </p:nvSpPr>
          <p:spPr>
            <a:xfrm>
              <a:off x="7240594" y="2387181"/>
              <a:ext cx="465620" cy="369332"/>
            </a:xfrm>
            <a:prstGeom prst="rect">
              <a:avLst/>
            </a:prstGeom>
            <a:noFill/>
          </p:spPr>
          <p:txBody>
            <a:bodyPr wrap="square" rtlCol="0">
              <a:spAutoFit/>
            </a:bodyPr>
            <a:lstStyle/>
            <a:p>
              <a:r>
                <a:rPr lang="en-US" dirty="0"/>
                <a:t>E</a:t>
              </a:r>
            </a:p>
          </p:txBody>
        </p:sp>
      </p:grpSp>
      <p:pic>
        <p:nvPicPr>
          <p:cNvPr id="22" name="Picture 21" descr="A close up of a toy&#10;&#10;Description automatically generated">
            <a:extLst>
              <a:ext uri="{FF2B5EF4-FFF2-40B4-BE49-F238E27FC236}">
                <a16:creationId xmlns:a16="http://schemas.microsoft.com/office/drawing/2014/main" id="{7B731B5D-4F51-4CA0-B1D3-B9D51BEDEC66}"/>
              </a:ext>
            </a:extLst>
          </p:cNvPr>
          <p:cNvPicPr>
            <a:picLocks noChangeAspect="1"/>
          </p:cNvPicPr>
          <p:nvPr/>
        </p:nvPicPr>
        <p:blipFill>
          <a:blip r:embed="rId2"/>
          <a:stretch>
            <a:fillRect/>
          </a:stretch>
        </p:blipFill>
        <p:spPr>
          <a:xfrm>
            <a:off x="978613" y="3385407"/>
            <a:ext cx="3417766" cy="2563325"/>
          </a:xfrm>
          <a:prstGeom prst="rect">
            <a:avLst/>
          </a:prstGeom>
        </p:spPr>
      </p:pic>
      <p:cxnSp>
        <p:nvCxnSpPr>
          <p:cNvPr id="23" name="Straight Arrow Connector 22">
            <a:extLst>
              <a:ext uri="{FF2B5EF4-FFF2-40B4-BE49-F238E27FC236}">
                <a16:creationId xmlns:a16="http://schemas.microsoft.com/office/drawing/2014/main" id="{003C99A6-D095-4C3B-BCC2-8E5F1E9D402A}"/>
              </a:ext>
            </a:extLst>
          </p:cNvPr>
          <p:cNvCxnSpPr>
            <a:cxnSpLocks/>
          </p:cNvCxnSpPr>
          <p:nvPr/>
        </p:nvCxnSpPr>
        <p:spPr>
          <a:xfrm>
            <a:off x="3501660" y="5161782"/>
            <a:ext cx="1015385" cy="418143"/>
          </a:xfrm>
          <a:prstGeom prst="straightConnector1">
            <a:avLst/>
          </a:prstGeom>
          <a:ln w="76200">
            <a:solidFill>
              <a:srgbClr val="00B9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D7AF88-6E53-433D-8342-F8161C3A69D5}"/>
              </a:ext>
            </a:extLst>
          </p:cNvPr>
          <p:cNvCxnSpPr>
            <a:cxnSpLocks/>
          </p:cNvCxnSpPr>
          <p:nvPr/>
        </p:nvCxnSpPr>
        <p:spPr>
          <a:xfrm>
            <a:off x="350254" y="3730401"/>
            <a:ext cx="1015385" cy="418143"/>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6448C77-68F2-4089-BC27-8C2C2EF45647}"/>
              </a:ext>
            </a:extLst>
          </p:cNvPr>
          <p:cNvCxnSpPr/>
          <p:nvPr/>
        </p:nvCxnSpPr>
        <p:spPr>
          <a:xfrm>
            <a:off x="5401027" y="4273087"/>
            <a:ext cx="810883" cy="0"/>
          </a:xfrm>
          <a:prstGeom prst="straightConnector1">
            <a:avLst/>
          </a:prstGeom>
          <a:ln w="762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026694E-0260-4CB9-B6FF-BF6DF49AD840}"/>
              </a:ext>
            </a:extLst>
          </p:cNvPr>
          <p:cNvSpPr txBox="1"/>
          <p:nvPr/>
        </p:nvSpPr>
        <p:spPr>
          <a:xfrm>
            <a:off x="4456251" y="3493602"/>
            <a:ext cx="1929060" cy="707886"/>
          </a:xfrm>
          <a:prstGeom prst="rect">
            <a:avLst/>
          </a:prstGeom>
          <a:noFill/>
        </p:spPr>
        <p:txBody>
          <a:bodyPr wrap="square" rtlCol="0">
            <a:spAutoFit/>
          </a:bodyPr>
          <a:lstStyle/>
          <a:p>
            <a:pPr algn="ctr"/>
            <a:r>
              <a:rPr lang="en-US" sz="2000" dirty="0">
                <a:solidFill>
                  <a:srgbClr val="FF0000"/>
                </a:solidFill>
              </a:rPr>
              <a:t>Negative Power = Backwards</a:t>
            </a:r>
          </a:p>
        </p:txBody>
      </p:sp>
      <p:sp>
        <p:nvSpPr>
          <p:cNvPr id="27" name="TextBox 26">
            <a:extLst>
              <a:ext uri="{FF2B5EF4-FFF2-40B4-BE49-F238E27FC236}">
                <a16:creationId xmlns:a16="http://schemas.microsoft.com/office/drawing/2014/main" id="{89CB1DAF-97B6-4A6F-AB9D-4F39E63FC260}"/>
              </a:ext>
            </a:extLst>
          </p:cNvPr>
          <p:cNvSpPr txBox="1"/>
          <p:nvPr/>
        </p:nvSpPr>
        <p:spPr>
          <a:xfrm>
            <a:off x="7219213" y="3493602"/>
            <a:ext cx="1889177" cy="707886"/>
          </a:xfrm>
          <a:prstGeom prst="rect">
            <a:avLst/>
          </a:prstGeom>
          <a:noFill/>
          <a:ln>
            <a:noFill/>
          </a:ln>
        </p:spPr>
        <p:txBody>
          <a:bodyPr wrap="square" rtlCol="0">
            <a:spAutoFit/>
          </a:bodyPr>
          <a:lstStyle/>
          <a:p>
            <a:pPr algn="ctr"/>
            <a:r>
              <a:rPr lang="en-US" sz="2000" dirty="0">
                <a:solidFill>
                  <a:srgbClr val="00B900"/>
                </a:solidFill>
              </a:rPr>
              <a:t>Positive Power = Forward</a:t>
            </a:r>
          </a:p>
        </p:txBody>
      </p:sp>
    </p:spTree>
    <p:extLst>
      <p:ext uri="{BB962C8B-B14F-4D97-AF65-F5344CB8AC3E}">
        <p14:creationId xmlns:p14="http://schemas.microsoft.com/office/powerpoint/2010/main" val="224160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ED31E-1201-4998-B442-987CBEC84CEB}"/>
              </a:ext>
            </a:extLst>
          </p:cNvPr>
          <p:cNvSpPr>
            <a:spLocks noGrp="1"/>
          </p:cNvSpPr>
          <p:nvPr>
            <p:ph type="title"/>
          </p:nvPr>
        </p:nvSpPr>
        <p:spPr/>
        <p:txBody>
          <a:bodyPr/>
          <a:lstStyle/>
          <a:p>
            <a:r>
              <a:rPr lang="en-US" dirty="0"/>
              <a:t>Challenge 1: Move 10 CM</a:t>
            </a:r>
          </a:p>
        </p:txBody>
      </p:sp>
      <p:sp>
        <p:nvSpPr>
          <p:cNvPr id="3" name="Content Placeholder 2">
            <a:extLst>
              <a:ext uri="{FF2B5EF4-FFF2-40B4-BE49-F238E27FC236}">
                <a16:creationId xmlns:a16="http://schemas.microsoft.com/office/drawing/2014/main" id="{EABD442C-A843-40FB-A542-3CC3918FB022}"/>
              </a:ext>
            </a:extLst>
          </p:cNvPr>
          <p:cNvSpPr>
            <a:spLocks noGrp="1"/>
          </p:cNvSpPr>
          <p:nvPr>
            <p:ph idx="1"/>
          </p:nvPr>
        </p:nvSpPr>
        <p:spPr>
          <a:xfrm>
            <a:off x="156210" y="1140006"/>
            <a:ext cx="8765914" cy="5082601"/>
          </a:xfrm>
        </p:spPr>
        <p:txBody>
          <a:bodyPr/>
          <a:lstStyle/>
          <a:p>
            <a:r>
              <a:rPr lang="en-US" dirty="0"/>
              <a:t>Move the robot 10 centimeters forward</a:t>
            </a:r>
          </a:p>
          <a:p>
            <a:r>
              <a:rPr lang="en-US" dirty="0"/>
              <a:t>Basic steps:</a:t>
            </a:r>
          </a:p>
          <a:p>
            <a:pPr lvl="1"/>
            <a:r>
              <a:rPr lang="en-US" dirty="0"/>
              <a:t>Configure your robot</a:t>
            </a:r>
          </a:p>
          <a:p>
            <a:pPr lvl="1"/>
            <a:r>
              <a:rPr lang="en-US" dirty="0"/>
              <a:t>Use a </a:t>
            </a:r>
            <a:r>
              <a:rPr lang="en-US" dirty="0" err="1"/>
              <a:t>MotorPairs</a:t>
            </a:r>
            <a:r>
              <a:rPr lang="en-US" dirty="0"/>
              <a:t> method (move() or </a:t>
            </a:r>
            <a:r>
              <a:rPr lang="en-US" dirty="0" err="1"/>
              <a:t>move_tank</a:t>
            </a:r>
            <a:r>
              <a:rPr lang="en-US" dirty="0"/>
              <a:t>()) to move forward for 10cm</a:t>
            </a:r>
          </a:p>
        </p:txBody>
      </p:sp>
      <p:sp>
        <p:nvSpPr>
          <p:cNvPr id="4" name="Footer Placeholder 3">
            <a:extLst>
              <a:ext uri="{FF2B5EF4-FFF2-40B4-BE49-F238E27FC236}">
                <a16:creationId xmlns:a16="http://schemas.microsoft.com/office/drawing/2014/main" id="{062ACE1F-D85A-40F9-907A-B7F1FE4C6884}"/>
              </a:ext>
            </a:extLst>
          </p:cNvPr>
          <p:cNvSpPr>
            <a:spLocks noGrp="1"/>
          </p:cNvSpPr>
          <p:nvPr>
            <p:ph type="ftr" sz="quarter" idx="11"/>
          </p:nvPr>
        </p:nvSpPr>
        <p:spPr/>
        <p:txBody>
          <a:bodyPr/>
          <a:lstStyle/>
          <a:p>
            <a:r>
              <a:rPr lang="en-GB"/>
              <a:t>Copyright © 2021 Prime Lessons (primelessons.org) CC-BY-NC-SA.  (Last edit: 01/17/2021)</a:t>
            </a:r>
            <a:endParaRPr lang="en-US"/>
          </a:p>
        </p:txBody>
      </p:sp>
      <p:sp>
        <p:nvSpPr>
          <p:cNvPr id="5" name="Slide Number Placeholder 4">
            <a:extLst>
              <a:ext uri="{FF2B5EF4-FFF2-40B4-BE49-F238E27FC236}">
                <a16:creationId xmlns:a16="http://schemas.microsoft.com/office/drawing/2014/main" id="{0258CF89-1996-4F5D-9A63-FEC12F3A51D7}"/>
              </a:ext>
            </a:extLst>
          </p:cNvPr>
          <p:cNvSpPr>
            <a:spLocks noGrp="1"/>
          </p:cNvSpPr>
          <p:nvPr>
            <p:ph type="sldNum" sz="quarter" idx="12"/>
          </p:nvPr>
        </p:nvSpPr>
        <p:spPr/>
        <p:txBody>
          <a:bodyPr/>
          <a:lstStyle/>
          <a:p>
            <a:fld id="{4DBC7FC8-25FB-FC45-8177-2B991DA6778C}" type="slidenum">
              <a:rPr lang="en-US" smtClean="0"/>
              <a:t>8</a:t>
            </a:fld>
            <a:endParaRPr lang="en-US"/>
          </a:p>
        </p:txBody>
      </p:sp>
      <p:pic>
        <p:nvPicPr>
          <p:cNvPr id="7" name="Picture 6" descr="ruler_0_10.jpg">
            <a:extLst>
              <a:ext uri="{FF2B5EF4-FFF2-40B4-BE49-F238E27FC236}">
                <a16:creationId xmlns:a16="http://schemas.microsoft.com/office/drawing/2014/main" id="{6DED3043-D23F-471F-9457-CAB54D1838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842" y="4044205"/>
            <a:ext cx="3484790" cy="1138177"/>
          </a:xfrm>
          <a:prstGeom prst="rect">
            <a:avLst/>
          </a:prstGeom>
        </p:spPr>
      </p:pic>
      <p:cxnSp>
        <p:nvCxnSpPr>
          <p:cNvPr id="9" name="Straight Arrow Connector 8">
            <a:extLst>
              <a:ext uri="{FF2B5EF4-FFF2-40B4-BE49-F238E27FC236}">
                <a16:creationId xmlns:a16="http://schemas.microsoft.com/office/drawing/2014/main" id="{F7FBFD51-A8E7-4A89-8876-9ABB79033EBD}"/>
              </a:ext>
            </a:extLst>
          </p:cNvPr>
          <p:cNvCxnSpPr/>
          <p:nvPr/>
        </p:nvCxnSpPr>
        <p:spPr>
          <a:xfrm>
            <a:off x="3267275" y="3820307"/>
            <a:ext cx="810883"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6A20FF8D-0EC6-4AB8-8059-B8D060072F92}"/>
              </a:ext>
            </a:extLst>
          </p:cNvPr>
          <p:cNvGrpSpPr/>
          <p:nvPr/>
        </p:nvGrpSpPr>
        <p:grpSpPr>
          <a:xfrm rot="5400000">
            <a:off x="2588720" y="3425008"/>
            <a:ext cx="660559" cy="790597"/>
            <a:chOff x="6310708" y="2223671"/>
            <a:chExt cx="809489" cy="898563"/>
          </a:xfrm>
        </p:grpSpPr>
        <p:sp>
          <p:nvSpPr>
            <p:cNvPr id="11" name="Rounded Rectangle 27">
              <a:extLst>
                <a:ext uri="{FF2B5EF4-FFF2-40B4-BE49-F238E27FC236}">
                  <a16:creationId xmlns:a16="http://schemas.microsoft.com/office/drawing/2014/main" id="{52EE3054-7E19-40DE-AC59-D31CA52E6099}"/>
                </a:ext>
              </a:extLst>
            </p:cNvPr>
            <p:cNvSpPr/>
            <p:nvPr/>
          </p:nvSpPr>
          <p:spPr>
            <a:xfrm>
              <a:off x="6451830" y="2223671"/>
              <a:ext cx="519438" cy="898563"/>
            </a:xfrm>
            <a:prstGeom prst="roundRect">
              <a:avLst/>
            </a:prstGeom>
            <a:solidFill>
              <a:srgbClr val="FFD500"/>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2" name="Rounded Rectangle 28">
              <a:extLst>
                <a:ext uri="{FF2B5EF4-FFF2-40B4-BE49-F238E27FC236}">
                  <a16:creationId xmlns:a16="http://schemas.microsoft.com/office/drawing/2014/main" id="{876E759B-F669-440B-A52E-A00BD074D031}"/>
                </a:ext>
              </a:extLst>
            </p:cNvPr>
            <p:cNvSpPr/>
            <p:nvPr/>
          </p:nvSpPr>
          <p:spPr>
            <a:xfrm>
              <a:off x="6979076"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3" name="Rounded Rectangle 29">
              <a:extLst>
                <a:ext uri="{FF2B5EF4-FFF2-40B4-BE49-F238E27FC236}">
                  <a16:creationId xmlns:a16="http://schemas.microsoft.com/office/drawing/2014/main" id="{A6602A43-95A9-4B7E-A79A-2FF8A6432376}"/>
                </a:ext>
              </a:extLst>
            </p:cNvPr>
            <p:cNvSpPr/>
            <p:nvPr/>
          </p:nvSpPr>
          <p:spPr>
            <a:xfrm>
              <a:off x="6310708" y="2525434"/>
              <a:ext cx="141121" cy="295036"/>
            </a:xfrm>
            <a:prstGeom prst="roundRect">
              <a:avLst/>
            </a:prstGeom>
            <a:solidFill>
              <a:srgbClr val="0EAE9F"/>
            </a:solidFill>
            <a:ln>
              <a:solidFill>
                <a:srgbClr val="000000"/>
              </a:solidFill>
            </a:ln>
            <a:effectLst/>
          </p:spPr>
          <p:style>
            <a:lnRef idx="1">
              <a:schemeClr val="accent6"/>
            </a:lnRef>
            <a:fillRef idx="3">
              <a:schemeClr val="accent6"/>
            </a:fillRef>
            <a:effectRef idx="2">
              <a:schemeClr val="accent6"/>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effectLst/>
              </a:endParaRPr>
            </a:p>
          </p:txBody>
        </p:sp>
        <p:sp>
          <p:nvSpPr>
            <p:cNvPr id="14" name="Oval 13">
              <a:extLst>
                <a:ext uri="{FF2B5EF4-FFF2-40B4-BE49-F238E27FC236}">
                  <a16:creationId xmlns:a16="http://schemas.microsoft.com/office/drawing/2014/main" id="{4EDFED27-6552-4D8F-9EA0-9EAF4BCF9ABD}"/>
                </a:ext>
              </a:extLst>
            </p:cNvPr>
            <p:cNvSpPr>
              <a:spLocks noChangeAspect="1"/>
            </p:cNvSpPr>
            <p:nvPr/>
          </p:nvSpPr>
          <p:spPr>
            <a:xfrm>
              <a:off x="6621904" y="2247641"/>
              <a:ext cx="179290" cy="166284"/>
            </a:xfrm>
            <a:prstGeom prst="ellipse">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422093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58DAC-8B7C-4246-8370-0E4C82E9FCA5}"/>
              </a:ext>
            </a:extLst>
          </p:cNvPr>
          <p:cNvSpPr>
            <a:spLocks noGrp="1"/>
          </p:cNvSpPr>
          <p:nvPr>
            <p:ph type="title"/>
          </p:nvPr>
        </p:nvSpPr>
        <p:spPr/>
        <p:txBody>
          <a:bodyPr/>
          <a:lstStyle/>
          <a:p>
            <a:r>
              <a:rPr lang="en-US" dirty="0"/>
              <a:t>Challenge 1 Solution</a:t>
            </a:r>
          </a:p>
        </p:txBody>
      </p:sp>
      <p:sp>
        <p:nvSpPr>
          <p:cNvPr id="3" name="Content Placeholder 2">
            <a:extLst>
              <a:ext uri="{FF2B5EF4-FFF2-40B4-BE49-F238E27FC236}">
                <a16:creationId xmlns:a16="http://schemas.microsoft.com/office/drawing/2014/main" id="{98083BB9-7D65-486A-B564-15E1D3B4D7DA}"/>
              </a:ext>
            </a:extLst>
          </p:cNvPr>
          <p:cNvSpPr>
            <a:spLocks noGrp="1"/>
          </p:cNvSpPr>
          <p:nvPr>
            <p:ph idx="1"/>
          </p:nvPr>
        </p:nvSpPr>
        <p:spPr>
          <a:xfrm>
            <a:off x="156210" y="1140006"/>
            <a:ext cx="8166696" cy="5082601"/>
          </a:xfrm>
        </p:spPr>
        <p:txBody>
          <a:bodyPr/>
          <a:lstStyle/>
          <a:p>
            <a:r>
              <a:rPr lang="en-US" dirty="0"/>
              <a:t>Configure your robot</a:t>
            </a:r>
          </a:p>
          <a:p>
            <a:r>
              <a:rPr lang="en-US" dirty="0"/>
              <a:t>If you are using the smaller SPIKE Prime wheels on Droid Bot IV, set the one rotation to 17.5cm (in the code shown)</a:t>
            </a:r>
          </a:p>
          <a:p>
            <a:r>
              <a:rPr lang="en-US" dirty="0"/>
              <a:t>If you are using the larger SPIKE Prime wheels on ADB, remember to set one rotation to 27.6cm</a:t>
            </a:r>
          </a:p>
          <a:p>
            <a:r>
              <a:rPr lang="en-US" dirty="0"/>
              <a:t>Move forward for 10 cm. The same cm mode is available in the </a:t>
            </a:r>
            <a:r>
              <a:rPr lang="en-US" dirty="0" err="1"/>
              <a:t>move_tank</a:t>
            </a:r>
            <a:r>
              <a:rPr lang="en-US" dirty="0"/>
              <a:t>() method as well.</a:t>
            </a:r>
          </a:p>
        </p:txBody>
      </p:sp>
      <p:sp>
        <p:nvSpPr>
          <p:cNvPr id="4" name="Footer Placeholder 3">
            <a:extLst>
              <a:ext uri="{FF2B5EF4-FFF2-40B4-BE49-F238E27FC236}">
                <a16:creationId xmlns:a16="http://schemas.microsoft.com/office/drawing/2014/main" id="{94A19F01-22AB-497B-8D19-F0955AD2F63E}"/>
              </a:ext>
            </a:extLst>
          </p:cNvPr>
          <p:cNvSpPr>
            <a:spLocks noGrp="1"/>
          </p:cNvSpPr>
          <p:nvPr>
            <p:ph type="ftr" sz="quarter" idx="11"/>
          </p:nvPr>
        </p:nvSpPr>
        <p:spPr/>
        <p:txBody>
          <a:bodyPr/>
          <a:lstStyle/>
          <a:p>
            <a:r>
              <a:rPr lang="en-GB"/>
              <a:t>Copyright © 2021 Prime Lessons (primelessons.org) CC-BY-NC-SA.  (Last edit: 01/17/2021)</a:t>
            </a:r>
            <a:endParaRPr lang="en-US"/>
          </a:p>
        </p:txBody>
      </p:sp>
      <p:sp>
        <p:nvSpPr>
          <p:cNvPr id="6" name="Slide Number Placeholder 5">
            <a:extLst>
              <a:ext uri="{FF2B5EF4-FFF2-40B4-BE49-F238E27FC236}">
                <a16:creationId xmlns:a16="http://schemas.microsoft.com/office/drawing/2014/main" id="{6302A9C0-043C-4412-AAA1-634929C8F439}"/>
              </a:ext>
            </a:extLst>
          </p:cNvPr>
          <p:cNvSpPr>
            <a:spLocks noGrp="1"/>
          </p:cNvSpPr>
          <p:nvPr>
            <p:ph type="sldNum" sz="quarter" idx="12"/>
          </p:nvPr>
        </p:nvSpPr>
        <p:spPr/>
        <p:txBody>
          <a:bodyPr/>
          <a:lstStyle/>
          <a:p>
            <a:fld id="{4DBC7FC8-25FB-FC45-8177-2B991DA6778C}" type="slidenum">
              <a:rPr lang="en-US" smtClean="0"/>
              <a:t>9</a:t>
            </a:fld>
            <a:endParaRPr lang="en-US"/>
          </a:p>
        </p:txBody>
      </p:sp>
      <p:sp>
        <p:nvSpPr>
          <p:cNvPr id="8" name="TextBox 7">
            <a:extLst>
              <a:ext uri="{FF2B5EF4-FFF2-40B4-BE49-F238E27FC236}">
                <a16:creationId xmlns:a16="http://schemas.microsoft.com/office/drawing/2014/main" id="{5EFAE51E-CA20-49F5-B9A8-091BA9E3D12E}"/>
              </a:ext>
            </a:extLst>
          </p:cNvPr>
          <p:cNvSpPr txBox="1"/>
          <p:nvPr/>
        </p:nvSpPr>
        <p:spPr>
          <a:xfrm>
            <a:off x="1024588" y="3795312"/>
            <a:ext cx="7597018" cy="2308324"/>
          </a:xfrm>
          <a:prstGeom prst="rect">
            <a:avLst/>
          </a:prstGeom>
          <a:noFill/>
        </p:spPr>
        <p:txBody>
          <a:bodyPr wrap="square">
            <a:spAutoFit/>
          </a:bodyPr>
          <a:lstStyle/>
          <a:p>
            <a:r>
              <a:rPr lang="en-US" sz="2400" b="0" dirty="0" err="1">
                <a:solidFill>
                  <a:srgbClr val="000000"/>
                </a:solidFill>
                <a:effectLst/>
                <a:latin typeface="Consolas" panose="020B0609020204030204" pitchFamily="49" charset="0"/>
              </a:rPr>
              <a:t>motor_pair</a:t>
            </a:r>
            <a:r>
              <a:rPr lang="en-US" sz="2400" b="0" dirty="0">
                <a:solidFill>
                  <a:srgbClr val="000000"/>
                </a:solidFill>
                <a:effectLst/>
                <a:latin typeface="Consolas" panose="020B0609020204030204" pitchFamily="49" charset="0"/>
              </a:rPr>
              <a:t> = </a:t>
            </a:r>
            <a:r>
              <a:rPr lang="en-US" sz="2400" b="0" dirty="0" err="1">
                <a:solidFill>
                  <a:srgbClr val="000000"/>
                </a:solidFill>
                <a:effectLst/>
                <a:latin typeface="Consolas" panose="020B0609020204030204" pitchFamily="49" charset="0"/>
              </a:rPr>
              <a:t>MotorPair</a:t>
            </a:r>
            <a:r>
              <a:rPr lang="en-US" sz="2400" b="0" dirty="0">
                <a:solidFill>
                  <a:srgbClr val="00877B"/>
                </a:solidFill>
                <a:effectLst/>
                <a:latin typeface="Consolas" panose="020B0609020204030204" pitchFamily="49" charset="0"/>
              </a:rPr>
              <a:t>(</a:t>
            </a:r>
            <a:r>
              <a:rPr lang="en-US" sz="2400" b="0" dirty="0">
                <a:solidFill>
                  <a:srgbClr val="D8009B"/>
                </a:solidFill>
                <a:effectLst/>
                <a:latin typeface="Consolas" panose="020B0609020204030204" pitchFamily="49" charset="0"/>
              </a:rPr>
              <a:t>'A'</a:t>
            </a:r>
            <a:r>
              <a:rPr lang="en-US" sz="2400" b="0" dirty="0">
                <a:solidFill>
                  <a:srgbClr val="000000"/>
                </a:solidFill>
                <a:effectLst/>
                <a:latin typeface="Consolas" panose="020B0609020204030204" pitchFamily="49" charset="0"/>
              </a:rPr>
              <a:t>, </a:t>
            </a:r>
            <a:r>
              <a:rPr lang="en-US" sz="2400" b="0" dirty="0">
                <a:solidFill>
                  <a:srgbClr val="D8009B"/>
                </a:solidFill>
                <a:effectLst/>
                <a:latin typeface="Consolas" panose="020B0609020204030204" pitchFamily="49" charset="0"/>
              </a:rPr>
              <a:t>'E'</a:t>
            </a:r>
            <a:r>
              <a:rPr lang="en-US" sz="2400" b="0" dirty="0">
                <a:solidFill>
                  <a:srgbClr val="00877B"/>
                </a:solidFill>
                <a:effectLst/>
                <a:latin typeface="Consolas" panose="020B0609020204030204" pitchFamily="49" charset="0"/>
              </a:rPr>
              <a:t>)</a:t>
            </a:r>
          </a:p>
          <a:p>
            <a:r>
              <a:rPr lang="en-GB" sz="2400" b="0" dirty="0" err="1">
                <a:solidFill>
                  <a:srgbClr val="000000"/>
                </a:solidFill>
                <a:effectLst/>
                <a:latin typeface="Consolas" panose="020B0609020204030204" pitchFamily="49" charset="0"/>
              </a:rPr>
              <a:t>motor_pair.set_stop_action</a:t>
            </a:r>
            <a:r>
              <a:rPr lang="en-GB" sz="2400" b="0" dirty="0">
                <a:solidFill>
                  <a:srgbClr val="00877B"/>
                </a:solidFill>
                <a:effectLst/>
                <a:latin typeface="Consolas" panose="020B0609020204030204" pitchFamily="49" charset="0"/>
              </a:rPr>
              <a:t>(</a:t>
            </a:r>
            <a:r>
              <a:rPr lang="en-US" sz="2400" b="0" dirty="0">
                <a:solidFill>
                  <a:srgbClr val="D8009B"/>
                </a:solidFill>
                <a:effectLst/>
                <a:latin typeface="Consolas" panose="020B0609020204030204" pitchFamily="49" charset="0"/>
              </a:rPr>
              <a:t>'brake'</a:t>
            </a:r>
            <a:r>
              <a:rPr lang="en-GB"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err="1">
                <a:solidFill>
                  <a:srgbClr val="000000"/>
                </a:solidFill>
                <a:effectLst/>
                <a:latin typeface="Consolas" panose="020B0609020204030204" pitchFamily="49" charset="0"/>
              </a:rPr>
              <a:t>motor_pair.set_motor_r</a:t>
            </a:r>
            <a:r>
              <a:rPr lang="en-US" sz="2400" b="0" dirty="0" err="1">
                <a:effectLst/>
                <a:latin typeface="Consolas" panose="020B0609020204030204" pitchFamily="49" charset="0"/>
              </a:rPr>
              <a:t>otat</a:t>
            </a:r>
            <a:r>
              <a:rPr lang="en-US" sz="2400" b="0" dirty="0" err="1">
                <a:solidFill>
                  <a:srgbClr val="000000"/>
                </a:solidFill>
                <a:effectLst/>
                <a:latin typeface="Consolas" panose="020B0609020204030204" pitchFamily="49" charset="0"/>
              </a:rPr>
              <a:t>ion</a:t>
            </a:r>
            <a:r>
              <a:rPr lang="en-US" sz="2400" b="0" dirty="0">
                <a:solidFill>
                  <a:srgbClr val="00877B"/>
                </a:solidFill>
                <a:effectLst/>
                <a:latin typeface="Consolas" panose="020B0609020204030204" pitchFamily="49" charset="0"/>
              </a:rPr>
              <a:t>(</a:t>
            </a:r>
            <a:r>
              <a:rPr lang="en-US" sz="2400" b="0" dirty="0">
                <a:solidFill>
                  <a:srgbClr val="FF7D00"/>
                </a:solidFill>
                <a:effectLst/>
                <a:latin typeface="Consolas" panose="020B0609020204030204" pitchFamily="49" charset="0"/>
              </a:rPr>
              <a:t>17.5</a:t>
            </a:r>
            <a:r>
              <a:rPr lang="en-US" sz="2400" b="0" dirty="0">
                <a:effectLst/>
                <a:latin typeface="Consolas" panose="020B0609020204030204" pitchFamily="49" charset="0"/>
              </a:rPr>
              <a:t>,</a:t>
            </a:r>
            <a:r>
              <a:rPr lang="en-US" sz="2400" b="0" dirty="0">
                <a:solidFill>
                  <a:srgbClr val="FF7D00"/>
                </a:solidFill>
                <a:effectLst/>
                <a:latin typeface="Consolas" panose="020B0609020204030204" pitchFamily="49" charset="0"/>
              </a:rPr>
              <a:t> </a:t>
            </a:r>
            <a:r>
              <a:rPr lang="en-US" sz="2400" b="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r>
              <a:rPr lang="en-US" sz="2400" b="0" dirty="0" err="1">
                <a:solidFill>
                  <a:srgbClr val="000000"/>
                </a:solidFill>
                <a:effectLst/>
                <a:latin typeface="Consolas" panose="020B0609020204030204" pitchFamily="49" charset="0"/>
              </a:rPr>
              <a:t>motor_pair.set_default_speed</a:t>
            </a:r>
            <a:r>
              <a:rPr lang="en-US" sz="2400" b="0" dirty="0">
                <a:solidFill>
                  <a:srgbClr val="00877B"/>
                </a:solidFill>
                <a:effectLst/>
                <a:latin typeface="Consolas" panose="020B0609020204030204" pitchFamily="49" charset="0"/>
              </a:rPr>
              <a:t>(</a:t>
            </a:r>
            <a:r>
              <a:rPr lang="en-US" sz="2400" b="0" dirty="0">
                <a:solidFill>
                  <a:srgbClr val="FF7D00"/>
                </a:solidFill>
                <a:effectLst/>
                <a:latin typeface="Consolas" panose="020B0609020204030204" pitchFamily="49" charset="0"/>
              </a:rPr>
              <a:t>50</a:t>
            </a:r>
            <a:r>
              <a:rPr lang="en-US" sz="2400" b="0" dirty="0">
                <a:solidFill>
                  <a:srgbClr val="00877B"/>
                </a:solidFill>
                <a:effectLst/>
                <a:latin typeface="Consolas" panose="020B0609020204030204" pitchFamily="49" charset="0"/>
              </a:rPr>
              <a:t>)</a:t>
            </a:r>
            <a:endParaRPr lang="en-GB" sz="2400" b="0" i="0" dirty="0">
              <a:solidFill>
                <a:srgbClr val="000000"/>
              </a:solidFill>
              <a:effectLst/>
              <a:latin typeface="Consolas" panose="020B0609020204030204" pitchFamily="49" charset="0"/>
            </a:endParaRPr>
          </a:p>
          <a:p>
            <a:r>
              <a:rPr lang="en-GB" sz="2400" b="0" i="0" dirty="0" err="1">
                <a:solidFill>
                  <a:srgbClr val="000000"/>
                </a:solidFill>
                <a:effectLst/>
                <a:latin typeface="Consolas" panose="020B0609020204030204" pitchFamily="49" charset="0"/>
              </a:rPr>
              <a:t>motor_pair.move</a:t>
            </a:r>
            <a:r>
              <a:rPr lang="en-US" sz="2400" b="0" dirty="0">
                <a:solidFill>
                  <a:srgbClr val="00877B"/>
                </a:solidFill>
                <a:effectLst/>
                <a:latin typeface="Consolas" panose="020B0609020204030204" pitchFamily="49" charset="0"/>
              </a:rPr>
              <a:t>(</a:t>
            </a:r>
            <a:r>
              <a:rPr lang="en-GB" sz="2400" b="0" i="0" dirty="0">
                <a:solidFill>
                  <a:srgbClr val="FF7D00"/>
                </a:solidFill>
                <a:effectLst/>
                <a:latin typeface="Consolas" panose="020B0609020204030204" pitchFamily="49" charset="0"/>
              </a:rPr>
              <a:t>10</a:t>
            </a:r>
            <a:r>
              <a:rPr lang="en-GB" sz="2400" b="0" i="0" dirty="0">
                <a:solidFill>
                  <a:srgbClr val="000000"/>
                </a:solidFill>
                <a:effectLst/>
                <a:latin typeface="Consolas" panose="020B0609020204030204" pitchFamily="49" charset="0"/>
              </a:rPr>
              <a:t>, </a:t>
            </a:r>
            <a:r>
              <a:rPr lang="en-GB" sz="2400" b="0" i="0" dirty="0">
                <a:solidFill>
                  <a:srgbClr val="D8009B"/>
                </a:solidFill>
                <a:effectLst/>
                <a:latin typeface="Consolas" panose="020B0609020204030204" pitchFamily="49" charset="0"/>
              </a:rPr>
              <a:t>'cm'</a:t>
            </a:r>
            <a:r>
              <a:rPr lang="en-US" sz="2400" b="0" dirty="0">
                <a:solidFill>
                  <a:srgbClr val="00877B"/>
                </a:solidFill>
                <a:effectLst/>
                <a:latin typeface="Consolas" panose="020B0609020204030204" pitchFamily="49" charset="0"/>
              </a:rPr>
              <a:t>)</a:t>
            </a:r>
            <a:endParaRPr lang="en-US" sz="2400" b="0" dirty="0">
              <a:solidFill>
                <a:srgbClr val="000000"/>
              </a:solidFill>
              <a:effectLst/>
              <a:latin typeface="Consolas" panose="020B0609020204030204" pitchFamily="49" charset="0"/>
            </a:endParaRPr>
          </a:p>
          <a:p>
            <a:endParaRPr lang="en-US" sz="2400" dirty="0">
              <a:latin typeface="Consolas" panose="020B0609020204030204" pitchFamily="49" charset="0"/>
            </a:endParaRPr>
          </a:p>
        </p:txBody>
      </p:sp>
    </p:spTree>
    <p:extLst>
      <p:ext uri="{BB962C8B-B14F-4D97-AF65-F5344CB8AC3E}">
        <p14:creationId xmlns:p14="http://schemas.microsoft.com/office/powerpoint/2010/main" val="215472255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2CEFEB64-C992-CF42-AC34-A2A7B15E4CF5}" vid="{484731AA-B6D9-C841-B3ED-40BE794FD840}"/>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nd">
  <a:themeElements>
    <a:clrScheme name="Custom 1">
      <a:dk1>
        <a:srgbClr val="000000"/>
      </a:dk1>
      <a:lt1>
        <a:srgbClr val="FFFFFF"/>
      </a:lt1>
      <a:dk2>
        <a:srgbClr val="000000"/>
      </a:dk2>
      <a:lt2>
        <a:srgbClr val="F8F8F8"/>
      </a:lt2>
      <a:accent1>
        <a:srgbClr val="DDDDDD"/>
      </a:accent1>
      <a:accent2>
        <a:srgbClr val="B2B2B2"/>
      </a:accent2>
      <a:accent3>
        <a:srgbClr val="969696"/>
      </a:accent3>
      <a:accent4>
        <a:srgbClr val="000000"/>
      </a:accent4>
      <a:accent5>
        <a:srgbClr val="5F5F5F"/>
      </a:accent5>
      <a:accent6>
        <a:srgbClr val="4D4D4D"/>
      </a:accent6>
      <a:hlink>
        <a:srgbClr val="5F5F5F"/>
      </a:hlink>
      <a:folHlink>
        <a:srgbClr val="919191"/>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HowtoUse" id="{7DD8E111-BC3A-4444-A06C-BD4DCB2344B2}" vid="{5D8D2880-D206-C442-A283-BCAB763DE85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8881</TotalTime>
  <Words>1927</Words>
  <Application>Microsoft Macintosh PowerPoint</Application>
  <PresentationFormat>On-screen Show (4:3)</PresentationFormat>
  <Paragraphs>184</Paragraphs>
  <Slides>17</Slides>
  <Notes>1</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17</vt:i4>
      </vt:variant>
    </vt:vector>
  </HeadingPairs>
  <TitlesOfParts>
    <vt:vector size="32" baseType="lpstr">
      <vt:lpstr>Arial</vt:lpstr>
      <vt:lpstr>Arial Black</vt:lpstr>
      <vt:lpstr>Calibri</vt:lpstr>
      <vt:lpstr>Calibri Light</vt:lpstr>
      <vt:lpstr>Consolas</vt:lpstr>
      <vt:lpstr>Courier New</vt:lpstr>
      <vt:lpstr>Gill Sans MT</vt:lpstr>
      <vt:lpstr>Gill Sans MT (Body)</vt:lpstr>
      <vt:lpstr>Helvetica Neue</vt:lpstr>
      <vt:lpstr>Times New Roman</vt:lpstr>
      <vt:lpstr>Wingdings 2</vt:lpstr>
      <vt:lpstr>Custom Design</vt:lpstr>
      <vt:lpstr>beginner</vt:lpstr>
      <vt:lpstr>1_Custom Design</vt:lpstr>
      <vt:lpstr>Dividend</vt:lpstr>
      <vt:lpstr>Moving straight</vt:lpstr>
      <vt:lpstr>Lesson Objectives</vt:lpstr>
      <vt:lpstr>Creating a motor pair object</vt:lpstr>
      <vt:lpstr>Motor pair methods</vt:lpstr>
      <vt:lpstr>Motor_pair.Move()</vt:lpstr>
      <vt:lpstr>Motor_pair.Move_tank()</vt:lpstr>
      <vt:lpstr>NEGATIVE Values</vt:lpstr>
      <vt:lpstr>Challenge 1: Move 10 CM</vt:lpstr>
      <vt:lpstr>Challenge 1 Solution</vt:lpstr>
      <vt:lpstr>Challenge II: Move Forward and Back</vt:lpstr>
      <vt:lpstr>Challenge II solution</vt:lpstr>
      <vt:lpstr>Start Moving and Stop Moving Methods</vt:lpstr>
      <vt:lpstr>Analysis: Motor_Pair.start_tank() </vt:lpstr>
      <vt:lpstr>Wait/sleep</vt:lpstr>
      <vt:lpstr>Challenge iii</vt:lpstr>
      <vt:lpstr>Challenge III: moving For 3 Seconds</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BEGINNER EV3 PROGRAMMING Lesson</dc:title>
  <dc:creator>Sanjay Seshan</dc:creator>
  <cp:lastModifiedBy>Srinivasan Seshan</cp:lastModifiedBy>
  <cp:revision>225</cp:revision>
  <cp:lastPrinted>2016-07-04T14:38:40Z</cp:lastPrinted>
  <dcterms:created xsi:type="dcterms:W3CDTF">2014-08-07T02:19:13Z</dcterms:created>
  <dcterms:modified xsi:type="dcterms:W3CDTF">2021-01-17T19:29:05Z</dcterms:modified>
</cp:coreProperties>
</file>