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Assistant"/>
      <p:regular r:id="rId18"/>
      <p:bold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UEpbeS7Us4SlPs0s9RfqIPZ9O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ssistant-bold.fntdata"/><Relationship Id="rId18" Type="http://schemas.openxmlformats.org/officeDocument/2006/relationships/font" Target="fonts/Assistan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306dcaf4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06306dcaf4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306dcaf4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306dcaf4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306dcaf4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306dcaf4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306dcaf4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306dcaf4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306dcaf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306dcaf4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06dcaf4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306dcaf4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306dcaf4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306dcaf4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306dcaf4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306dcaf4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306dcaf4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306dcaf4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306dcaf4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306dcaf4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306dcaf4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306dcaf4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06dcaf4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306dcaf4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306dcaf4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306dcaf4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6306dcaf4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306dcaf4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306dcaf4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306dcaf4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306dcaf4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306dcaf4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306dcaf4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306dcaf4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306dcaf4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306dcaf4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6306dcaf4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306dcaf4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306dcaf4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306dcaf4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6306dcaf4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306dcaf4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306dcaf4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06dcaf4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306dcaf4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306dcaf4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6306dcaf4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306dcaf4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306dcaf4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306dcaf4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306dcaf4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306dcaf4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306dcaf4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6306dcaf4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306dcaf4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306dcaf4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306dcaf4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306dcaf4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306dcaf4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306dcaf4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306dcaf4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6306dcaf4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306dcaf4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306dcaf4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306dcaf4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306dcaf4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306dcaf4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306dcaf4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306dcaf4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6306dcaf4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306dcaf4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306dcaf4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306dcaf4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306dcaf4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306dcaf4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306dcaf4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306dcaf4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306dcaf4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306dcaf4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306dcaf4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306dcaf4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6306dcaf4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306dcaf4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306dcaf4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306dcaf4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306dcaf4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6306dcaf4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306dcaf4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306dcaf4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306dcaf4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306dcaf4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06dcaf4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306dcaf4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306dcaf4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6306dcaf4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306dcaf4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306dcaf4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306dcaf4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06dcaf4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306dcaf4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306dcaf4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306dcaf4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306dcaf4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306dcaf4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306dcaf4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06dcaf4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306dcaf4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306dcaf4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306dcaf4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306dcaf4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306dcaf4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306dcaf4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306dcaf4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306dcaf4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306dcaf4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306dcaf4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306dcaf4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306dcaf4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6306dcaf4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306dcaf4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306dcaf4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600"/>
              <a:buFont typeface="Arial"/>
              <a:buNone/>
            </a:pPr>
            <a:r>
              <a:rPr b="1" lang="en-US">
                <a:solidFill>
                  <a:srgbClr val="202124"/>
                </a:solidFill>
              </a:rPr>
              <a:t>נסיעה ב</a:t>
            </a:r>
            <a:r>
              <a:rPr b="1" i="0" lang="en-US">
                <a:solidFill>
                  <a:srgbClr val="202124"/>
                </a:solidFill>
              </a:rPr>
              <a:t>תאוצה</a:t>
            </a:r>
            <a:endParaRPr b="1"/>
          </a:p>
        </p:txBody>
      </p:sp>
      <p:sp>
        <p:nvSpPr>
          <p:cNvPr id="150" name="Google Shape;150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פתרון האתגר</a:t>
            </a:r>
            <a:endParaRPr/>
          </a:p>
        </p:txBody>
      </p:sp>
      <p:sp>
        <p:nvSpPr>
          <p:cNvPr id="238" name="Google Shape;238;p1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240" name="Google Shape;240;p10"/>
          <p:cNvPicPr preferRelativeResize="0"/>
          <p:nvPr/>
        </p:nvPicPr>
        <p:blipFill rotWithShape="1">
          <a:blip r:embed="rId3">
            <a:alphaModFix/>
          </a:blip>
          <a:srcRect b="32581" l="0" r="63449" t="0"/>
          <a:stretch/>
        </p:blipFill>
        <p:spPr>
          <a:xfrm>
            <a:off x="168502" y="2057675"/>
            <a:ext cx="4403498" cy="305465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4831773" y="3179618"/>
            <a:ext cx="314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תוכנית זו מאיצה למשך 2 שניות למהירות של 40% וזזה עד שחיישן הצבע (ביציאה B) רואה קו שחור.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צעדים הבאים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284163" y="1423448"/>
            <a:ext cx="8574087" cy="470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תחשבו איפה עוד אתה יכול להשתמש בבלוק הטיימר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צרו תוכנית האטה עכשיו שאתם יודעים איך ליצור תוכנית האצה.</a:t>
            </a:r>
            <a:endParaRPr/>
          </a:p>
        </p:txBody>
      </p:sp>
      <p:sp>
        <p:nvSpPr>
          <p:cNvPr id="248" name="Google Shape;248;p1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49" name="Google Shape;249;p1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306dcaf4_0_13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55" name="Google Shape;255;g106306dcaf4_0_137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56" name="Google Shape;256;g106306dcaf4_0_13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57" name="Google Shape;257;g106306dcaf4_0_13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g106306dcaf4_0_137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59" name="Google Shape;259;g106306dcaf4_0_13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06306dcaf4_0_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06306dcaf4_0_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6306dcaf4_0_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מה המשמעות של תאוצה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ומתי להשתמש בתאוצה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להשתמש בבלוק טיימר</a:t>
            </a:r>
            <a:endParaRPr/>
          </a:p>
        </p:txBody>
      </p:sp>
      <p:sp>
        <p:nvSpPr>
          <p:cNvPr id="157" name="Google Shape;157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למה להשתמש בתאוצה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4214108" y="1188465"/>
            <a:ext cx="479273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האצה מועילה מאוד בעת הפעלת תוכנות בקצב מהיר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המהירות עולה בהתמדה לאורך זמן בצורה ליניארית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בדרך כלל, אם הרובוט מתניע במהירות גבוהה, תהייה האטה קטן בהתחלה. ההאטה עשויה לשנות את מיקומו של הרובוט.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עם התאוצה, הרובוט יתניע לאט ויגדיל את המהירות לאורך זמן (ראו סרטון מימין)</a:t>
            </a:r>
            <a:endParaRPr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36925"/>
            <a:ext cx="3909308" cy="263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כלי חדש: בלוק-טיימר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2472442" y="1432718"/>
            <a:ext cx="64935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בלוק הטיימר משמש לספירת זמן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הוא נמצא בלשונית החיישנים הכחולים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זמין טיימר אחד שבעזרתו ניתן להשתמש כדי לאפס את בלוק הטיימר לאפס שניות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אתה יכול להשתמש בבלוק כדי למדוד את הזמן מאז האיפוס...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אם אתם קבוצת FIRST LEGO League Challenge,  אתם יכולים להשתמש בטיימרים כדי לעקוב אחר זמן או לקוד ההאצה בשיעור זה</a:t>
            </a:r>
            <a:endParaRPr/>
          </a:p>
        </p:txBody>
      </p:sp>
      <p:sp>
        <p:nvSpPr>
          <p:cNvPr id="175" name="Google Shape;175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31" y="1586620"/>
            <a:ext cx="2467561" cy="16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האצה ב-4 שלבים פשוטים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237029" y="1393596"/>
            <a:ext cx="8520840" cy="445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1. איפוס טיימר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2. בלולאה, קראו את מספר השניות שעברו והכפילו את המהירות ב-20. ה-20 הוא הקצב שבו הוא מאיץ ונמדד במהירות/שנייה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3. עדיין בלולאה, קחו את תוצאת הכפל והחל אותה על בלוק המהלך. 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4. הריצו את הלולאה ל-5 שניות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שימו לב שהמהירות סיום צריכה להיות קטנה מ או שווה ל-100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קוד ההאצה</a:t>
            </a:r>
            <a:endParaRPr/>
          </a:p>
        </p:txBody>
      </p:sp>
      <p:sp>
        <p:nvSpPr>
          <p:cNvPr id="191" name="Google Shape;191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" y="1452440"/>
            <a:ext cx="6471155" cy="436954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/>
        </p:nvSpPr>
        <p:spPr>
          <a:xfrm>
            <a:off x="3165460" y="2198459"/>
            <a:ext cx="3480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איפוס טיימר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3218516" y="2667954"/>
            <a:ext cx="3480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הגדרת מנועי תנועה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2536383" y="3482745"/>
            <a:ext cx="416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האץ במהלך 5 שניות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האצה</a:t>
            </a:r>
            <a:endParaRPr/>
          </a:p>
        </p:txBody>
      </p:sp>
      <p:sp>
        <p:nvSpPr>
          <p:cNvPr id="203" name="Google Shape;203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04" name="Google Shape;204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3794137" y="2143561"/>
            <a:ext cx="4714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שלב 1: האם אתם יכולים כעת ליצור תוכנית האצה שלוקחת 2 כניסות (משך התאוצה הכולל וכמה מהירות אתם רוצים שהמנוע יאיץ בשנייה)? צרו My Block.</a:t>
            </a:r>
            <a:endParaRPr sz="2000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שלב 2: האצו את הרובוט שלכם ואז סעו עד לקו שחור.</a:t>
            </a:r>
            <a:endParaRPr sz="2000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06" name="Google Shape;206;p7"/>
          <p:cNvCxnSpPr/>
          <p:nvPr/>
        </p:nvCxnSpPr>
        <p:spPr>
          <a:xfrm rot="10800000">
            <a:off x="2702746" y="2668924"/>
            <a:ext cx="0" cy="1491448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7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dk1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dk1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359118" y="3188642"/>
            <a:ext cx="603604" cy="42612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7"/>
          <p:cNvCxnSpPr/>
          <p:nvPr/>
        </p:nvCxnSpPr>
        <p:spPr>
          <a:xfrm flipH="1" rot="10800000">
            <a:off x="1042098" y="3401706"/>
            <a:ext cx="941033" cy="12942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יוצרים MY BLOCK  </a:t>
            </a:r>
            <a:endParaRPr/>
          </a:p>
        </p:txBody>
      </p:sp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5122718" y="2133600"/>
            <a:ext cx="3735532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lphaUcPeriod"/>
            </a:pPr>
            <a:r>
              <a:rPr lang="en-US">
                <a:solidFill>
                  <a:schemeClr val="dk1"/>
                </a:solidFill>
              </a:rPr>
              <a:t>לחצו על ליצור </a:t>
            </a:r>
            <a:r>
              <a:rPr lang="en-US"/>
              <a:t>My Block</a:t>
            </a:r>
            <a:endParaRPr>
              <a:solidFill>
                <a:schemeClr val="dk1"/>
              </a:solidFill>
            </a:endParaRPr>
          </a:p>
          <a:p>
            <a:pPr indent="-457200" lvl="0" marL="4572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lphaUcPeriod"/>
            </a:pPr>
            <a:r>
              <a:rPr lang="en-US">
                <a:solidFill>
                  <a:schemeClr val="dk1"/>
                </a:solidFill>
              </a:rPr>
              <a:t>הוסיפו 2 כניסות: אחת לשניות (משך זמן) ואחת לכמה מהר אתם רוצים להאיץ (קצב)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clock&#10;&#10;Description automatically generated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" y="1808019"/>
            <a:ext cx="4341767" cy="144422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3368617" y="3177243"/>
            <a:ext cx="114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באיזה מהירות אתם רוצים להאיץ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539018" y="3236422"/>
            <a:ext cx="82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Assistant"/>
                <a:ea typeface="Assistant"/>
                <a:cs typeface="Assistant"/>
                <a:sym typeface="Assistant"/>
              </a:rPr>
              <a:t>שניות ההאצה</a:t>
            </a:r>
            <a:endParaRPr sz="1400">
              <a:solidFill>
                <a:srgbClr val="00B05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687" y="1819360"/>
            <a:ext cx="4595919" cy="296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הגדירו את ה MY BLOCK </a:t>
            </a:r>
            <a:endParaRPr/>
          </a:p>
        </p:txBody>
      </p:sp>
      <p:sp>
        <p:nvSpPr>
          <p:cNvPr id="228" name="Google Shape;228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29" name="Google Shape;229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1140758" y="5038640"/>
            <a:ext cx="7781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גוררו את האופרטורים "משך" ו"שיעור" למיקומים הנכונים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31" name="Google Shape;231;p9"/>
          <p:cNvCxnSpPr/>
          <p:nvPr/>
        </p:nvCxnSpPr>
        <p:spPr>
          <a:xfrm>
            <a:off x="5710259" y="2459439"/>
            <a:ext cx="727363" cy="109104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/>
          <p:nvPr/>
        </p:nvCxnSpPr>
        <p:spPr>
          <a:xfrm>
            <a:off x="6222946" y="2459438"/>
            <a:ext cx="1568025" cy="164176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