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Assistant"/>
      <p:regular r:id="rId15"/>
      <p:bold r:id="rId16"/>
    </p:embeddedFont>
    <p:embeddedFont>
      <p:font typeface="Helvetica Neue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uzuDrUoqtC/gCZu6UvgMXYna5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ssistant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font" Target="fonts/Assistan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5d8ca41e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05d8ca41ed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f9f6514e70_0_11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f9f6514e70_0_1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f9f6514e70_0_11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f9f6514e70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f9f6514e70_0_11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iw-IL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f9f6514e70_0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f9f6514e70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f9f6514e70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f6514e70_0_9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f9f6514e70_0_9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f9f6514e70_0_91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f9f6514e70_0_9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f9f6514e70_0_9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f9f6514e70_0_9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9f6514e70_0_98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f9f6514e70_0_98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f9f6514e70_0_98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f9f6514e70_0_98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f9f6514e70_0_98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f9f6514e70_0_9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9f6514e70_0_105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f9f6514e70_0_105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f9f6514e70_0_10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f9f6514e70_0_10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19" name="Google Shape;119;gf9f6514e70_0_10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f9f6514e70_0_10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f9f6514e70_0_10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9f6514e70_0_113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f9f6514e70_0_113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f9f6514e70_0_113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f9f6514e70_0_113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f9f6514e70_0_11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f9f6514e70_0_11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f9f6514e70_0_11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30" name="Google Shape;130;gf9f6514e70_0_11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f9f6514e70_0_11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9f6514e70_0_12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f9f6514e70_0_12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35" name="Google Shape;135;gf9f6514e70_0_12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f9f6514e70_0_12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f9f6514e70_0_12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9f6514e70_0_1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f9f6514e70_0_12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f9f6514e70_0_12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42" name="Google Shape;142;gf9f6514e70_0_12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f9f6514e70_0_12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f9f6514e70_0_2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f9f6514e70_0_2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f9f6514e70_0_20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f9f6514e70_0_2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f9f6514e70_0_2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35" name="Google Shape;35;gf9f6514e70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f9f6514e70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9f6514e70_0_2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f9f6514e70_0_28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f9f6514e70_0_28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f9f6514e70_0_2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f9f6514e70_0_2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f9f6514e70_0_2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44" name="Google Shape;44;gf9f6514e70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f9f6514e70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f9f6514e70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f9f6514e70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9f6514e70_0_39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f9f6514e70_0_39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f9f6514e70_0_3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f9f6514e70_0_3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53" name="Google Shape;53;gf9f6514e70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f9f6514e70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f9f6514e70_0_3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f9f6514e70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f9f6514e70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9f6514e70_0_49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f9f6514e70_0_49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f9f6514e70_0_49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f9f6514e70_0_49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f9f6514e70_0_4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f9f6514e70_0_4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f9f6514e70_0_4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66" name="Google Shape;66;gf9f6514e70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f9f6514e70_0_4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f9f6514e70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9f6514e70_0_6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f9f6514e70_0_6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72" name="Google Shape;72;gf9f6514e70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f9f6514e70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f9f6514e70_0_6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f9f6514e70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f9f6514e70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9f6514e70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f9f6514e70_0_6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f9f6514e70_0_6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81" name="Google Shape;81;gf9f6514e70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f9f6514e70_0_6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f9f6514e70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f9f6514e70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9f6514e70_0_76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f9f6514e70_0_76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f9f6514e70_0_7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f9f6514e70_0_76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f9f6514e70_0_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f9f6514e70_0_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f9f6514e70_0_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9f6514e70_0_84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f9f6514e70_0_84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f9f6514e70_0_84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f9f6514e70_0_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f9f6514e70_0_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f9f6514e70_0_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f9f6514e70_0_0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f9f6514e70_0_0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f9f6514e70_0_0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f9f6514e70_0_0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f9f6514e70_0_0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f9f6514e70_0_0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f9f6514e70_0_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7" name="Google Shape;17;gf9f6514e70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f9f6514e70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f9f6514e70_0_0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iw-IL"/>
              <a:t>פניות מדויקות </a:t>
            </a:r>
            <a:endParaRPr b="1"/>
          </a:p>
        </p:txBody>
      </p:sp>
      <p:sp>
        <p:nvSpPr>
          <p:cNvPr id="149" name="Google Shape;149;p1"/>
          <p:cNvSpPr txBox="1"/>
          <p:nvPr/>
        </p:nvSpPr>
        <p:spPr>
          <a:xfrm>
            <a:off x="3187659" y="4191557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>
              <a:solidFill>
                <a:srgbClr val="0EAE9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מטרות השיעור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320400" y="1426625"/>
            <a:ext cx="8503200" cy="2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6800" lvl="0" marL="306000" rtl="1" algn="r">
              <a:spcBef>
                <a:spcPts val="0"/>
              </a:spcBef>
              <a:spcAft>
                <a:spcPts val="0"/>
              </a:spcAft>
              <a:buSzPts val="2456"/>
              <a:buChar char="⬛"/>
            </a:pPr>
            <a:r>
              <a:rPr lang="iw-IL" sz="2600">
                <a:solidFill>
                  <a:schemeClr val="dk1"/>
                </a:solidFill>
              </a:rPr>
              <a:t>ללמוד כיצד משפרים את דיוק הפניות של הרובוט</a:t>
            </a:r>
            <a:endParaRPr sz="2600">
              <a:solidFill>
                <a:schemeClr val="dk1"/>
              </a:solidFill>
            </a:endParaRPr>
          </a:p>
          <a:p>
            <a:pPr indent="-356800" lvl="0" marL="306000" rtl="1" algn="r">
              <a:spcBef>
                <a:spcPts val="960"/>
              </a:spcBef>
              <a:spcAft>
                <a:spcPts val="0"/>
              </a:spcAft>
              <a:buSzPts val="2456"/>
              <a:buChar char="⬛"/>
            </a:pPr>
            <a:r>
              <a:rPr lang="iw-IL" sz="2600">
                <a:solidFill>
                  <a:schemeClr val="dk1"/>
                </a:solidFill>
              </a:rPr>
              <a:t>ללמוד כיצד ניתן לפנות על ציר</a:t>
            </a:r>
            <a:endParaRPr sz="2600">
              <a:solidFill>
                <a:schemeClr val="dk1"/>
              </a:solidFill>
            </a:endParaRPr>
          </a:p>
          <a:p>
            <a:pPr indent="-356800" lvl="0" marL="306000" rtl="1" algn="r">
              <a:spcBef>
                <a:spcPts val="960"/>
              </a:spcBef>
              <a:spcAft>
                <a:spcPts val="0"/>
              </a:spcAft>
              <a:buSzPts val="2456"/>
              <a:buChar char="⬛"/>
            </a:pPr>
            <a:r>
              <a:rPr lang="iw-IL" sz="2600"/>
              <a:t>שימו לב: למרות שהתמונות מראות SPIKE Prime הן נכונות גם לRobot Inventor.</a:t>
            </a:r>
            <a:endParaRPr sz="2600"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600"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600"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SPIKE Prime Lessons (primelessons.org) CC-BY-NC-SA.  (Last edit: 5/30/2020)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כמה מדויק הסיבוב שלכם?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4346575" y="2224978"/>
            <a:ext cx="45684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iw-IL" sz="2200"/>
              <a:t>שימו לב שהרובוט זז יותר מ 90 מעלות.</a:t>
            </a:r>
            <a:endParaRPr sz="2200"/>
          </a:p>
          <a:p>
            <a:pPr indent="-331400" lvl="0" marL="306000" rtl="1" algn="r">
              <a:spcBef>
                <a:spcPts val="960"/>
              </a:spcBef>
              <a:spcAft>
                <a:spcPts val="0"/>
              </a:spcAft>
              <a:buSzPts val="2056"/>
              <a:buChar char="⬛"/>
            </a:pPr>
            <a:r>
              <a:rPr lang="iw-IL" sz="2200"/>
              <a:t>יש שתי סיבות עיקריות לזה:</a:t>
            </a:r>
            <a:endParaRPr sz="2200"/>
          </a:p>
          <a:p>
            <a:pPr indent="-368300" lvl="1" marL="666900" rtl="1" algn="r">
              <a:spcBef>
                <a:spcPts val="920"/>
              </a:spcBef>
              <a:spcAft>
                <a:spcPts val="0"/>
              </a:spcAft>
              <a:buSzPts val="1872"/>
              <a:buFont typeface="Gill Sans"/>
              <a:buAutoNum type="arabicPeriod"/>
            </a:pPr>
            <a:r>
              <a:rPr lang="iw-IL" sz="2200"/>
              <a:t>לוקח לרובוט זמן לקרוא את ערך הג'יירוסקופ מה שגורם לסטייה של כמה מעלות בסיבוב.</a:t>
            </a:r>
            <a:endParaRPr sz="2200"/>
          </a:p>
          <a:p>
            <a:pPr indent="-368300" lvl="1" marL="666900" rtl="1" algn="r">
              <a:spcBef>
                <a:spcPts val="920"/>
              </a:spcBef>
              <a:spcAft>
                <a:spcPts val="0"/>
              </a:spcAft>
              <a:buSzPts val="1872"/>
              <a:buFont typeface="Gill Sans"/>
              <a:buAutoNum type="arabicPeriod"/>
            </a:pPr>
            <a:r>
              <a:rPr lang="iw-IL" sz="2200"/>
              <a:t>דיליי בזמן העצירה של הרובוט גורם לאי דיוק במעלות הסיבוב.</a:t>
            </a:r>
            <a:endParaRPr sz="2200"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200"/>
          </a:p>
        </p:txBody>
      </p:sp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155577" y="6356863"/>
            <a:ext cx="402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SPIKE Prime Lessons (primelessons.org) CC-BY-NC-SA.  (Last edit: 5/30/2020)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4502572" y="635684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66" name="Google Shape;166;p3"/>
          <p:cNvSpPr txBox="1"/>
          <p:nvPr/>
        </p:nvSpPr>
        <p:spPr>
          <a:xfrm>
            <a:off x="4391255" y="1343252"/>
            <a:ext cx="4523700" cy="70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</a:t>
            </a:r>
            <a:r>
              <a:rPr lang="iw-IL" sz="2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ריצו את הקוד הזה ובדקו אם סיבוב </a:t>
            </a:r>
            <a:r>
              <a:rPr lang="iw-IL" sz="2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ה-</a:t>
            </a:r>
            <a:r>
              <a:rPr lang="iw-IL" sz="2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90 מעלות הזה הוא באמת סיבוב 90 מעלות.</a:t>
            </a:r>
            <a:endParaRPr sz="2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67" name="Google Shape;1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609" y="1704077"/>
            <a:ext cx="372427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שיפור דיוק הפניות</a:t>
            </a:r>
            <a:endParaRPr/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4200513" y="1242381"/>
            <a:ext cx="45438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0544" lvl="0" marL="306000" rtl="1" algn="r"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כמו שציינו בשקופית הקודמת עלול להיווצר  חוסר דיוק והרובוט מסתובב יותר מידי.</a:t>
            </a:r>
            <a:endParaRPr sz="2200"/>
          </a:p>
          <a:p>
            <a:pPr indent="0" lvl="0" marL="0" rtl="1" algn="r">
              <a:spcBef>
                <a:spcPts val="920"/>
              </a:spcBef>
              <a:spcAft>
                <a:spcPts val="0"/>
              </a:spcAft>
              <a:buNone/>
            </a:pPr>
            <a:r>
              <a:rPr lang="iw-IL" sz="2200"/>
              <a:t>איך ניתן לפתור בעיה זו?</a:t>
            </a:r>
            <a:endParaRPr sz="2200"/>
          </a:p>
          <a:p>
            <a:pPr indent="-352228" lvl="1" marL="630000" rtl="1" algn="r"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פתרון אחד הוא לכוון לפחות מעלות מהכמות  שרצינו להסתובב.</a:t>
            </a:r>
            <a:endParaRPr sz="2200"/>
          </a:p>
          <a:p>
            <a:pPr indent="-352228" lvl="1" marL="630000" rtl="1" algn="r"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הכמות שבה יש להסתובב תלויה ברובוט ובמהירות הסיבוב שלו.</a:t>
            </a:r>
            <a:endParaRPr sz="2200"/>
          </a:p>
          <a:p>
            <a:pPr indent="-340544" lvl="0" marL="306000" rtl="1" algn="r">
              <a:spcBef>
                <a:spcPts val="96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מימין יש דוגמה לפתרון זה שימו לב: המספר 78 לא נכון לכל הרובוטים ונכון לרובוט שעליו זה מבוסס. בדקו והתאימו לפי הרובוט שלכם!</a:t>
            </a:r>
            <a:endParaRPr sz="2200"/>
          </a:p>
        </p:txBody>
      </p:sp>
      <p:sp>
        <p:nvSpPr>
          <p:cNvPr id="174" name="Google Shape;174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SPIKE Prime Lessons (primelessons.org) CC-BY-NC-SA.  (Last edit: 5/30/2020)</a:t>
            </a:r>
            <a:endParaRPr/>
          </a:p>
        </p:txBody>
      </p:sp>
      <p:sp>
        <p:nvSpPr>
          <p:cNvPr id="175" name="Google Shape;175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176" name="Google Shape;1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40" y="1546044"/>
            <a:ext cx="4230799" cy="3706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עוד פתרון</a:t>
            </a:r>
            <a:endParaRPr/>
          </a:p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1137737" y="1115468"/>
            <a:ext cx="73821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8700" lvl="0" marL="306000" rtl="1" algn="r">
              <a:spcBef>
                <a:spcPts val="0"/>
              </a:spcBef>
              <a:spcAft>
                <a:spcPts val="0"/>
              </a:spcAft>
              <a:buSzPts val="1856"/>
              <a:buChar char="⬛"/>
            </a:pPr>
            <a:r>
              <a:rPr lang="iw-IL" sz="2000"/>
              <a:t>עוד דרך לפנות היא בעזרת בלוקים עם הגבלה (סיבובים, מעלות, שניות).</a:t>
            </a:r>
            <a:endParaRPr sz="2000"/>
          </a:p>
          <a:p>
            <a:pPr indent="-318700" lvl="0" marL="306000" rtl="1" algn="r">
              <a:spcBef>
                <a:spcPts val="960"/>
              </a:spcBef>
              <a:spcAft>
                <a:spcPts val="0"/>
              </a:spcAft>
              <a:buSzPts val="1856"/>
              <a:buChar char="⬛"/>
            </a:pPr>
            <a:r>
              <a:rPr lang="iw-IL" sz="2000"/>
              <a:t>יתרון אחד הוא שהגלגלים מאטים לקראת סוף הסיבוב בשביל להגדיל דיוק</a:t>
            </a:r>
            <a:endParaRPr sz="2000"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000"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000"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000"/>
          </a:p>
          <a:p>
            <a:pPr indent="-318700" lvl="0" marL="306000" rtl="1" algn="r">
              <a:spcBef>
                <a:spcPts val="960"/>
              </a:spcBef>
              <a:spcAft>
                <a:spcPts val="0"/>
              </a:spcAft>
              <a:buSzPts val="1856"/>
              <a:buChar char="⬛"/>
            </a:pPr>
            <a:r>
              <a:rPr b="1" lang="iw-IL" sz="2000"/>
              <a:t>כמה הגלגלים פונים בבלוק למעלה?</a:t>
            </a:r>
            <a:endParaRPr sz="2000"/>
          </a:p>
          <a:p>
            <a:pPr indent="-318700" lvl="1" marL="630000" rtl="1" algn="r">
              <a:spcBef>
                <a:spcPts val="920"/>
              </a:spcBef>
              <a:spcAft>
                <a:spcPts val="0"/>
              </a:spcAft>
              <a:buSzPts val="1672"/>
              <a:buChar char="⬛"/>
            </a:pPr>
            <a:r>
              <a:rPr lang="iw-IL" sz="2000"/>
              <a:t>המרחק הוא הממוצע של המרחק ששני הגלגלים עשו.</a:t>
            </a:r>
            <a:endParaRPr sz="2000"/>
          </a:p>
          <a:p>
            <a:pPr indent="-318700" lvl="1" marL="630000" rtl="1" algn="r">
              <a:spcBef>
                <a:spcPts val="920"/>
              </a:spcBef>
              <a:spcAft>
                <a:spcPts val="0"/>
              </a:spcAft>
              <a:buSzPts val="1672"/>
              <a:buChar char="⬛"/>
            </a:pPr>
            <a:r>
              <a:rPr lang="iw-IL" sz="2000"/>
              <a:t>בסוף כל תנוע שני הגלגלים יזוזו פי שתיים מהמרחק המוזן.</a:t>
            </a:r>
            <a:endParaRPr sz="2000"/>
          </a:p>
          <a:p>
            <a:pPr indent="-318700" lvl="1" marL="630000" rtl="1" algn="r">
              <a:spcBef>
                <a:spcPts val="920"/>
              </a:spcBef>
              <a:spcAft>
                <a:spcPts val="0"/>
              </a:spcAft>
              <a:buSzPts val="1672"/>
              <a:buChar char="⬛"/>
            </a:pPr>
            <a:r>
              <a:rPr b="1" lang="iw-IL" sz="2000"/>
              <a:t>תשובה:  </a:t>
            </a:r>
            <a:r>
              <a:rPr lang="iw-IL" sz="2000"/>
              <a:t>הגלגל שמשמאל יפנה 360 מעלות והגלגל מימין 0.</a:t>
            </a:r>
            <a:endParaRPr sz="2000"/>
          </a:p>
          <a:p>
            <a:pPr indent="-318700" lvl="1" marL="630000" rtl="1" algn="r">
              <a:spcBef>
                <a:spcPts val="920"/>
              </a:spcBef>
              <a:spcAft>
                <a:spcPts val="0"/>
              </a:spcAft>
              <a:buSzPts val="1672"/>
              <a:buChar char="⬛"/>
            </a:pPr>
            <a:r>
              <a:rPr lang="iw-IL" sz="2000"/>
              <a:t>שימו לב שהרובוט לפי הקוד למעלה יפנה כ90 מעלות.</a:t>
            </a:r>
            <a:endParaRPr sz="2000"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sz="2000"/>
          </a:p>
        </p:txBody>
      </p:sp>
      <p:sp>
        <p:nvSpPr>
          <p:cNvPr id="183" name="Google Shape;183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SPIKE Prime Lessons (primelessons.org) CC-BY-NC-SA.  (Last edit: 5/30/2020)</a:t>
            </a:r>
            <a:endParaRPr/>
          </a:p>
        </p:txBody>
      </p:sp>
      <p:sp>
        <p:nvSpPr>
          <p:cNvPr id="184" name="Google Shape;184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185" name="Google Shape;1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2785" y="2272202"/>
            <a:ext cx="4333875" cy="676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5"/>
          <p:cNvGrpSpPr/>
          <p:nvPr/>
        </p:nvGrpSpPr>
        <p:grpSpPr>
          <a:xfrm>
            <a:off x="6491436" y="2029822"/>
            <a:ext cx="1161401" cy="1161017"/>
            <a:chOff x="809678" y="4659819"/>
            <a:chExt cx="1324741" cy="1688016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809678" y="4659819"/>
              <a:ext cx="1198820" cy="1688016"/>
              <a:chOff x="6507373" y="1236164"/>
              <a:chExt cx="1198820" cy="1688016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rot="5400000">
                <a:off x="6518808" y="1513125"/>
                <a:ext cx="1141856" cy="1164726"/>
                <a:chOff x="6310708" y="2223671"/>
                <a:chExt cx="809368" cy="898500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6451830" y="2223671"/>
                  <a:ext cx="519300" cy="898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D50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6979076" y="2525434"/>
                  <a:ext cx="141000" cy="2949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13B09B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6310708" y="2525434"/>
                  <a:ext cx="141000" cy="2949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13B09B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92" name="Google Shape;192;p5"/>
                <p:cNvSpPr/>
                <p:nvPr/>
              </p:nvSpPr>
              <p:spPr>
                <a:xfrm>
                  <a:off x="6621904" y="2247641"/>
                  <a:ext cx="179400" cy="166200"/>
                </a:xfrm>
                <a:prstGeom prst="ellipse">
                  <a:avLst/>
                </a:prstGeom>
                <a:solidFill>
                  <a:srgbClr val="FF0000"/>
                </a:solidFill>
                <a:ln cap="rnd" cmpd="sng" w="12700">
                  <a:solidFill>
                    <a:srgbClr val="C6C6C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193" name="Google Shape;193;p5"/>
              <p:cNvSpPr txBox="1"/>
              <p:nvPr/>
            </p:nvSpPr>
            <p:spPr>
              <a:xfrm>
                <a:off x="7216809" y="1236164"/>
                <a:ext cx="465600" cy="53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A</a:t>
                </a:r>
                <a:endParaRPr/>
              </a:p>
            </p:txBody>
          </p:sp>
          <p:sp>
            <p:nvSpPr>
              <p:cNvPr id="194" name="Google Shape;194;p5"/>
              <p:cNvSpPr txBox="1"/>
              <p:nvPr/>
            </p:nvSpPr>
            <p:spPr>
              <a:xfrm>
                <a:off x="7240594" y="2387180"/>
                <a:ext cx="465600" cy="53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E</a:t>
                </a:r>
                <a:endParaRPr/>
              </a:p>
            </p:txBody>
          </p:sp>
        </p:grpSp>
        <p:cxnSp>
          <p:nvCxnSpPr>
            <p:cNvPr id="195" name="Google Shape;195;p5"/>
            <p:cNvCxnSpPr/>
            <p:nvPr/>
          </p:nvCxnSpPr>
          <p:spPr>
            <a:xfrm>
              <a:off x="1785520" y="4980768"/>
              <a:ext cx="348900" cy="393900"/>
            </a:xfrm>
            <a:prstGeom prst="curvedConnector2">
              <a:avLst/>
            </a:prstGeom>
            <a:noFill/>
            <a:ln cap="rnd" cmpd="sng" w="222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00" name="Google Shape;2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84" y="3523314"/>
            <a:ext cx="3356409" cy="25620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01" name="Google Shape;20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2689" y="3516155"/>
            <a:ext cx="3583620" cy="2552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מה בנוגע לפניות עם שני גלגלים?</a:t>
            </a:r>
            <a:endParaRPr/>
          </a:p>
        </p:txBody>
      </p:sp>
      <p:sp>
        <p:nvSpPr>
          <p:cNvPr id="203" name="Google Shape;203;p6"/>
          <p:cNvSpPr txBox="1"/>
          <p:nvPr>
            <p:ph idx="1" type="body"/>
          </p:nvPr>
        </p:nvSpPr>
        <p:spPr>
          <a:xfrm>
            <a:off x="155087" y="1140006"/>
            <a:ext cx="7382219" cy="3745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050" lvl="0" marL="306000" rtl="1" algn="r">
              <a:spcBef>
                <a:spcPts val="0"/>
              </a:spcBef>
              <a:spcAft>
                <a:spcPts val="0"/>
              </a:spcAft>
              <a:buSzPts val="1956"/>
              <a:buChar char="⬛"/>
            </a:pPr>
            <a:r>
              <a:rPr lang="iw-IL" sz="2100"/>
              <a:t>מצורפות שתי תוכנות לפנייה בעזרת בלוקי movement הורודים</a:t>
            </a:r>
            <a:endParaRPr sz="2100"/>
          </a:p>
          <a:p>
            <a:pPr indent="-325050" lvl="0" marL="306000" rtl="1" algn="r">
              <a:spcBef>
                <a:spcPts val="960"/>
              </a:spcBef>
              <a:spcAft>
                <a:spcPts val="0"/>
              </a:spcAft>
              <a:buSzPts val="1956"/>
              <a:buChar char="⬛"/>
            </a:pPr>
            <a:r>
              <a:rPr lang="iw-IL" sz="2100"/>
              <a:t>בדוגמא הזאת, כל גלגל ברובוט יזוז 180 מעלות אך בכיוונים מנוגדים</a:t>
            </a:r>
            <a:endParaRPr sz="2100"/>
          </a:p>
          <a:p>
            <a:pPr indent="-325050" lvl="1" marL="630000" rtl="1" algn="r">
              <a:spcBef>
                <a:spcPts val="920"/>
              </a:spcBef>
              <a:spcAft>
                <a:spcPts val="0"/>
              </a:spcAft>
              <a:buSzPts val="1772"/>
              <a:buChar char="⬛"/>
            </a:pPr>
            <a:r>
              <a:rPr lang="iw-IL" sz="2100"/>
              <a:t>כתוצאה מזה הרובוט יפנה 90 מעלות לימין.</a:t>
            </a:r>
            <a:endParaRPr sz="2100"/>
          </a:p>
          <a:p>
            <a:pPr indent="-325050" lvl="1" marL="630000" rtl="1" algn="r">
              <a:spcBef>
                <a:spcPts val="920"/>
              </a:spcBef>
              <a:spcAft>
                <a:spcPts val="0"/>
              </a:spcAft>
              <a:buSzPts val="1772"/>
              <a:buChar char="⬛"/>
            </a:pPr>
            <a:r>
              <a:rPr lang="iw-IL" sz="2100"/>
              <a:t>אנחנו ממליצים להשתמש בבלוק ה tank steering</a:t>
            </a:r>
            <a:endParaRPr sz="2100"/>
          </a:p>
        </p:txBody>
      </p:sp>
      <p:sp>
        <p:nvSpPr>
          <p:cNvPr id="204" name="Google Shape;204;p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SPIKE Prime Lessons (primelessons.org) CC-BY-NC-SA.  (Last edit: 5/30/2020)</a:t>
            </a:r>
            <a:endParaRPr/>
          </a:p>
        </p:txBody>
      </p:sp>
      <p:sp>
        <p:nvSpPr>
          <p:cNvPr id="205" name="Google Shape;205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grpSp>
        <p:nvGrpSpPr>
          <p:cNvPr id="206" name="Google Shape;206;p6"/>
          <p:cNvGrpSpPr/>
          <p:nvPr/>
        </p:nvGrpSpPr>
        <p:grpSpPr>
          <a:xfrm>
            <a:off x="7537640" y="2961447"/>
            <a:ext cx="1302548" cy="1161017"/>
            <a:chOff x="648680" y="4659819"/>
            <a:chExt cx="1485739" cy="1688016"/>
          </a:xfrm>
        </p:grpSpPr>
        <p:grpSp>
          <p:nvGrpSpPr>
            <p:cNvPr id="207" name="Google Shape;207;p6"/>
            <p:cNvGrpSpPr/>
            <p:nvPr/>
          </p:nvGrpSpPr>
          <p:grpSpPr>
            <a:xfrm>
              <a:off x="809518" y="4659819"/>
              <a:ext cx="1198981" cy="1688016"/>
              <a:chOff x="6507213" y="1236164"/>
              <a:chExt cx="1198981" cy="1688016"/>
            </a:xfrm>
          </p:grpSpPr>
          <p:grpSp>
            <p:nvGrpSpPr>
              <p:cNvPr id="208" name="Google Shape;208;p6"/>
              <p:cNvGrpSpPr/>
              <p:nvPr/>
            </p:nvGrpSpPr>
            <p:grpSpPr>
              <a:xfrm rot="5400000">
                <a:off x="6518630" y="1512900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09" name="Google Shape;209;p6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D50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0" name="Google Shape;210;p6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13B09B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1" name="Google Shape;211;p6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13B09B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2" name="Google Shape;212;p6"/>
                <p:cNvSpPr/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ln cap="rnd" cmpd="sng" w="12700">
                  <a:solidFill>
                    <a:srgbClr val="C6C6C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213" name="Google Shape;213;p6"/>
              <p:cNvSpPr txBox="1"/>
              <p:nvPr/>
            </p:nvSpPr>
            <p:spPr>
              <a:xfrm>
                <a:off x="7216809" y="1236164"/>
                <a:ext cx="465600" cy="53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A</a:t>
                </a:r>
                <a:endParaRPr/>
              </a:p>
            </p:txBody>
          </p:sp>
          <p:sp>
            <p:nvSpPr>
              <p:cNvPr id="214" name="Google Shape;214;p6"/>
              <p:cNvSpPr txBox="1"/>
              <p:nvPr/>
            </p:nvSpPr>
            <p:spPr>
              <a:xfrm>
                <a:off x="7240594" y="2387180"/>
                <a:ext cx="465600" cy="53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E</a:t>
                </a:r>
                <a:endParaRPr/>
              </a:p>
            </p:txBody>
          </p:sp>
        </p:grpSp>
        <p:cxnSp>
          <p:nvCxnSpPr>
            <p:cNvPr id="215" name="Google Shape;215;p6"/>
            <p:cNvCxnSpPr/>
            <p:nvPr/>
          </p:nvCxnSpPr>
          <p:spPr>
            <a:xfrm>
              <a:off x="1785520" y="4980768"/>
              <a:ext cx="348900" cy="393900"/>
            </a:xfrm>
            <a:prstGeom prst="curvedConnector2">
              <a:avLst/>
            </a:prstGeom>
            <a:noFill/>
            <a:ln cap="rnd" cmpd="sng" w="222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16" name="Google Shape;216;p6"/>
            <p:cNvCxnSpPr/>
            <p:nvPr/>
          </p:nvCxnSpPr>
          <p:spPr>
            <a:xfrm rot="10800000">
              <a:off x="648680" y="5568534"/>
              <a:ext cx="428100" cy="438600"/>
            </a:xfrm>
            <a:prstGeom prst="curvedConnector3">
              <a:avLst>
                <a:gd fmla="val 109189" name="adj1"/>
              </a:avLst>
            </a:prstGeom>
            <a:noFill/>
            <a:ln cap="rnd" cmpd="sng" w="222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217" name="Google Shape;217;p6"/>
          <p:cNvSpPr/>
          <p:nvPr/>
        </p:nvSpPr>
        <p:spPr>
          <a:xfrm>
            <a:off x="351743" y="5531274"/>
            <a:ext cx="2732114" cy="537168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3928188" y="5496586"/>
            <a:ext cx="3583619" cy="537168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אתגר</a:t>
            </a:r>
            <a:endParaRPr/>
          </a:p>
        </p:txBody>
      </p:sp>
      <p:sp>
        <p:nvSpPr>
          <p:cNvPr id="224" name="Google Shape;224;p7"/>
          <p:cNvSpPr txBox="1"/>
          <p:nvPr>
            <p:ph idx="1" type="body"/>
          </p:nvPr>
        </p:nvSpPr>
        <p:spPr>
          <a:xfrm>
            <a:off x="511800" y="1140000"/>
            <a:ext cx="8177700" cy="50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100" lvl="0" marL="306000" rtl="1" algn="r">
              <a:spcBef>
                <a:spcPts val="0"/>
              </a:spcBef>
              <a:spcAft>
                <a:spcPts val="0"/>
              </a:spcAft>
              <a:buSzPts val="2256"/>
              <a:buChar char="⬛"/>
            </a:pPr>
            <a:r>
              <a:rPr lang="iw-IL" sz="2400"/>
              <a:t>פנו 90 מעלות בדיוק בעזרת בלוקי תנועה הורודים  בלבד.</a:t>
            </a:r>
            <a:endParaRPr sz="2400"/>
          </a:p>
          <a:p>
            <a:pPr indent="-344100" lvl="0" marL="306000" rtl="1" algn="r">
              <a:spcBef>
                <a:spcPts val="960"/>
              </a:spcBef>
              <a:spcAft>
                <a:spcPts val="0"/>
              </a:spcAft>
              <a:buSzPts val="2256"/>
              <a:buChar char="⬛"/>
            </a:pPr>
            <a:r>
              <a:rPr lang="iw-IL" sz="2400"/>
              <a:t>אתם יכולים להשתמש ב Dashboard בשביל למדוד כמה מעלות הגלגל צריך לפנות</a:t>
            </a:r>
            <a:endParaRPr sz="2400"/>
          </a:p>
          <a:p>
            <a:pPr indent="-317243" lvl="2" marL="899999" rtl="1" algn="r">
              <a:spcBef>
                <a:spcPts val="960"/>
              </a:spcBef>
              <a:spcAft>
                <a:spcPts val="0"/>
              </a:spcAft>
              <a:buSzPts val="2400"/>
              <a:buChar char="⬛"/>
            </a:pPr>
            <a:r>
              <a:rPr lang="iw-IL" sz="2400"/>
              <a:t>החזיקו גלגל אחד וסובבו ידנית את השני עד שהגעתם לזווית סיבוב הרצויה שלכם, כמות המעלות שהמנוע הסתובב זה הערך שתזינו לתוך התוכנה שלכם.</a:t>
            </a:r>
            <a:endParaRPr sz="2400"/>
          </a:p>
          <a:p>
            <a:pPr indent="0" lvl="0" marL="105156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400"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400"/>
          </a:p>
        </p:txBody>
      </p:sp>
      <p:sp>
        <p:nvSpPr>
          <p:cNvPr id="225" name="Google Shape;225;p7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SPIKE Prime Lessons (primelessons.org) CC-BY-NC-SA.  (Last edit: 5/30/2020)</a:t>
            </a:r>
            <a:endParaRPr/>
          </a:p>
        </p:txBody>
      </p:sp>
      <p:sp>
        <p:nvSpPr>
          <p:cNvPr id="226" name="Google Shape;226;p7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grpSp>
        <p:nvGrpSpPr>
          <p:cNvPr id="227" name="Google Shape;227;p7"/>
          <p:cNvGrpSpPr/>
          <p:nvPr/>
        </p:nvGrpSpPr>
        <p:grpSpPr>
          <a:xfrm>
            <a:off x="1230211" y="4022010"/>
            <a:ext cx="1161401" cy="1161017"/>
            <a:chOff x="809678" y="4659819"/>
            <a:chExt cx="1324741" cy="1688016"/>
          </a:xfrm>
        </p:grpSpPr>
        <p:grpSp>
          <p:nvGrpSpPr>
            <p:cNvPr id="228" name="Google Shape;228;p7"/>
            <p:cNvGrpSpPr/>
            <p:nvPr/>
          </p:nvGrpSpPr>
          <p:grpSpPr>
            <a:xfrm>
              <a:off x="809678" y="4659819"/>
              <a:ext cx="1198820" cy="1688016"/>
              <a:chOff x="6507373" y="1236164"/>
              <a:chExt cx="1198820" cy="1688016"/>
            </a:xfrm>
          </p:grpSpPr>
          <p:grpSp>
            <p:nvGrpSpPr>
              <p:cNvPr id="229" name="Google Shape;229;p7"/>
              <p:cNvGrpSpPr/>
              <p:nvPr/>
            </p:nvGrpSpPr>
            <p:grpSpPr>
              <a:xfrm rot="5400000">
                <a:off x="6518808" y="1513125"/>
                <a:ext cx="1141856" cy="1164726"/>
                <a:chOff x="6310708" y="2223671"/>
                <a:chExt cx="809368" cy="898500"/>
              </a:xfrm>
            </p:grpSpPr>
            <p:sp>
              <p:nvSpPr>
                <p:cNvPr id="230" name="Google Shape;230;p7"/>
                <p:cNvSpPr/>
                <p:nvPr/>
              </p:nvSpPr>
              <p:spPr>
                <a:xfrm>
                  <a:off x="6451830" y="2223671"/>
                  <a:ext cx="519300" cy="898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D50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31" name="Google Shape;231;p7"/>
                <p:cNvSpPr/>
                <p:nvPr/>
              </p:nvSpPr>
              <p:spPr>
                <a:xfrm>
                  <a:off x="6979076" y="2525434"/>
                  <a:ext cx="141000" cy="2949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13B09B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32" name="Google Shape;232;p7"/>
                <p:cNvSpPr/>
                <p:nvPr/>
              </p:nvSpPr>
              <p:spPr>
                <a:xfrm>
                  <a:off x="6310708" y="2525434"/>
                  <a:ext cx="141000" cy="2949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13B09B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33" name="Google Shape;233;p7"/>
                <p:cNvSpPr/>
                <p:nvPr/>
              </p:nvSpPr>
              <p:spPr>
                <a:xfrm>
                  <a:off x="6621904" y="2247641"/>
                  <a:ext cx="179400" cy="166200"/>
                </a:xfrm>
                <a:prstGeom prst="ellipse">
                  <a:avLst/>
                </a:prstGeom>
                <a:solidFill>
                  <a:srgbClr val="FF0000"/>
                </a:solidFill>
                <a:ln cap="rnd" cmpd="sng" w="12700">
                  <a:solidFill>
                    <a:srgbClr val="C6C6C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234" name="Google Shape;234;p7"/>
              <p:cNvSpPr txBox="1"/>
              <p:nvPr/>
            </p:nvSpPr>
            <p:spPr>
              <a:xfrm>
                <a:off x="7216809" y="1236164"/>
                <a:ext cx="465600" cy="53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A</a:t>
                </a:r>
                <a:endParaRPr/>
              </a:p>
            </p:txBody>
          </p:sp>
          <p:sp>
            <p:nvSpPr>
              <p:cNvPr id="235" name="Google Shape;235;p7"/>
              <p:cNvSpPr txBox="1"/>
              <p:nvPr/>
            </p:nvSpPr>
            <p:spPr>
              <a:xfrm>
                <a:off x="7240594" y="2387180"/>
                <a:ext cx="465600" cy="53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E</a:t>
                </a:r>
                <a:endParaRPr/>
              </a:p>
            </p:txBody>
          </p:sp>
        </p:grpSp>
        <p:cxnSp>
          <p:nvCxnSpPr>
            <p:cNvPr id="236" name="Google Shape;236;p7"/>
            <p:cNvCxnSpPr/>
            <p:nvPr/>
          </p:nvCxnSpPr>
          <p:spPr>
            <a:xfrm>
              <a:off x="1785520" y="4980768"/>
              <a:ext cx="348900" cy="393900"/>
            </a:xfrm>
            <a:prstGeom prst="curvedConnector2">
              <a:avLst/>
            </a:prstGeom>
            <a:noFill/>
            <a:ln cap="rnd" cmpd="sng" w="222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pic>
        <p:nvPicPr>
          <p:cNvPr id="237" name="Google Shape;2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3335" y="4264377"/>
            <a:ext cx="43338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פתרון</a:t>
            </a:r>
            <a:endParaRPr/>
          </a:p>
        </p:txBody>
      </p:sp>
      <p:sp>
        <p:nvSpPr>
          <p:cNvPr id="243" name="Google Shape;243;p8"/>
          <p:cNvSpPr txBox="1"/>
          <p:nvPr>
            <p:ph idx="1" type="body"/>
          </p:nvPr>
        </p:nvSpPr>
        <p:spPr>
          <a:xfrm>
            <a:off x="4381650" y="1478775"/>
            <a:ext cx="4400400" cy="4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31400" lvl="0" marL="306000" rtl="1" algn="r"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iw-IL" sz="2200"/>
              <a:t>התחילו בהגדרת חיבורי המנועים </a:t>
            </a:r>
            <a:endParaRPr sz="2200"/>
          </a:p>
          <a:p>
            <a:pPr indent="-331400" lvl="0" marL="306000" rtl="1" algn="r">
              <a:spcBef>
                <a:spcPts val="960"/>
              </a:spcBef>
              <a:spcAft>
                <a:spcPts val="0"/>
              </a:spcAft>
              <a:buSzPts val="2056"/>
              <a:buChar char="⬛"/>
            </a:pPr>
            <a:r>
              <a:rPr lang="iw-IL" sz="2200"/>
              <a:t>השתמשו בבלוק</a:t>
            </a:r>
            <a:r>
              <a:rPr b="1" lang="iw-IL" sz="2200"/>
              <a:t> hold</a:t>
            </a:r>
            <a:r>
              <a:rPr lang="iw-IL" sz="2200"/>
              <a:t> position בשביל עצירה מדוייקת יותר לאחר הסיבוב</a:t>
            </a:r>
            <a:endParaRPr sz="2200"/>
          </a:p>
          <a:p>
            <a:pPr indent="-340544" lvl="0" marL="306000" rtl="1" algn="r">
              <a:spcBef>
                <a:spcPts val="96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אפסו את זווית הסיבוב ב-Dashboard, הזווית הרלוונטית עבורנו היא </a:t>
            </a:r>
            <a:r>
              <a:rPr b="1" lang="iw-IL" sz="2200"/>
              <a:t>yaw angle</a:t>
            </a:r>
            <a:endParaRPr b="1" sz="2200"/>
          </a:p>
          <a:p>
            <a:pPr indent="-331400" lvl="0" marL="306000" rtl="1" algn="r">
              <a:spcBef>
                <a:spcPts val="960"/>
              </a:spcBef>
              <a:spcAft>
                <a:spcPts val="0"/>
              </a:spcAft>
              <a:buSzPts val="2056"/>
              <a:buChar char="⬛"/>
            </a:pPr>
            <a:r>
              <a:rPr lang="iw-IL" sz="2200"/>
              <a:t>סובבו את הרובוט בעזרת בלוק </a:t>
            </a:r>
            <a:r>
              <a:rPr b="1" lang="iw-IL" sz="2200"/>
              <a:t> Move Tank. </a:t>
            </a:r>
            <a:r>
              <a:rPr lang="iw-IL" sz="2200"/>
              <a:t>שימו לב שבלוק זה מוגדר לסובב רק את גלגל שמאל.</a:t>
            </a:r>
            <a:endParaRPr sz="2200"/>
          </a:p>
          <a:p>
            <a:pPr indent="-340544" lvl="0" marL="306000" rtl="1" algn="r">
              <a:spcBef>
                <a:spcPts val="96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חזרו ל-Dashboard ובדקו אם זווית yaw מראה לכם מספר קרוב ל-90 מעלות</a:t>
            </a:r>
            <a:endParaRPr sz="2200"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200"/>
          </a:p>
        </p:txBody>
      </p:sp>
      <p:sp>
        <p:nvSpPr>
          <p:cNvPr id="244" name="Google Shape;244;p8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SPIKE Prime Lessons (primelessons.org) CC-BY-NC-SA.  (Last edit: 5/30/2020)</a:t>
            </a:r>
            <a:endParaRPr/>
          </a:p>
        </p:txBody>
      </p:sp>
      <p:sp>
        <p:nvSpPr>
          <p:cNvPr id="245" name="Google Shape;245;p8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246" name="Google Shape;2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0746"/>
            <a:ext cx="44005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5d8ca41ed_0_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קרדיטים</a:t>
            </a:r>
            <a:endParaRPr/>
          </a:p>
        </p:txBody>
      </p:sp>
      <p:sp>
        <p:nvSpPr>
          <p:cNvPr id="252" name="Google Shape;252;g105d8ca41ed_0_0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iw-IL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iw-IL" sz="2200"/>
              <a:t> www.primelessons.org</a:t>
            </a:r>
            <a:endParaRPr sz="2200"/>
          </a:p>
        </p:txBody>
      </p:sp>
      <p:sp>
        <p:nvSpPr>
          <p:cNvPr id="253" name="Google Shape;253;g105d8ca41ed_0_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254" name="Google Shape;254;g105d8ca41ed_0_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55" name="Google Shape;255;g105d8ca41ed_0_0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iw-IL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iw-IL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56" name="Google Shape;256;g105d8ca41ed_0_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05d8ca41ed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05d8ca41ed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05d8ca41ed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