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Assistant"/>
      <p:regular r:id="rId13"/>
      <p:bold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xVs8IbeqOt74iBBNMHt+1Rc8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Assistan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Assistant-bold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5d693635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05d693635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cf7546ce4_0_11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fcf7546ce4_0_1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fcf7546ce4_0_11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fcf7546ce4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fcf7546ce4_0_11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fcf7546ce4_0_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fcf7546ce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fcf7546ce4_0_11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f7546ce4_0_91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cf7546ce4_0_9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fcf7546ce4_0_91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fcf7546ce4_0_91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fcf7546ce4_0_91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fcf7546ce4_0_91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f7546ce4_0_98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cf7546ce4_0_98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fcf7546ce4_0_98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fcf7546ce4_0_98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fcf7546ce4_0_98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fcf7546ce4_0_9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f7546ce4_0_105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fcf7546ce4_0_105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fcf7546ce4_0_105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fcf7546ce4_0_105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fcf7546ce4_0_105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fcf7546ce4_0_105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fcf7546ce4_0_105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f7546ce4_0_113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fcf7546ce4_0_113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fcf7546ce4_0_113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fcf7546ce4_0_113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fcf7546ce4_0_113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fcf7546ce4_0_113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fcf7546ce4_0_113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fcf7546ce4_0_11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fcf7546ce4_0_11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f7546ce4_0_123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fcf7546ce4_0_123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fcf7546ce4_0_123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fcf7546ce4_0_123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fcf7546ce4_0_123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f7546ce4_0_1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fcf7546ce4_0_12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fcf7546ce4_0_12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fcf7546ce4_0_12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fcf7546ce4_0_12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cf7546ce4_0_2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fcf7546ce4_0_2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fcf7546ce4_0_20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fcf7546ce4_0_2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fcf7546ce4_0_2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fcf7546ce4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fcf7546ce4_0_2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cf7546ce4_0_28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fcf7546ce4_0_28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fcf7546ce4_0_28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fcf7546ce4_0_28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fcf7546ce4_0_28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fcf7546ce4_0_28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fcf7546ce4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fcf7546ce4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fcf7546ce4_0_2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fcf7546ce4_0_28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cf7546ce4_0_39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fcf7546ce4_0_39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fcf7546ce4_0_3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fcf7546ce4_0_3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fcf7546ce4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fcf7546ce4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fcf7546ce4_0_3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fcf7546ce4_0_3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fcf7546ce4_0_3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f7546ce4_0_49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fcf7546ce4_0_49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fcf7546ce4_0_49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fcf7546ce4_0_49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fcf7546ce4_0_4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fcf7546ce4_0_4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fcf7546ce4_0_4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fcf7546ce4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fcf7546ce4_0_4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fcf7546ce4_0_4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f7546ce4_0_6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fcf7546ce4_0_6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fcf7546ce4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fcf7546ce4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fcf7546ce4_0_6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fcf7546ce4_0_6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fcf7546ce4_0_6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f7546ce4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fcf7546ce4_0_68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fcf7546ce4_0_68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fcf7546ce4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fcf7546ce4_0_68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fcf7546ce4_0_68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fcf7546ce4_0_68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f7546ce4_0_76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fcf7546ce4_0_76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fcf7546ce4_0_76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fcf7546ce4_0_76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fcf7546ce4_0_76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fcf7546ce4_0_76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fcf7546ce4_0_76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f7546ce4_0_84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fcf7546ce4_0_84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fcf7546ce4_0_84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fcf7546ce4_0_8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fcf7546ce4_0_8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fcf7546ce4_0_8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cf7546ce4_0_0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fcf7546ce4_0_0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fcf7546ce4_0_0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fcf7546ce4_0_0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fcf7546ce4_0_0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fcf7546ce4_0_0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fcf7546ce4_0_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fcf7546ce4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fcf7546ce4_0_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fcf7546ce4_0_0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/>
        </p:nvSpPr>
        <p:spPr>
          <a:xfrm>
            <a:off x="3159352" y="4176247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iw-IL"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 SANJAY AND ARVIND SESHAN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316712" y="2671403"/>
            <a:ext cx="8584534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 sz="3600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אתגרים </a:t>
            </a:r>
            <a:endParaRPr b="1" sz="3600" cap="non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הנחיות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4163448" y="1235925"/>
            <a:ext cx="460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המטרה של האתגרים האלו היא לשלב את כל מה שהתלמידים למדו עד עכשיו: תזוזה, פנייה ושימוש בסיסי בחיישנים.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אפשר ליצור כל אתגר שרוצים בעזרת הדבקת איזולירבנד על לוח לבן (קיים בחנויות מוצרי עבודה). אפשר גם להשתמש בפוסטר לבן גדול על רצפה קשה.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שימו לב שצבע האיזולירבנד לא תואם את את צבעי לגו. אז יכול להיות שלחיישנים יהיו קצת בעיות לזהות את הצבעים.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אפשר גם להשתמש במפה ישנה  של FIRST LEGO לאימונים. אפשר לפעמים למצוא אותם באיביי או אצל קבוצות אחרות.</a:t>
            </a:r>
            <a:endParaRPr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86" y="1235913"/>
            <a:ext cx="3408670" cy="226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"/>
          <p:cNvSpPr txBox="1"/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0" name="Google Shape;1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786" y="3804677"/>
            <a:ext cx="3478727" cy="226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אתגר 1: אימון נסיעה ופנייה</a:t>
            </a:r>
            <a:endParaRPr/>
          </a:p>
        </p:txBody>
      </p:sp>
      <p:sp>
        <p:nvSpPr>
          <p:cNvPr id="167" name="Google Shape;167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68" name="Google Shape;168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  <a:ln cap="rnd" cmpd="sng" w="22225">
            <a:solidFill>
              <a:srgbClr val="6D6D6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אזור השיגור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  <a:gradFill>
            <a:gsLst>
              <a:gs pos="0">
                <a:srgbClr val="A8A8A8">
                  <a:alpha val="89803"/>
                </a:srgbClr>
              </a:gs>
              <a:gs pos="100000">
                <a:srgbClr val="747474"/>
              </a:gs>
            </a:gsLst>
            <a:lin ang="5400000" scaled="0"/>
          </a:gradFill>
          <a:ln cap="rnd" cmpd="sng" w="12700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בית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5920405" y="1562995"/>
            <a:ext cx="2867761" cy="2093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צאו מאזור השיגור.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פנו שמאלה אל המעבר.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פנו ימינה.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פנו ימינה וסעו אל הבית.</a:t>
            </a:r>
            <a:endParaRPr sz="2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73" name="Google Shape;173;p3"/>
          <p:cNvCxnSpPr/>
          <p:nvPr/>
        </p:nvCxnSpPr>
        <p:spPr>
          <a:xfrm rot="10800000">
            <a:off x="4948818" y="3273287"/>
            <a:ext cx="0" cy="1593353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3"/>
          <p:cNvCxnSpPr/>
          <p:nvPr/>
        </p:nvCxnSpPr>
        <p:spPr>
          <a:xfrm rot="10800000">
            <a:off x="1218957" y="3273287"/>
            <a:ext cx="3681509" cy="0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3"/>
          <p:cNvCxnSpPr/>
          <p:nvPr/>
        </p:nvCxnSpPr>
        <p:spPr>
          <a:xfrm rot="10800000">
            <a:off x="1185567" y="2115604"/>
            <a:ext cx="0" cy="1157683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3"/>
          <p:cNvCxnSpPr/>
          <p:nvPr/>
        </p:nvCxnSpPr>
        <p:spPr>
          <a:xfrm rot="10800000">
            <a:off x="4408682" y="4068907"/>
            <a:ext cx="0" cy="2043420"/>
          </a:xfrm>
          <a:prstGeom prst="straightConnector1">
            <a:avLst/>
          </a:prstGeom>
          <a:noFill/>
          <a:ln cap="flat" cmpd="sng" w="762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3"/>
          <p:cNvCxnSpPr/>
          <p:nvPr/>
        </p:nvCxnSpPr>
        <p:spPr>
          <a:xfrm rot="10800000">
            <a:off x="2111974" y="4068907"/>
            <a:ext cx="2296708" cy="0"/>
          </a:xfrm>
          <a:prstGeom prst="straightConnector1">
            <a:avLst/>
          </a:prstGeom>
          <a:noFill/>
          <a:ln cap="flat" cmpd="sng" w="762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3"/>
          <p:cNvCxnSpPr/>
          <p:nvPr/>
        </p:nvCxnSpPr>
        <p:spPr>
          <a:xfrm rot="10800000">
            <a:off x="2111974" y="2721545"/>
            <a:ext cx="2296708" cy="0"/>
          </a:xfrm>
          <a:prstGeom prst="straightConnector1">
            <a:avLst/>
          </a:prstGeom>
          <a:noFill/>
          <a:ln cap="flat" cmpd="sng" w="76200">
            <a:solidFill>
              <a:srgbClr val="C6C6C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3"/>
          <p:cNvCxnSpPr/>
          <p:nvPr/>
        </p:nvCxnSpPr>
        <p:spPr>
          <a:xfrm flipH="1" rot="10800000">
            <a:off x="1192195" y="2057669"/>
            <a:ext cx="2346135" cy="3044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אתגר 2: אימון שימוש בחיישנים</a:t>
            </a:r>
            <a:endParaRPr/>
          </a:p>
        </p:txBody>
      </p:sp>
      <p:sp>
        <p:nvSpPr>
          <p:cNvPr id="186" name="Google Shape;186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87" name="Google Shape;187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קיר צפוני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אזור השיגור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  <a:ln cap="rnd" cmpd="sng" w="12700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בית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1173158" y="5926566"/>
            <a:ext cx="2777682" cy="29120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לא לגעת בקיר הזה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צאו מאזור השיגור.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סעו לקיר הצפוני וגעו בו.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הסתובבו ונווטו דרך המעבר.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סעו ל"לא לגעת בקיר הזה" (אפשר להשתמש באיזושהי קובייה שנופלת כאן).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פנו וסעו לקיר המערבי.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indent="-3683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ssistant"/>
              <a:buAutoNum type="arabicParenR"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פנו וסעו לבית.</a:t>
            </a:r>
            <a:endParaRPr sz="1800">
              <a:latin typeface="Assistant"/>
              <a:ea typeface="Assistant"/>
              <a:cs typeface="Assistant"/>
              <a:sym typeface="Assistant"/>
            </a:endParaRPr>
          </a:p>
          <a:p>
            <a:pPr indent="-2286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2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השתמשו ב 2-3 חיישנים.</a:t>
            </a:r>
            <a:endParaRPr sz="2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94" name="Google Shape;194;p4"/>
          <p:cNvCxnSpPr/>
          <p:nvPr/>
        </p:nvCxnSpPr>
        <p:spPr>
          <a:xfrm rot="10800000">
            <a:off x="4617514" y="1404637"/>
            <a:ext cx="0" cy="3249971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4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4"/>
          <p:cNvCxnSpPr/>
          <p:nvPr/>
        </p:nvCxnSpPr>
        <p:spPr>
          <a:xfrm rot="10800000">
            <a:off x="887653" y="5580527"/>
            <a:ext cx="1803328" cy="0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4"/>
          <p:cNvCxnSpPr/>
          <p:nvPr/>
        </p:nvCxnSpPr>
        <p:spPr>
          <a:xfrm rot="10800000">
            <a:off x="858071" y="2349748"/>
            <a:ext cx="0" cy="3036646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4"/>
          <p:cNvCxnSpPr/>
          <p:nvPr/>
        </p:nvCxnSpPr>
        <p:spPr>
          <a:xfrm rot="10800000">
            <a:off x="1633817" y="1415395"/>
            <a:ext cx="0" cy="343082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4"/>
          <p:cNvCxnSpPr/>
          <p:nvPr/>
        </p:nvCxnSpPr>
        <p:spPr>
          <a:xfrm rot="10800000">
            <a:off x="4077378" y="2782959"/>
            <a:ext cx="0" cy="314360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4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4"/>
          <p:cNvSpPr/>
          <p:nvPr/>
        </p:nvSpPr>
        <p:spPr>
          <a:xfrm>
            <a:off x="2430364" y="2043156"/>
            <a:ext cx="465313" cy="3343238"/>
          </a:xfrm>
          <a:custGeom>
            <a:rect b="b" l="l" r="r" t="t"/>
            <a:pathLst>
              <a:path extrusionOk="0" h="3445164" w="1773382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2880823" y="1921625"/>
            <a:ext cx="1467077" cy="158929"/>
          </a:xfrm>
          <a:custGeom>
            <a:rect b="b" l="l" r="r" t="t"/>
            <a:pathLst>
              <a:path extrusionOk="0" h="3445164" w="1773382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https://openclipart.org/image/300px/svg_to_png/7449/freedo-Compass-rose.png" id="203" name="Google Shape;2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581" y="1629591"/>
            <a:ext cx="700193" cy="70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4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אתגר 3: הרמת חפץ</a:t>
            </a:r>
            <a:endParaRPr/>
          </a:p>
        </p:txBody>
      </p:sp>
      <p:sp>
        <p:nvSpPr>
          <p:cNvPr id="211" name="Google Shape;211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12" name="Google Shape;212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קיר צפוני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אזור השיגור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  <a:ln cap="rnd" cmpd="sng" w="12700">
            <a:solidFill>
              <a:srgbClr val="5555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בית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37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sistant"/>
              <a:buAutoNum type="arabicParenR"/>
            </a:pPr>
            <a:r>
              <a:rPr lang="iw-IL" sz="2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צאו מאזור השיגור.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indent="-3937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sistant"/>
              <a:buAutoNum type="arabicParenR"/>
            </a:pPr>
            <a:r>
              <a:rPr lang="iw-IL" sz="2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סעו לקיר הצפוני וגעו בו.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indent="-3937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sistant"/>
              <a:buAutoNum type="arabicParenR"/>
            </a:pPr>
            <a:r>
              <a:rPr lang="iw-IL" sz="2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הסתובבו ונווטו דרך המעבר.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indent="-3937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sistant"/>
              <a:buAutoNum type="arabicParenR"/>
            </a:pPr>
            <a:r>
              <a:rPr lang="iw-IL" sz="2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תפסו או הרימו את הכוס בדרך.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indent="-3937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sistant"/>
              <a:buAutoNum type="arabicParenR"/>
            </a:pPr>
            <a:r>
              <a:rPr lang="iw-IL" sz="2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פנו וסעו לקיר המערבי.</a:t>
            </a:r>
            <a:endParaRPr sz="2200">
              <a:latin typeface="Assistant"/>
              <a:ea typeface="Assistant"/>
              <a:cs typeface="Assistant"/>
              <a:sym typeface="Assistant"/>
            </a:endParaRPr>
          </a:p>
          <a:p>
            <a:pPr indent="-393700" lvl="0" marL="3429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sistant"/>
              <a:buAutoNum type="arabicParenR"/>
            </a:pPr>
            <a:r>
              <a:rPr lang="iw-IL" sz="2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פנו וסעו לבית.</a:t>
            </a:r>
            <a:endParaRPr sz="2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26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218" name="Google Shape;218;p5"/>
          <p:cNvCxnSpPr/>
          <p:nvPr/>
        </p:nvCxnSpPr>
        <p:spPr>
          <a:xfrm rot="10800000">
            <a:off x="4617514" y="1404637"/>
            <a:ext cx="0" cy="3249971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" name="Google Shape;219;p5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5"/>
          <p:cNvCxnSpPr/>
          <p:nvPr/>
        </p:nvCxnSpPr>
        <p:spPr>
          <a:xfrm rot="10800000">
            <a:off x="887653" y="5580527"/>
            <a:ext cx="1803328" cy="0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p5"/>
          <p:cNvCxnSpPr/>
          <p:nvPr/>
        </p:nvCxnSpPr>
        <p:spPr>
          <a:xfrm rot="10800000">
            <a:off x="858071" y="2349748"/>
            <a:ext cx="0" cy="3036646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5"/>
          <p:cNvCxnSpPr/>
          <p:nvPr/>
        </p:nvCxnSpPr>
        <p:spPr>
          <a:xfrm rot="10800000">
            <a:off x="1633817" y="1415395"/>
            <a:ext cx="0" cy="343082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5"/>
          <p:cNvCxnSpPr/>
          <p:nvPr/>
        </p:nvCxnSpPr>
        <p:spPr>
          <a:xfrm rot="10800000">
            <a:off x="4077378" y="2782959"/>
            <a:ext cx="0" cy="314360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5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5"/>
          <p:cNvSpPr/>
          <p:nvPr/>
        </p:nvSpPr>
        <p:spPr>
          <a:xfrm>
            <a:off x="2430364" y="2043156"/>
            <a:ext cx="465313" cy="3343238"/>
          </a:xfrm>
          <a:custGeom>
            <a:rect b="b" l="l" r="r" t="t"/>
            <a:pathLst>
              <a:path extrusionOk="0" h="3445164" w="1773382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2880823" y="1921625"/>
            <a:ext cx="1467077" cy="158929"/>
          </a:xfrm>
          <a:custGeom>
            <a:rect b="b" l="l" r="r" t="t"/>
            <a:pathLst>
              <a:path extrusionOk="0" h="3445164" w="1773382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https://openclipart.org/image/300px/svg_to_png/7449/freedo-Compass-rose.png" id="227" name="Google Shape;2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581" y="1629591"/>
            <a:ext cx="700193" cy="70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5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noFill/>
          <a:ln cap="rnd" cmpd="sng" w="12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5"/>
          <p:cNvSpPr/>
          <p:nvPr/>
        </p:nvSpPr>
        <p:spPr>
          <a:xfrm>
            <a:off x="2340421" y="3347453"/>
            <a:ext cx="308630" cy="308630"/>
          </a:xfrm>
          <a:prstGeom prst="ellipse">
            <a:avLst/>
          </a:prstGeom>
          <a:solidFill>
            <a:schemeClr val="accent1"/>
          </a:solidFill>
          <a:ln cap="rnd" cmpd="sng" w="22225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עצרו על הקו</a:t>
            </a:r>
            <a:endParaRPr/>
          </a:p>
        </p:txBody>
      </p:sp>
      <p:sp>
        <p:nvSpPr>
          <p:cNvPr id="235" name="Google Shape;235;p6"/>
          <p:cNvSpPr txBox="1"/>
          <p:nvPr>
            <p:ph idx="1" type="body"/>
          </p:nvPr>
        </p:nvSpPr>
        <p:spPr>
          <a:xfrm>
            <a:off x="155088" y="1140006"/>
            <a:ext cx="6566494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100" lvl="0" marL="306000" rtl="1" algn="r">
              <a:spcBef>
                <a:spcPts val="0"/>
              </a:spcBef>
              <a:spcAft>
                <a:spcPts val="0"/>
              </a:spcAft>
              <a:buSzPts val="2256"/>
              <a:buChar char="⬛"/>
            </a:pPr>
            <a:r>
              <a:rPr lang="iw-IL" sz="2400"/>
              <a:t>תכנתו את הרובוט כך שיזוז ויעצור על הקו השלישי.</a:t>
            </a:r>
            <a:endParaRPr sz="2400"/>
          </a:p>
          <a:p>
            <a:pPr indent="-344100" lvl="0" marL="306000" rtl="1" algn="r">
              <a:spcBef>
                <a:spcPts val="960"/>
              </a:spcBef>
              <a:spcAft>
                <a:spcPts val="0"/>
              </a:spcAft>
              <a:buSzPts val="2256"/>
              <a:buChar char="⬛"/>
            </a:pPr>
            <a:r>
              <a:rPr lang="iw-IL" sz="2400"/>
              <a:t>סעו קדימה עד קו שחור.</a:t>
            </a:r>
            <a:endParaRPr sz="2400"/>
          </a:p>
          <a:p>
            <a:pPr indent="-344100" lvl="0" marL="306000" rtl="1" algn="r">
              <a:spcBef>
                <a:spcPts val="960"/>
              </a:spcBef>
              <a:spcAft>
                <a:spcPts val="0"/>
              </a:spcAft>
              <a:buSzPts val="2256"/>
              <a:buChar char="⬛"/>
            </a:pPr>
            <a:r>
              <a:rPr lang="iw-IL" sz="2400"/>
              <a:t>חזרו על הפעולה הזו שלוש פעמים.</a:t>
            </a:r>
            <a:endParaRPr sz="2400"/>
          </a:p>
          <a:p>
            <a:pPr indent="-200844" lvl="0" marL="306000" rtl="1" algn="r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400"/>
          </a:p>
          <a:p>
            <a:pPr indent="-344100" lvl="0" marL="306000" rtl="1" algn="r">
              <a:spcBef>
                <a:spcPts val="960"/>
              </a:spcBef>
              <a:spcAft>
                <a:spcPts val="0"/>
              </a:spcAft>
              <a:buSzPts val="2256"/>
              <a:buChar char="⬛"/>
            </a:pPr>
            <a:r>
              <a:rPr lang="iw-IL" sz="2400"/>
              <a:t>שלבו את מה שלמדתם בשיעורים של אם-אז בלוק, בלוק חזרה, חיישן צבע ונסיעה קדימה.</a:t>
            </a:r>
            <a:endParaRPr sz="2400"/>
          </a:p>
        </p:txBody>
      </p:sp>
      <p:sp>
        <p:nvSpPr>
          <p:cNvPr id="236" name="Google Shape;236;p6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237" name="Google Shape;237;p6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38" name="Google Shape;238;p6"/>
          <p:cNvSpPr/>
          <p:nvPr/>
        </p:nvSpPr>
        <p:spPr>
          <a:xfrm>
            <a:off x="6946650" y="1372396"/>
            <a:ext cx="1789044" cy="781878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6946650" y="2173835"/>
            <a:ext cx="1789044" cy="781878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6946650" y="2962022"/>
            <a:ext cx="1789044" cy="781878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6946650" y="3763780"/>
            <a:ext cx="1789044" cy="781878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2" name="Google Shape;242;p6"/>
          <p:cNvCxnSpPr/>
          <p:nvPr/>
        </p:nvCxnSpPr>
        <p:spPr>
          <a:xfrm rot="10800000">
            <a:off x="7831226" y="2245457"/>
            <a:ext cx="0" cy="3036646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3" name="Google Shape;243;p6"/>
          <p:cNvGrpSpPr/>
          <p:nvPr/>
        </p:nvGrpSpPr>
        <p:grpSpPr>
          <a:xfrm>
            <a:off x="7510892" y="4845637"/>
            <a:ext cx="660559" cy="790597"/>
            <a:chOff x="6310708" y="2223671"/>
            <a:chExt cx="809489" cy="898563"/>
          </a:xfrm>
        </p:grpSpPr>
        <p:sp>
          <p:nvSpPr>
            <p:cNvPr id="244" name="Google Shape;244;p6"/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>
                <a:gd fmla="val 16667" name="adj"/>
              </a:avLst>
            </a:prstGeom>
            <a:solidFill>
              <a:srgbClr val="FFD50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cap="rnd" cmpd="sng" w="12700">
              <a:solidFill>
                <a:srgbClr val="C6C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5d6936357_0_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253" name="Google Shape;253;g105d6936357_0_0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254" name="Google Shape;254;g105d6936357_0_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255" name="Google Shape;255;g105d6936357_0_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56" name="Google Shape;256;g105d6936357_0_0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57" name="Google Shape;257;g105d6936357_0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05d6936357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105d6936357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05d6936357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2019-12-31T03:18:51Z</dcterms:created>
  <dc:creator>Srinivasan Seshan</dc:creator>
</cp:coreProperties>
</file>