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ssistant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lnVBAmkClkOXpi6LXLk1B/LRF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ssistant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font" Target="fonts/Assistan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debef654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5debef654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5debef654_0_12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5debef654_0_12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5debef654_0_12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5debef654_0_12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5debef654_0_12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5debef654_0_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5debef654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5debef654_0_12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debef654_0_92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5debef654_0_92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5debef654_0_92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5debef654_0_92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5debef654_0_92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5debef654_0_92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debef654_0_99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5debef654_0_99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5debef654_0_99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5debef654_0_99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5debef654_0_99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5debef654_0_9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debef654_0_106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5debef654_0_106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5debef654_0_106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5debef654_0_106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105debef654_0_106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5debef654_0_106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5debef654_0_106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debef654_0_114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5debef654_0_114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5debef654_0_114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5debef654_0_114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5debef654_0_11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5debef654_0_11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5debef654_0_11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05debef654_0_114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5debef654_0_114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debef654_0_124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5debef654_0_124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105debef654_0_124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5debef654_0_124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5debef654_0_124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ebef654_0_13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5debef654_0_13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5debef654_0_13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105debef654_0_13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5debef654_0_13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5debef654_0_21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5debef654_0_21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5debef654_0_21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5debef654_0_21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5debef654_0_21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105debef654_0_2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5debef654_0_2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5debef654_0_29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5debef654_0_29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5debef654_0_29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5debef654_0_2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5debef654_0_2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5debef654_0_2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105debef654_0_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5debef654_0_29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5debef654_0_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5debef654_0_29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5debef654_0_40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5debef654_0_40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5debef654_0_4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5debef654_0_4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105debef654_0_4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5debef654_0_4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5debef654_0_4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5debef654_0_4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5debef654_0_4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debef654_0_50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5debef654_0_50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5debef654_0_50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5debef654_0_50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5debef654_0_50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5debef654_0_50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5debef654_0_50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105debef654_0_5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5debef654_0_5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5debef654_0_5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debef654_0_61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5debef654_0_61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105debef654_0_6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5debef654_0_61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5debef654_0_61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5debef654_0_6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5debef654_0_61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5debef654_0_6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5debef654_0_6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5debef654_0_6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105debef654_0_6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5debef654_0_6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5debef654_0_6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5debef654_0_6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debef654_0_77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5debef654_0_77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5debef654_0_77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5debef654_0_77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5debef654_0_77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5debef654_0_77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5debef654_0_77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debef654_0_85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5debef654_0_85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5debef654_0_85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5debef654_0_85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5debef654_0_85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5debef654_0_85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debef654_0_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5debef654_0_1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5debef654_0_1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5debef654_0_1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5debef654_0_1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5debef654_0_1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5debef654_0_1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105debef654_0_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5debef654_0_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5debef654_0_1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>
                <a:latin typeface="Assistant"/>
                <a:ea typeface="Assistant"/>
                <a:cs typeface="Assistant"/>
                <a:sym typeface="Assistant"/>
              </a:rPr>
              <a:t>מבוא לחייש</a:t>
            </a:r>
            <a:r>
              <a:rPr b="1" lang="en-US"/>
              <a:t>ן ה</a:t>
            </a:r>
            <a:r>
              <a:rPr b="1" lang="en-US">
                <a:latin typeface="Assistant"/>
                <a:ea typeface="Assistant"/>
                <a:cs typeface="Assistant"/>
                <a:sym typeface="Assistant"/>
              </a:rPr>
              <a:t>צבע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ללמוד איך להשתמש בחיישני צבע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 ללמוד איך השתמש בבלוק החכה עד ש- (wait until)</a:t>
            </a:r>
            <a:endParaRPr/>
          </a:p>
          <a:p>
            <a:pPr indent="-306000" lvl="0" marL="3060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הערה: התמונות של בלוקי הקוד בשיעור זה הן של SPIKE Prime, איך בלוקי הקוד זהים גם עבור Robot Inventor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camera&#10;&#10;Description automatically generated" id="158" name="Google Shape;158;p2"/>
          <p:cNvPicPr preferRelativeResize="0"/>
          <p:nvPr/>
        </p:nvPicPr>
        <p:blipFill rotWithShape="1">
          <a:blip r:embed="rId3">
            <a:alphaModFix/>
          </a:blip>
          <a:srcRect b="11579" l="17894" r="19474" t="10806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מהו חיישן צבע?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155089" y="1140006"/>
            <a:ext cx="4416912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בתוכנה, החיישן מסוגל לזהות צבעים שונים או החזרת אור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בניגוד ל EV3, החזרת האור היא עם אור לבן, לא עם אור אדום.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החיישן יכול לזהות שמונה צבעים שונים וחוסר צבע(הצבעים עצמם עלולים להשתנות בין תוכנת SPIKE Prime ותוכנת Robot Inventor)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מרחק קריאת הצבע האופטימלי: 16 mm (תלוי בצבע, גודל וטקסטורת העצם)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00844" lvl="0" marL="306000" marR="0" rtl="1" algn="r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marR="0" rtl="1" algn="r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שימו לב: בתוכנת Robot Inventor, האור בצבע הכחול מוחלף בצבע  כחול-ירוק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7141450" y="1354688"/>
            <a:ext cx="1780674" cy="216012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Detectable Colors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Black (0)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Violet 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Blue (3)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Light Blue (4)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Green (5)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Yellow (7)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 (9)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White (10)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Color (-1)</a:t>
            </a:r>
            <a:endParaRPr/>
          </a:p>
        </p:txBody>
      </p:sp>
      <p:pic>
        <p:nvPicPr>
          <p:cNvPr id="168" name="Google Shape;168;p3"/>
          <p:cNvPicPr preferRelativeResize="0"/>
          <p:nvPr/>
        </p:nvPicPr>
        <p:blipFill rotWithShape="1">
          <a:blip r:embed="rId3">
            <a:alphaModFix/>
          </a:blip>
          <a:srcRect b="5180" l="46645" r="6316" t="28121"/>
          <a:stretch/>
        </p:blipFill>
        <p:spPr>
          <a:xfrm>
            <a:off x="4788174" y="1271298"/>
            <a:ext cx="2353276" cy="2326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4">
            <a:alphaModFix/>
          </a:blip>
          <a:srcRect b="0" l="26945" r="0" t="19423"/>
          <a:stretch/>
        </p:blipFill>
        <p:spPr>
          <a:xfrm>
            <a:off x="4898201" y="3912243"/>
            <a:ext cx="2154700" cy="222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"/>
          <p:cNvSpPr/>
          <p:nvPr/>
        </p:nvSpPr>
        <p:spPr>
          <a:xfrm>
            <a:off x="7141450" y="3912243"/>
            <a:ext cx="1780674" cy="216012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Detectable Colors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Black (0)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Violet 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Blue (3)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Teal (4)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Green (5)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Yellow (7)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 (9)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White (10)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Color (-1)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שימו לב: בעיה בחישת צבעים ב-Advanced Driving Base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155088" y="1140006"/>
            <a:ext cx="480390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i="1" lang="en-US"/>
              <a:t>חיישן הצבע ב- ADB (Advanced Driving Base in SPIKE Prime) מחובר בערך 8mm מהקרקע, אבל המרחק האופטימלי מהקרקע הוא 16mm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כאשר משתמשים בעיצוב רובוט זה, צבע כחול לא נקרא נכונה כאשר משתמשים במצב צבע, זאת כאשר משתמשים בפסי דבק אלקטרוני או בשטיח   של: FIRST LEGO League Challenge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הביטו בשקופית הבאה עבור שינויים אפשריים, הוראות ההרכבה מסופקות גם הן כקובץ אחר באתר שלנו</a:t>
            </a:r>
            <a:endParaRPr/>
          </a:p>
        </p:txBody>
      </p:sp>
      <p:sp>
        <p:nvSpPr>
          <p:cNvPr id="177" name="Google Shape;177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9" name="Google Shape;179;p4"/>
          <p:cNvCxnSpPr/>
          <p:nvPr/>
        </p:nvCxnSpPr>
        <p:spPr>
          <a:xfrm rot="10800000">
            <a:off x="6492240" y="4721352"/>
            <a:ext cx="2265292" cy="0"/>
          </a:xfrm>
          <a:prstGeom prst="straightConnector1">
            <a:avLst/>
          </a:prstGeom>
          <a:noFill/>
          <a:ln cap="flat" cmpd="sng" w="254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4"/>
          <p:cNvCxnSpPr/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4"/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16mm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2M (2 LEGO Modules)</a:t>
            </a:r>
            <a:endParaRPr/>
          </a:p>
        </p:txBody>
      </p:sp>
      <p:pic>
        <p:nvPicPr>
          <p:cNvPr descr="A picture containing sitting, white&#10;&#10;Description automatically generated"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008" y="1343097"/>
            <a:ext cx="3364992" cy="252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שינוי בשלדת (Advanced Driving Base (ADB שאנו ממליצים</a:t>
            </a:r>
            <a:endParaRPr/>
          </a:p>
        </p:txBody>
      </p:sp>
      <p:pic>
        <p:nvPicPr>
          <p:cNvPr descr="A close up of a toy&#10;&#10;Description automatically generated" id="188" name="Google Shape;18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723" y="1683946"/>
            <a:ext cx="34417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90" name="Google Shape;190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5"/>
          <p:cNvSpPr txBox="1"/>
          <p:nvPr/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 הוראות בניה עבור מודיפיקציה של הבמפר הקדמי של רובוט ADB שמטרתם להגביה את גובה חיישני הצבע: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9561" y="1818884"/>
            <a:ext cx="3310599" cy="2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8467" y="3977101"/>
            <a:ext cx="3151094" cy="220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0809" y="3977101"/>
            <a:ext cx="2894013" cy="209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איך לתכנת עם חיישן הצבע</a:t>
            </a:r>
            <a:endParaRPr/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שני המצבים הזמינים עבור חיישן הצבע הם מצב הצבע ומצב החזרת האור 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אנו נשתמש במצב הצבע בשיעור הזה</a:t>
            </a:r>
            <a:endParaRPr/>
          </a:p>
        </p:txBody>
      </p:sp>
      <p:sp>
        <p:nvSpPr>
          <p:cNvPr id="201" name="Google Shape;201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02" name="Google Shape;202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14" y="2459679"/>
            <a:ext cx="2926574" cy="313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978" y="2038790"/>
            <a:ext cx="2607203" cy="181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6952" y="4014751"/>
            <a:ext cx="2315257" cy="216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  1</a:t>
            </a:r>
            <a:endParaRPr/>
          </a:p>
        </p:txBody>
      </p:sp>
      <p:sp>
        <p:nvSpPr>
          <p:cNvPr id="211" name="Google Shape;211;p7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תכנת את הרובוט לנסוע היישר קדימה עד שהוא פוגש בצבע השחור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 יהיה עלינו לעשות שימוש בבלוק ההמתן עד ש-(wait until) ובבלוק הבוליאני של של חיישן הצבע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פסאוקוד: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הגדירו את מהירות המנועים עבור הרובוט שלכם </a:t>
            </a:r>
            <a:r>
              <a:rPr lang="en-US"/>
              <a:t>(A וE עבור Droid Bot IV או  ADB robot)</a:t>
            </a:r>
            <a:r>
              <a:rPr b="1" lang="en-US"/>
              <a:t> </a:t>
            </a:r>
            <a:endParaRPr b="1"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הגדירו את % מהירות עבור הרובוט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התחילו לנוע ישר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השתמשו בבלוק הWait Until על מנת לזהות מתי חיישן הצבע רואה את הצבע השחור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הפסק לנוע</a:t>
            </a:r>
            <a:endParaRPr/>
          </a:p>
        </p:txBody>
      </p:sp>
      <p:sp>
        <p:nvSpPr>
          <p:cNvPr id="212" name="Google Shape;212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13" name="Google Shape;213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835" y="2077712"/>
            <a:ext cx="47053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66" y="1951173"/>
            <a:ext cx="4279764" cy="326179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אתגר 1 פתרון</a:t>
            </a:r>
            <a:endParaRPr/>
          </a:p>
        </p:txBody>
      </p:sp>
      <p:sp>
        <p:nvSpPr>
          <p:cNvPr id="221" name="Google Shape;221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22" name="Google Shape;222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8"/>
          <p:cNvSpPr txBox="1"/>
          <p:nvPr/>
        </p:nvSpPr>
        <p:spPr>
          <a:xfrm>
            <a:off x="4350619" y="2811687"/>
            <a:ext cx="3696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קבע את מנועי הרובוט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4503018" y="3359359"/>
            <a:ext cx="3696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התחל לנוע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5138737" y="3979577"/>
            <a:ext cx="3696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המתן עד שחיישן הצבע רואה שחור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debef654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31" name="Google Shape;231;g105debef654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32" name="Google Shape;232;g105debef654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33" name="Google Shape;233;g105debef654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105debef654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35" name="Google Shape;235;g105debef654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05debef654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05debef654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05debef654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