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Assistant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GZGhfibfdZ6sLE21O8Wk7GWpa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ssistant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font" Target="fonts/Assistan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2ff0d987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062ff0d987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2ff0d987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62ff0d987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62ff0d987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62ff0d987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62ff0d987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62ff0d987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62ff0d987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62ff0d987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2ff0d987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62ff0d987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62ff0d987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62ff0d987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62ff0d987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62ff0d987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2ff0d987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2ff0d987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62ff0d987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62ff0d987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62ff0d987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62ff0d987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2ff0d987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62ff0d987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62ff0d987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62ff0d987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1062ff0d987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62ff0d987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62ff0d987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2ff0d987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62ff0d987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62ff0d987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62ff0d987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62ff0d987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62ff0d987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62ff0d987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1062ff0d987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62ff0d987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2ff0d987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62ff0d987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1062ff0d987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62ff0d987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62ff0d987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2ff0d987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62ff0d987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62ff0d987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1062ff0d987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62ff0d987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2ff0d987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62ff0d987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62ff0d987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62ff0d987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62ff0d987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1062ff0d987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62ff0d987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2ff0d987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62ff0d987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62ff0d987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62ff0d987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62ff0d987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62ff0d987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1062ff0d987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62ff0d987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62ff0d987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62ff0d987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2ff0d987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62ff0d987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62ff0d987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62ff0d987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1062ff0d987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62ff0d987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62ff0d987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62ff0d987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62ff0d987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2ff0d987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62ff0d987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62ff0d987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62ff0d987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62ff0d987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62ff0d987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62ff0d987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1062ff0d987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62ff0d987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62ff0d987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2ff0d987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62ff0d987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1062ff0d987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62ff0d987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62ff0d987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62ff0d987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62ff0d987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2ff0d987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62ff0d987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62ff0d987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1062ff0d987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62ff0d987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62ff0d987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62ff0d987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2ff0d987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62ff0d987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62ff0d987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62ff0d987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62ff0d987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62ff0d987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62ff0d987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2ff0d987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62ff0d987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62ff0d987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62ff0d987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62ff0d987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62ff0d987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2ff0d987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62ff0d987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62ff0d987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62ff0d987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62ff0d987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62ff0d987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62ff0d987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1062ff0d987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62ff0d987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62ff0d987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iw-IL"/>
              <a:t>טכניקות דיבוג (תיקון בעיות בתוכנה)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ללמוד את החשיבות של תיקון באגים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ללמוד טכניקות לתיקון באגים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למה לתקן באגים?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6150" y="11577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דיבוג היא אסטרטגיה שימושית כדי להבין מה בתוכנה השתבש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ברגע שהקוד שלכם מתחיל להיות ארוך או מסובך (למשל שימוש בחיישנים), זה יכול להיות קשה להבין היכן בתוכנה אתם נמצאים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השקופיות הבאות מציגות לכם כמה דרכים לדעת היכן אתם נמצאים בתוכנה שלכם או לדעת אילו ערכים רואים החיישנים שלכם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אתם תראו שהטכניקות האלה יכולות להיות מאוד שימושיות לכל מתכנת.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7413665" y="4220505"/>
            <a:ext cx="1430090" cy="1029773"/>
          </a:xfrm>
          <a:prstGeom prst="flowChartProcess">
            <a:avLst/>
          </a:prstGeom>
          <a:solidFill>
            <a:srgbClr val="F5C201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למצוא טעות</a:t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5767988" y="4229571"/>
            <a:ext cx="1327124" cy="1029773"/>
          </a:xfrm>
          <a:prstGeom prst="flowChartProcess">
            <a:avLst/>
          </a:prstGeom>
          <a:solidFill>
            <a:schemeClr val="accent2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לחשוב על פתרון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2476633" y="4228294"/>
            <a:ext cx="1327124" cy="1029773"/>
          </a:xfrm>
          <a:prstGeom prst="flowChartProcess">
            <a:avLst/>
          </a:prstGeom>
          <a:solidFill>
            <a:srgbClr val="1BCFE9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לבדוק שוב את התוכנה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4122310" y="4220506"/>
            <a:ext cx="1327124" cy="1029773"/>
          </a:xfrm>
          <a:prstGeom prst="flowChartProcess">
            <a:avLst/>
          </a:prstGeom>
          <a:solidFill>
            <a:srgbClr val="FF0000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לתקן את הטעות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0" name="Google Shape;170;p3"/>
          <p:cNvCxnSpPr/>
          <p:nvPr/>
        </p:nvCxnSpPr>
        <p:spPr>
          <a:xfrm>
            <a:off x="3283000" y="5451000"/>
            <a:ext cx="4858200" cy="256500"/>
          </a:xfrm>
          <a:prstGeom prst="bentConnector3">
            <a:avLst>
              <a:gd fmla="val 182" name="adj1"/>
            </a:avLst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1" name="Google Shape;171;p3"/>
          <p:cNvCxnSpPr>
            <a:stCxn id="166" idx="1"/>
            <a:endCxn id="167" idx="3"/>
          </p:cNvCxnSpPr>
          <p:nvPr/>
        </p:nvCxnSpPr>
        <p:spPr>
          <a:xfrm flipH="1">
            <a:off x="7095065" y="4735392"/>
            <a:ext cx="318600" cy="900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2" name="Google Shape;172;p3"/>
          <p:cNvCxnSpPr>
            <a:stCxn id="167" idx="1"/>
            <a:endCxn id="169" idx="3"/>
          </p:cNvCxnSpPr>
          <p:nvPr/>
        </p:nvCxnSpPr>
        <p:spPr>
          <a:xfrm rot="10800000">
            <a:off x="5449388" y="4735458"/>
            <a:ext cx="318600" cy="900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3"/>
          <p:cNvCxnSpPr>
            <a:stCxn id="169" idx="1"/>
            <a:endCxn id="168" idx="3"/>
          </p:cNvCxnSpPr>
          <p:nvPr/>
        </p:nvCxnSpPr>
        <p:spPr>
          <a:xfrm flipH="1">
            <a:off x="3803710" y="4735392"/>
            <a:ext cx="318600" cy="780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" name="Google Shape;174;p3"/>
          <p:cNvCxnSpPr>
            <a:stCxn id="168" idx="1"/>
          </p:cNvCxnSpPr>
          <p:nvPr/>
        </p:nvCxnSpPr>
        <p:spPr>
          <a:xfrm rot="10800000">
            <a:off x="1884733" y="4743181"/>
            <a:ext cx="591900" cy="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5" name="Google Shape;175;p3"/>
          <p:cNvSpPr/>
          <p:nvPr/>
        </p:nvSpPr>
        <p:spPr>
          <a:xfrm>
            <a:off x="663429" y="4466493"/>
            <a:ext cx="1221297" cy="537770"/>
          </a:xfrm>
          <a:prstGeom prst="flowChartProcess">
            <a:avLst/>
          </a:prstGeom>
          <a:solidFill>
            <a:srgbClr val="393939"/>
          </a:solidFill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ווהוווו!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להמתין ללחיצת כפתור</a:t>
            </a:r>
            <a:endParaRPr/>
          </a:p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175260" y="1258728"/>
            <a:ext cx="8746864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1" algn="r">
              <a:spcBef>
                <a:spcPts val="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iw-IL" sz="1600"/>
              <a:t>הציבו בלוק של המתנה ללחיצה בתוכנית</a:t>
            </a:r>
            <a:endParaRPr sz="1600"/>
          </a:p>
          <a:p>
            <a:pPr indent="-285750" lvl="0" marL="285750" rtl="1" algn="r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iw-IL" sz="1600"/>
              <a:t>הציבו את אותם הבלוקים במרחק בלוק או שניים למקום שבו הרובוט אינו פועל כראוי</a:t>
            </a:r>
            <a:endParaRPr sz="1600"/>
          </a:p>
          <a:p>
            <a:pPr indent="-285750" lvl="0" marL="285750" rtl="1" algn="r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iw-IL" sz="1600"/>
              <a:t>זה יכול לעזור לכם לאתר איזה בלוק גורם לרובוט להיכשל</a:t>
            </a:r>
            <a:endParaRPr sz="1600"/>
          </a:p>
          <a:p>
            <a:pPr indent="-285750" lvl="0" marL="285750" rtl="1" algn="r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iw-IL" sz="1600"/>
              <a:t>הרובוט יעצור ו"יחכה שתלחצו על הכפתור"</a:t>
            </a:r>
            <a:endParaRPr sz="1600"/>
          </a:p>
        </p:txBody>
      </p:sp>
      <p:sp>
        <p:nvSpPr>
          <p:cNvPr id="182" name="Google Shape;182;p4"/>
          <p:cNvSpPr txBox="1"/>
          <p:nvPr>
            <p:ph idx="11" type="ftr"/>
          </p:nvPr>
        </p:nvSpPr>
        <p:spPr>
          <a:xfrm>
            <a:off x="88409" y="628832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83" name="Google Shape;183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553" y="3537871"/>
            <a:ext cx="54197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התראות חזותיות: לחצן מרכז האור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4617722" y="1505616"/>
            <a:ext cx="4206963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1" algn="r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/>
              <a:t>הציבו את הבלוקים בצעדים קריטיים בתוכנה שלכם </a:t>
            </a:r>
            <a:endParaRPr/>
          </a:p>
          <a:p>
            <a:pPr indent="-285750" lvl="0" marL="285750" rtl="1" algn="r">
              <a:spcBef>
                <a:spcPts val="96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iw-IL"/>
              <a:t>לאחר מכן תוכל לדמיין איזה בלוק רץ ולהבין היכן יכולה להיות השגיאה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91" name="Google Shape;191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92" name="Google Shape;192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193" name="Google Shape;1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29" y="1411414"/>
            <a:ext cx="42100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התראות צליל: בלוק צליל</a:t>
            </a:r>
            <a:endParaRPr/>
          </a:p>
        </p:txBody>
      </p:sp>
      <p:sp>
        <p:nvSpPr>
          <p:cNvPr id="199" name="Google Shape;199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00" name="Google Shape;200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4548692" y="1781740"/>
            <a:ext cx="425043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</a:pP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אתם יכולים להכניס צלילים שונים במרווחים (בערך כל 5 בלוקים לערך, ואז להפעיל את התוכנה שוב תוך כדי האזנה לצפצופים.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</a:pP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צלילים אלה יכולים לעזור לכם לצמצם היכן בתוכנית משהו משתבש.</a:t>
            </a:r>
            <a:endParaRPr sz="2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74" y="2473529"/>
            <a:ext cx="31242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44" y="3264408"/>
            <a:ext cx="4002329" cy="281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הדפסה למסך</a:t>
            </a:r>
            <a:endParaRPr/>
          </a:p>
        </p:txBody>
      </p:sp>
      <p:sp>
        <p:nvSpPr>
          <p:cNvPr id="209" name="Google Shape;209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3986793" y="3652129"/>
            <a:ext cx="5065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</a:pP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החלפת "1" יכולה להיות מועילה גם להצגת נתונים</a:t>
            </a:r>
            <a:endParaRPr sz="2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1" marL="7429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</a:pPr>
            <a:r>
              <a:rPr i="0" lang="iw-IL" sz="2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הבלוק Motor Degrees מאפשר לכם לראות כמה מעלות המנוע זז</a:t>
            </a:r>
            <a:endParaRPr i="0" sz="20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1" marL="7429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</a:pPr>
            <a:r>
              <a:rPr i="0" lang="iw-IL" sz="2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הבלוקColor Sensor  חיישן צבע מאפשר לכם לראות איזה צבע החיישן קורא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1" marL="7429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</a:pPr>
            <a:r>
              <a:rPr i="0" lang="iw-IL" sz="2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הבלוק Distance Sensor מאפשר לכם לראות כמה רחוק אובייקט הוא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158750" lvl="1" marL="7429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314" y="1356146"/>
            <a:ext cx="3153091" cy="1746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7"/>
          <p:cNvCxnSpPr/>
          <p:nvPr/>
        </p:nvCxnSpPr>
        <p:spPr>
          <a:xfrm rot="10800000">
            <a:off x="1693123" y="3897568"/>
            <a:ext cx="0" cy="503911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7"/>
          <p:cNvSpPr txBox="1"/>
          <p:nvPr/>
        </p:nvSpPr>
        <p:spPr>
          <a:xfrm>
            <a:off x="3261262" y="1541197"/>
            <a:ext cx="56608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</a:pP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השתמשו בבלוק אור, כדי להציג מידע על הבקר</a:t>
            </a:r>
            <a:endParaRPr sz="2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</a:pPr>
            <a:r>
              <a:rPr lang="iw-IL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אפשר להדפיס צורות מיוחדות או לכתוב על המסך</a:t>
            </a:r>
            <a:endParaRPr sz="2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סרטון ותגובות</a:t>
            </a:r>
            <a:endParaRPr/>
          </a:p>
        </p:txBody>
      </p:sp>
      <p:sp>
        <p:nvSpPr>
          <p:cNvPr id="220" name="Google Shape;220;p8"/>
          <p:cNvSpPr txBox="1"/>
          <p:nvPr>
            <p:ph idx="1" type="body"/>
          </p:nvPr>
        </p:nvSpPr>
        <p:spPr>
          <a:xfrm>
            <a:off x="3801584" y="1592431"/>
            <a:ext cx="4985257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1" algn="r"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iw-IL" sz="2400"/>
              <a:t>הקלטת הרובוט שלך והשמעה חוזרת יכולים לעזור מאוד באיתור באגים. לטלפונים סלולריים מסוימים יש מצב הילוך איטי שיכול לעזור לך לאבחן בעיות.</a:t>
            </a:r>
            <a:endParaRPr sz="2400"/>
          </a:p>
          <a:p>
            <a:pPr indent="-285750" lvl="0" marL="285750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iw-IL" sz="2400"/>
              <a:t>הערות הן גם דרך שימושית לניפוי באגים. השתמשו בהם כדי לזכור ערכים ישנים יותר שאולי הזנתם בבלוק.</a:t>
            </a:r>
            <a:endParaRPr/>
          </a:p>
        </p:txBody>
      </p:sp>
      <p:sp>
        <p:nvSpPr>
          <p:cNvPr id="221" name="Google Shape;221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22" name="Google Shape;222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descr="imgres.jpg" id="223" name="Google Shape;2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25" y="1592431"/>
            <a:ext cx="2765298" cy="1957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 b="18445" l="59239" r="4650" t="38356"/>
          <a:stretch/>
        </p:blipFill>
        <p:spPr>
          <a:xfrm>
            <a:off x="1039190" y="3832880"/>
            <a:ext cx="1801368" cy="1887970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62ff0d987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230" name="Google Shape;230;g1062ff0d987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231" name="Google Shape;231;g1062ff0d987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32" name="Google Shape;232;g1062ff0d987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33" name="Google Shape;233;g1062ff0d987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34" name="Google Shape;234;g1062ff0d987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062ff0d987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062ff0d987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062ff0d987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