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Assistant"/>
      <p:regular r:id="rId14"/>
      <p:bold r:id="rId15"/>
    </p:embeddedFont>
    <p:embeddedFont>
      <p:font typeface="Helvetica Neue"/>
      <p:regular r:id="rId16"/>
      <p:bold r:id="rId17"/>
      <p:italic r:id="rId18"/>
      <p:boldItalic r:id="rId19"/>
    </p:embeddedFon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0CPPHEIvx0OIKpmjdRx7xETgT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ssistant-bold.fntdata"/><Relationship Id="rId14" Type="http://schemas.openxmlformats.org/officeDocument/2006/relationships/font" Target="fonts/Assistant-regular.fntdata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4d5eac3c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104d5eac3c4_0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4d5eac3c4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104d5eac3c4_3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4d5eac3c4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104d5eac3c4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fb8f75a3a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cfb8f75a3a_0_1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me-lessons-hebrew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cfb8f75a3a_0_11"/>
          <p:cNvSpPr/>
          <p:nvPr/>
        </p:nvSpPr>
        <p:spPr>
          <a:xfrm>
            <a:off x="182241" y="2579003"/>
            <a:ext cx="8787600" cy="24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cfb8f75a3a_0_1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sistant"/>
              <a:buNone/>
              <a:defRPr sz="3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cfb8f75a3a_0_11"/>
          <p:cNvSpPr txBox="1"/>
          <p:nvPr>
            <p:ph idx="1" type="subTitle"/>
          </p:nvPr>
        </p:nvSpPr>
        <p:spPr>
          <a:xfrm>
            <a:off x="3151712" y="4181373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320"/>
              </a:spcBef>
              <a:spcAft>
                <a:spcPts val="0"/>
              </a:spcAft>
              <a:buSzPts val="1472"/>
              <a:buFont typeface="Assistant"/>
              <a:buNone/>
              <a:defRPr sz="1600" cap="none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gcfb8f75a3a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5" name="Google Shape;25;gcfb8f75a3a_0_11"/>
          <p:cNvSpPr txBox="1"/>
          <p:nvPr/>
        </p:nvSpPr>
        <p:spPr>
          <a:xfrm>
            <a:off x="6331000" y="685891"/>
            <a:ext cx="244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6" name="Google Shape;26;gcfb8f75a3a_0_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2" cy="1158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7" name="Google Shape;27;gcfb8f75a3a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2" cy="115846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cfb8f75a3a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fb8f75a3a_0_91"/>
          <p:cNvSpPr/>
          <p:nvPr/>
        </p:nvSpPr>
        <p:spPr>
          <a:xfrm>
            <a:off x="448092" y="599725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cfb8f75a3a_0_91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cfb8f75a3a_0_91"/>
          <p:cNvSpPr txBox="1"/>
          <p:nvPr>
            <p:ph idx="1" type="body"/>
          </p:nvPr>
        </p:nvSpPr>
        <p:spPr>
          <a:xfrm rot="5400000">
            <a:off x="2148930" y="-946386"/>
            <a:ext cx="4823700" cy="8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4" name="Google Shape;104;gcfb8f75a3a_0_91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5" name="Google Shape;105;gcfb8f75a3a_0_91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cfb8f75a3a_0_91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fb8f75a3a_0_98"/>
          <p:cNvSpPr/>
          <p:nvPr/>
        </p:nvSpPr>
        <p:spPr>
          <a:xfrm>
            <a:off x="6629400" y="599725"/>
            <a:ext cx="20574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cfb8f75a3a_0_98"/>
          <p:cNvSpPr txBox="1"/>
          <p:nvPr>
            <p:ph type="title"/>
          </p:nvPr>
        </p:nvSpPr>
        <p:spPr>
          <a:xfrm rot="5400000">
            <a:off x="4789473" y="2515775"/>
            <a:ext cx="51831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cfb8f75a3a_0_98"/>
          <p:cNvSpPr txBox="1"/>
          <p:nvPr>
            <p:ph idx="1" type="body"/>
          </p:nvPr>
        </p:nvSpPr>
        <p:spPr>
          <a:xfrm rot="5400000">
            <a:off x="950701" y="306125"/>
            <a:ext cx="5183100" cy="5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1" name="Google Shape;111;gcfb8f75a3a_0_98"/>
          <p:cNvSpPr txBox="1"/>
          <p:nvPr>
            <p:ph idx="10" type="dt"/>
          </p:nvPr>
        </p:nvSpPr>
        <p:spPr>
          <a:xfrm>
            <a:off x="6745255" y="5956136"/>
            <a:ext cx="947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2" name="Google Shape;112;gcfb8f75a3a_0_98"/>
          <p:cNvSpPr txBox="1"/>
          <p:nvPr>
            <p:ph idx="11" type="ftr"/>
          </p:nvPr>
        </p:nvSpPr>
        <p:spPr>
          <a:xfrm>
            <a:off x="581192" y="5951810"/>
            <a:ext cx="592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cfb8f75a3a_0_9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fb8f75a3a_0_105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gcfb8f75a3a_0_105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7" name="Google Shape;117;gcfb8f75a3a_0_105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cfb8f75a3a_0_105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9" name="Google Shape;119;gcfb8f75a3a_0_105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cfb8f75a3a_0_105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gcfb8f75a3a_0_105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fb8f75a3a_0_113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4" name="Google Shape;124;gcfb8f75a3a_0_113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5" name="Google Shape;125;gcfb8f75a3a_0_113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6" name="Google Shape;126;gcfb8f75a3a_0_113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7" name="Google Shape;127;gcfb8f75a3a_0_113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8" name="Google Shape;128;gcfb8f75a3a_0_113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cfb8f75a3a_0_113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gcfb8f75a3a_0_11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gcfb8f75a3a_0_11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fb8f75a3a_0_123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cfb8f75a3a_0_123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5" name="Google Shape;135;gcfb8f75a3a_0_123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cfb8f75a3a_0_12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gcfb8f75a3a_0_12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fb8f75a3a_0_12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gcfb8f75a3a_0_12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cfb8f75a3a_0_12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2" name="Google Shape;142;gcfb8f75a3a_0_12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cfb8f75a3a_0_12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cfb8f75a3a_0_2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gcfb8f75a3a_0_20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cfb8f75a3a_0_20"/>
          <p:cNvSpPr txBox="1"/>
          <p:nvPr>
            <p:ph idx="1" type="body"/>
          </p:nvPr>
        </p:nvSpPr>
        <p:spPr>
          <a:xfrm>
            <a:off x="155088" y="1140006"/>
            <a:ext cx="88317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indent="-346456" lvl="1" marL="914400" rtl="1" algn="r">
              <a:spcBef>
                <a:spcPts val="600"/>
              </a:spcBef>
              <a:spcAft>
                <a:spcPts val="0"/>
              </a:spcAft>
              <a:buSzPts val="1856"/>
              <a:buFont typeface="Assistant"/>
              <a:buChar char="⬛"/>
              <a:defRPr sz="1800">
                <a:latin typeface="Assistant"/>
                <a:ea typeface="Assistant"/>
                <a:cs typeface="Assistant"/>
                <a:sym typeface="Assistant"/>
              </a:defRPr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Font typeface="Assistant"/>
              <a:buChar char="◼"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33" name="Google Shape;33;gcfb8f75a3a_0_20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cfb8f75a3a_0_20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gcfb8f75a3a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gcfb8f75a3a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cfb8f75a3a_0_28"/>
          <p:cNvSpPr/>
          <p:nvPr/>
        </p:nvSpPr>
        <p:spPr>
          <a:xfrm>
            <a:off x="452646" y="5141973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cfb8f75a3a_0_28"/>
          <p:cNvSpPr txBox="1"/>
          <p:nvPr>
            <p:ph type="title"/>
          </p:nvPr>
        </p:nvSpPr>
        <p:spPr>
          <a:xfrm>
            <a:off x="581193" y="3036573"/>
            <a:ext cx="79899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cfb8f75a3a_0_28"/>
          <p:cNvSpPr txBox="1"/>
          <p:nvPr>
            <p:ph idx="1" type="body"/>
          </p:nvPr>
        </p:nvSpPr>
        <p:spPr>
          <a:xfrm>
            <a:off x="581193" y="4541417"/>
            <a:ext cx="79899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gcfb8f75a3a_0_28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gcfb8f75a3a_0_28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cfb8f75a3a_0_2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gcfb8f75a3a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gcfb8f75a3a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gcfb8f75a3a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gcfb8f75a3a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cfb8f75a3a_0_39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gcfb8f75a3a_0_39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gcfb8f75a3a_0_3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cfb8f75a3a_0_3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" name="Google Shape;53;gcfb8f75a3a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cfb8f75a3a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gcfb8f75a3a_0_3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gcfb8f75a3a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gcfb8f75a3a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fb8f75a3a_0_49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gcfb8f75a3a_0_49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gcfb8f75a3a_0_49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2" name="Google Shape;62;gcfb8f75a3a_0_49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3" name="Google Shape;63;gcfb8f75a3a_0_49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gcfb8f75a3a_0_49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cfb8f75a3a_0_49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gcfb8f75a3a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gcfb8f75a3a_0_4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cfb8f75a3a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fb8f75a3a_0_60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cfb8f75a3a_0_6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gcfb8f75a3a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gcfb8f75a3a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gcfb8f75a3a_0_60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5" name="Google Shape;75;gcfb8f75a3a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gcfb8f75a3a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fb8f75a3a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gcfb8f75a3a_0_68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cfb8f75a3a_0_68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gcfb8f75a3a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gcfb8f75a3a_0_68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cfb8f75a3a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" name="Google Shape;84;gcfb8f75a3a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fb8f75a3a_0_76"/>
          <p:cNvSpPr/>
          <p:nvPr/>
        </p:nvSpPr>
        <p:spPr>
          <a:xfrm>
            <a:off x="452646" y="5141973"/>
            <a:ext cx="82386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cfb8f75a3a_0_76"/>
          <p:cNvSpPr txBox="1"/>
          <p:nvPr>
            <p:ph type="title"/>
          </p:nvPr>
        </p:nvSpPr>
        <p:spPr>
          <a:xfrm>
            <a:off x="581352" y="5262296"/>
            <a:ext cx="3536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cfb8f75a3a_0_76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gcfb8f75a3a_0_76"/>
          <p:cNvSpPr txBox="1"/>
          <p:nvPr>
            <p:ph idx="2" type="body"/>
          </p:nvPr>
        </p:nvSpPr>
        <p:spPr>
          <a:xfrm>
            <a:off x="4305617" y="5262295"/>
            <a:ext cx="4265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0" name="Google Shape;90;gcfb8f75a3a_0_76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1" name="Google Shape;91;gcfb8f75a3a_0_76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cfb8f75a3a_0_76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fb8f75a3a_0_84"/>
          <p:cNvSpPr txBox="1"/>
          <p:nvPr>
            <p:ph type="title"/>
          </p:nvPr>
        </p:nvSpPr>
        <p:spPr>
          <a:xfrm>
            <a:off x="581192" y="4693389"/>
            <a:ext cx="7989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cfb8f75a3a_0_84"/>
          <p:cNvSpPr/>
          <p:nvPr>
            <p:ph idx="2" type="pic"/>
          </p:nvPr>
        </p:nvSpPr>
        <p:spPr>
          <a:xfrm>
            <a:off x="448093" y="599725"/>
            <a:ext cx="8238600" cy="35574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gcfb8f75a3a_0_84"/>
          <p:cNvSpPr txBox="1"/>
          <p:nvPr>
            <p:ph idx="1" type="body"/>
          </p:nvPr>
        </p:nvSpPr>
        <p:spPr>
          <a:xfrm>
            <a:off x="581192" y="5260126"/>
            <a:ext cx="7989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7" name="Google Shape;97;gcfb8f75a3a_0_84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8" name="Google Shape;98;gcfb8f75a3a_0_84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cfb8f75a3a_0_84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cfb8f75a3a_0_0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gcfb8f75a3a_0_0"/>
          <p:cNvSpPr txBox="1"/>
          <p:nvPr>
            <p:ph idx="1" type="body"/>
          </p:nvPr>
        </p:nvSpPr>
        <p:spPr>
          <a:xfrm>
            <a:off x="143289" y="1059264"/>
            <a:ext cx="8835000" cy="4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1" algn="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  <a:defRPr i="0" sz="1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22072" lvl="1" marL="914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Assistant"/>
              <a:buChar char="⬛"/>
              <a:defRPr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0388" lvl="2" marL="1371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Assistant"/>
              <a:buChar char="⬛"/>
              <a:defRPr i="0" sz="14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298703" lvl="3" marL="18288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298704" lvl="4" marL="22860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298704" lvl="5" marL="27432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298704" lvl="6" marL="3200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298703" lvl="7" marL="3657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298703" lvl="8" marL="4114800" marR="0" rtl="1" algn="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Assistant"/>
              <a:buChar char="◼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2" name="Google Shape;12;gcfb8f75a3a_0_0"/>
          <p:cNvSpPr/>
          <p:nvPr/>
        </p:nvSpPr>
        <p:spPr>
          <a:xfrm>
            <a:off x="143290" y="111873"/>
            <a:ext cx="292620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gcfb8f75a3a_0_0"/>
          <p:cNvSpPr/>
          <p:nvPr/>
        </p:nvSpPr>
        <p:spPr>
          <a:xfrm>
            <a:off x="6052201" y="111873"/>
            <a:ext cx="292620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gcfb8f75a3a_0_0"/>
          <p:cNvSpPr/>
          <p:nvPr/>
        </p:nvSpPr>
        <p:spPr>
          <a:xfrm>
            <a:off x="3097745" y="111873"/>
            <a:ext cx="292620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cfb8f75a3a_0_0"/>
          <p:cNvSpPr txBox="1"/>
          <p:nvPr>
            <p:ph idx="11" type="ftr"/>
          </p:nvPr>
        </p:nvSpPr>
        <p:spPr>
          <a:xfrm>
            <a:off x="143305" y="6352025"/>
            <a:ext cx="369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gcfb8f75a3a_0_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gcfb8f75a3a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gcfb8f75a3a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cfb8f75a3a_0_0"/>
          <p:cNvSpPr txBox="1"/>
          <p:nvPr/>
        </p:nvSpPr>
        <p:spPr>
          <a:xfrm>
            <a:off x="5501938" y="6393125"/>
            <a:ext cx="35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ssistant"/>
                <a:ea typeface="Assistant"/>
                <a:cs typeface="Assistant"/>
                <a:sym typeface="Assistant"/>
              </a:rPr>
              <a:t>תורגם לעברית ע"י FRC D-Bug #3316 מתל-אביב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b="1" lang="en-US">
                <a:latin typeface="Assistant"/>
                <a:ea typeface="Assistant"/>
                <a:cs typeface="Assistant"/>
                <a:sym typeface="Assistant"/>
              </a:rPr>
              <a:t>מבוא לחיישן מרחק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3098834" y="4112607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rPr>
              <a:t>מאת Arvind and Sanjay Seshan</a:t>
            </a:r>
            <a:endParaRPr sz="1600">
              <a:solidFill>
                <a:srgbClr val="0EAE9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4d5eac3c4_0_2"/>
          <p:cNvSpPr txBox="1"/>
          <p:nvPr>
            <p:ph type="title"/>
          </p:nvPr>
        </p:nvSpPr>
        <p:spPr>
          <a:xfrm>
            <a:off x="175250" y="292975"/>
            <a:ext cx="87468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Gill Sans"/>
              <a:buNone/>
            </a:pPr>
            <a:r>
              <a:rPr b="1" lang="en-US" sz="3020">
                <a:latin typeface="Assistant"/>
                <a:ea typeface="Assistant"/>
                <a:cs typeface="Assistant"/>
                <a:sym typeface="Assistant"/>
              </a:rPr>
              <a:t>מטרות השיעור</a:t>
            </a:r>
            <a:endParaRPr b="1" sz="302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Gill Sans"/>
              <a:buNone/>
            </a:pPr>
            <a:r>
              <a:t/>
            </a:r>
            <a:endParaRPr sz="2520"/>
          </a:p>
        </p:txBody>
      </p:sp>
      <p:sp>
        <p:nvSpPr>
          <p:cNvPr id="155" name="Google Shape;155;g104d5eac3c4_0_2"/>
          <p:cNvSpPr txBox="1"/>
          <p:nvPr>
            <p:ph idx="1" type="body"/>
          </p:nvPr>
        </p:nvSpPr>
        <p:spPr>
          <a:xfrm>
            <a:off x="536500" y="1140000"/>
            <a:ext cx="8047800" cy="27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656"/>
              <a:buFont typeface="Assistant"/>
              <a:buChar char="⬛"/>
            </a:pPr>
            <a:r>
              <a:rPr lang="en-US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ללמוד כיצד להשתמש בחיישן המרחק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0" marL="3060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6"/>
              <a:buFont typeface="Assistant"/>
              <a:buChar char="⬛"/>
            </a:pPr>
            <a:r>
              <a:rPr lang="en-US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ללמוד כיצד להשתמש ב-Wait Until Block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0" marL="3060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6"/>
              <a:buFont typeface="Assistant"/>
              <a:buChar char="⬛"/>
            </a:pPr>
            <a:r>
              <a:rPr lang="en-US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הערה: </a:t>
            </a:r>
            <a:r>
              <a:rPr lang="en-US">
                <a:solidFill>
                  <a:schemeClr val="dk1"/>
                </a:solidFill>
              </a:rPr>
              <a:t>התמונות של בלוקי הקוד בשיעור זה הן של</a:t>
            </a:r>
            <a:r>
              <a:rPr lang="en-US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SPIKE Prime, איך בלוקי הקוד זהים גם עבור Robot Inventor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00844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56" name="Google Shape;156;g104d5eac3c4_0_2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157" name="Google Shape;157;g104d5eac3c4_0_2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camera&#10;&#10;Description automatically generated" id="158" name="Google Shape;158;g104d5eac3c4_0_2"/>
          <p:cNvPicPr preferRelativeResize="0"/>
          <p:nvPr/>
        </p:nvPicPr>
        <p:blipFill rotWithShape="1">
          <a:blip r:embed="rId3">
            <a:alphaModFix/>
          </a:blip>
          <a:srcRect b="20701" l="13050" r="17159" t="17683"/>
          <a:stretch/>
        </p:blipFill>
        <p:spPr>
          <a:xfrm>
            <a:off x="2523701" y="3429000"/>
            <a:ext cx="3837650" cy="254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4d5eac3c4_3_0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3333"/>
              <a:buFont typeface="Gill Sans"/>
              <a:buNone/>
            </a:pPr>
            <a:r>
              <a:rPr b="1" lang="en-US" sz="3000">
                <a:latin typeface="Assistant"/>
                <a:ea typeface="Assistant"/>
                <a:cs typeface="Assistant"/>
                <a:sym typeface="Assistant"/>
              </a:rPr>
              <a:t>מה זה חיישן מרחק?</a:t>
            </a:r>
            <a:endParaRPr b="1" sz="30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4" name="Google Shape;164;g104d5eac3c4_3_0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165" name="Google Shape;165;g104d5eac3c4_3_0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g104d5eac3c4_3_0"/>
          <p:cNvSpPr txBox="1"/>
          <p:nvPr/>
        </p:nvSpPr>
        <p:spPr>
          <a:xfrm>
            <a:off x="4257100" y="1364600"/>
            <a:ext cx="4665000" cy="48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marR="0" rtl="1" algn="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</a:pPr>
            <a:r>
              <a:rPr b="0" i="0" lang="en-US" sz="1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החיישן מודד את המרחק לחפץ או למשטח באמצעות טכנולוגיה קולית</a:t>
            </a:r>
            <a:endParaRPr b="0" i="0" sz="1800" u="none" cap="none" strike="noStrike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0" marL="306000" marR="0" rtl="1" algn="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</a:pPr>
            <a:r>
              <a:rPr lang="en-US" sz="1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קיימים</a:t>
            </a:r>
            <a:r>
              <a:rPr b="0" i="0" lang="en-US" sz="1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 אורות מסביב לחיישן (4 מקטעים) שניתן לתכנת בנפרד (ראה שיעור </a:t>
            </a:r>
            <a:r>
              <a:rPr lang="en-US" sz="1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שליטה ב</a:t>
            </a:r>
            <a:r>
              <a:rPr b="0" i="0" lang="en-US" sz="1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אורות)</a:t>
            </a:r>
            <a:endParaRPr b="0" i="0" sz="1800" u="none" cap="none" strike="noStrike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0" marL="306000" marR="0" rtl="1" algn="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</a:pPr>
            <a:r>
              <a:rPr b="0" i="0" lang="en-US" sz="1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החיישן יכול לחוש מרחקים בין 50-2000 מ"מ</a:t>
            </a:r>
            <a:endParaRPr b="0" i="0" sz="1800" u="none" cap="none" strike="noStrike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0" marL="306000" marR="0" rtl="1" algn="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</a:pPr>
            <a:r>
              <a:rPr b="0" i="0" lang="en-US" sz="1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ישנה יכולת חישה מהירה ב</a:t>
            </a:r>
            <a:r>
              <a:rPr lang="en-US" sz="1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מרחקים שבין</a:t>
            </a:r>
            <a:r>
              <a:rPr b="0" i="0" lang="en-US" sz="1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 50-300 מ"מ</a:t>
            </a:r>
            <a:endParaRPr b="0" i="0" sz="1800" u="none" cap="none" strike="noStrike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marR="0" rtl="1" algn="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close up of a camera&#10;&#10;Description automatically generated" id="167" name="Google Shape;167;g104d5eac3c4_3_0"/>
          <p:cNvPicPr preferRelativeResize="0"/>
          <p:nvPr/>
        </p:nvPicPr>
        <p:blipFill rotWithShape="1">
          <a:blip r:embed="rId3">
            <a:alphaModFix/>
          </a:blip>
          <a:srcRect b="20701" l="13050" r="17159" t="17683"/>
          <a:stretch/>
        </p:blipFill>
        <p:spPr>
          <a:xfrm>
            <a:off x="243284" y="1563605"/>
            <a:ext cx="3837650" cy="254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3333"/>
              <a:buFont typeface="Gill Sans"/>
              <a:buNone/>
            </a:pPr>
            <a:r>
              <a:rPr b="1" lang="en-US" sz="3000">
                <a:latin typeface="Assistant"/>
                <a:ea typeface="Assistant"/>
                <a:cs typeface="Assistant"/>
                <a:sym typeface="Assistant"/>
              </a:rPr>
              <a:t>איך מתכנתים עם חיישן מרחק</a:t>
            </a:r>
            <a:endParaRPr b="1" sz="30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3" name="Google Shape;173;p4"/>
          <p:cNvSpPr txBox="1"/>
          <p:nvPr>
            <p:ph idx="1" type="body"/>
          </p:nvPr>
        </p:nvSpPr>
        <p:spPr>
          <a:xfrm>
            <a:off x="155088" y="1140006"/>
            <a:ext cx="8767036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Font typeface="Assistant"/>
              <a:buChar char="⬛"/>
            </a:pPr>
            <a:r>
              <a:rPr lang="en-US">
                <a:latin typeface="Assistant"/>
                <a:ea typeface="Assistant"/>
                <a:cs typeface="Assistant"/>
                <a:sym typeface="Assistant"/>
              </a:rPr>
              <a:t>חיישן המרחק יכול למדוד את המרחק לעצם או למשטח באמצעות אולטרסאונד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0" marL="306000" rtl="1" algn="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Font typeface="Assistant"/>
              <a:buChar char="⬛"/>
            </a:pPr>
            <a:r>
              <a:rPr lang="en-US"/>
              <a:t>ניתן</a:t>
            </a:r>
            <a:r>
              <a:rPr lang="en-US">
                <a:latin typeface="Assistant"/>
                <a:ea typeface="Assistant"/>
                <a:cs typeface="Assistant"/>
                <a:sym typeface="Assistant"/>
              </a:rPr>
              <a:t> גם לתכנת את האורות סביב החיישן. זה מכוסה בשיעור אחר.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0" marL="306000" rtl="1" algn="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Font typeface="Assistant"/>
              <a:buChar char="⬛"/>
            </a:pPr>
            <a:r>
              <a:rPr lang="en-US">
                <a:latin typeface="Assistant"/>
                <a:ea typeface="Assistant"/>
                <a:cs typeface="Assistant"/>
                <a:sym typeface="Assistant"/>
              </a:rPr>
              <a:t>ניתן למדוד יחידות באחוזים, סנטימטרים או אינצ'ים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306000" rtl="1" algn="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4" name="Google Shape;174;p4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175" name="Google Shape;175;p4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6" name="Google Shape;1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876" y="2982587"/>
            <a:ext cx="499110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8210" y="2939724"/>
            <a:ext cx="37242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1" lang="en-US">
                <a:latin typeface="Assistant"/>
                <a:ea typeface="Assistant"/>
                <a:cs typeface="Assistant"/>
                <a:sym typeface="Assistant"/>
              </a:rPr>
              <a:t>אתגר:</a:t>
            </a:r>
            <a:r>
              <a:rPr b="1" lang="en-US"/>
              <a:t> מרחק מהקיר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3" name="Google Shape;183;p5"/>
          <p:cNvSpPr txBox="1"/>
          <p:nvPr>
            <p:ph idx="1" type="body"/>
          </p:nvPr>
        </p:nvSpPr>
        <p:spPr>
          <a:xfrm>
            <a:off x="1526450" y="1191663"/>
            <a:ext cx="73194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98113" lvl="0" marL="306000" rtl="1" algn="r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ct val="91999"/>
              <a:buFont typeface="Assistant"/>
              <a:buChar char="⬛"/>
            </a:pPr>
            <a:r>
              <a:rPr lang="en-US"/>
              <a:t>באתגר זה </a:t>
            </a:r>
            <a:r>
              <a:rPr lang="en-US">
                <a:latin typeface="Assistant"/>
                <a:ea typeface="Assistant"/>
                <a:cs typeface="Assistant"/>
                <a:sym typeface="Assistant"/>
              </a:rPr>
              <a:t>את</a:t>
            </a:r>
            <a:r>
              <a:rPr lang="en-US"/>
              <a:t>ם צריכים</a:t>
            </a:r>
            <a:r>
              <a:rPr lang="en-US">
                <a:latin typeface="Assistant"/>
                <a:ea typeface="Assistant"/>
                <a:cs typeface="Assistant"/>
                <a:sym typeface="Assistant"/>
              </a:rPr>
              <a:t> רוצה למצוא את הפתח בקיר שבשרטוט. השתמש בחיישן המרחק (מורכב על הצד של הרובוט כמו Droid Bot IV) כדי לאתר את הפ</a:t>
            </a:r>
            <a:r>
              <a:rPr lang="en-US"/>
              <a:t>תח.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298113" lvl="0" marL="306000" rtl="1" algn="r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ct val="91999"/>
              <a:buFont typeface="Assistant"/>
              <a:buChar char="⬛"/>
            </a:pPr>
            <a:r>
              <a:rPr lang="en-US">
                <a:latin typeface="Assistant"/>
                <a:ea typeface="Assistant"/>
                <a:cs typeface="Assistant"/>
                <a:sym typeface="Assistant"/>
              </a:rPr>
              <a:t>תכנת את הרובוט שלך לנוע ישר עד שהוא נמצא במרחק של פחות מ-20 ס"מ מהקיר.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298113" lvl="0" marL="306000" rtl="1" algn="r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ct val="91999"/>
              <a:buFont typeface="Assistant"/>
              <a:buChar char="⬛"/>
            </a:pPr>
            <a:r>
              <a:rPr lang="en-US"/>
              <a:t>תצטרכו</a:t>
            </a:r>
            <a:r>
              <a:rPr lang="en-US">
                <a:latin typeface="Assistant"/>
                <a:ea typeface="Assistant"/>
                <a:cs typeface="Assistant"/>
                <a:sym typeface="Assistant"/>
              </a:rPr>
              <a:t> להשתמש בבלוק Wait For וב</a:t>
            </a:r>
            <a:r>
              <a:rPr lang="en-US"/>
              <a:t>בלוק של חיישן המרחק</a:t>
            </a:r>
            <a:r>
              <a:rPr lang="en-US">
                <a:latin typeface="Assistant"/>
                <a:ea typeface="Assistant"/>
                <a:cs typeface="Assistant"/>
                <a:sym typeface="Assistant"/>
              </a:rPr>
              <a:t>.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208729" lvl="0" marL="306000" rtl="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208729" lvl="0" marL="306000" rtl="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208729" lvl="0" marL="306000" rtl="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298113" lvl="0" marL="306000" rtl="1" algn="r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ct val="91999"/>
              <a:buFont typeface="Assistant"/>
              <a:buChar char="⬛"/>
            </a:pPr>
            <a:r>
              <a:rPr b="1" lang="en-US">
                <a:latin typeface="Assistant"/>
                <a:ea typeface="Assistant"/>
                <a:cs typeface="Assistant"/>
                <a:sym typeface="Assistant"/>
              </a:rPr>
              <a:t>פסאודוקוד: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5999" lvl="1" marL="630000" rtl="1" algn="r">
              <a:lnSpc>
                <a:spcPct val="100000"/>
              </a:lnSpc>
              <a:spcBef>
                <a:spcPts val="896"/>
              </a:spcBef>
              <a:spcAft>
                <a:spcPts val="0"/>
              </a:spcAft>
              <a:buSzPct val="81777"/>
              <a:buFont typeface="Assistant"/>
              <a:buChar char="⬛"/>
            </a:pPr>
            <a:r>
              <a:rPr lang="en-US">
                <a:latin typeface="Assistant"/>
                <a:ea typeface="Assistant"/>
                <a:cs typeface="Assistant"/>
                <a:sym typeface="Assistant"/>
              </a:rPr>
              <a:t>הגדר את מנועי התנועה עבור הרובוט שלך (A ו-E עבור רובוט </a:t>
            </a:r>
            <a:r>
              <a:rPr lang="en-US"/>
              <a:t>Advanced Driving Base</a:t>
            </a:r>
            <a:r>
              <a:rPr lang="en-US">
                <a:latin typeface="Assistant"/>
                <a:ea typeface="Assistant"/>
                <a:cs typeface="Assistant"/>
                <a:sym typeface="Assistant"/>
              </a:rPr>
              <a:t>)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5999" lvl="1" marL="630000" rtl="1" algn="r">
              <a:lnSpc>
                <a:spcPct val="100000"/>
              </a:lnSpc>
              <a:spcBef>
                <a:spcPts val="896"/>
              </a:spcBef>
              <a:spcAft>
                <a:spcPts val="0"/>
              </a:spcAft>
              <a:buSzPct val="81777"/>
              <a:buFont typeface="Assistant"/>
              <a:buChar char="⬛"/>
            </a:pPr>
            <a:r>
              <a:rPr lang="en-US">
                <a:latin typeface="Assistant"/>
                <a:ea typeface="Assistant"/>
                <a:cs typeface="Assistant"/>
                <a:sym typeface="Assistant"/>
              </a:rPr>
              <a:t>הגדר את אחוז המהירות עבור הרובוט שלך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5999" lvl="1" marL="630000" rtl="1" algn="r">
              <a:lnSpc>
                <a:spcPct val="100000"/>
              </a:lnSpc>
              <a:spcBef>
                <a:spcPts val="896"/>
              </a:spcBef>
              <a:spcAft>
                <a:spcPts val="0"/>
              </a:spcAft>
              <a:buSzPct val="81777"/>
              <a:buFont typeface="Assistant"/>
              <a:buChar char="⬛"/>
            </a:pPr>
            <a:r>
              <a:rPr lang="en-US">
                <a:latin typeface="Assistant"/>
                <a:ea typeface="Assistant"/>
                <a:cs typeface="Assistant"/>
                <a:sym typeface="Assistant"/>
              </a:rPr>
              <a:t>תתחיל לנוע ישר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5999" lvl="1" marL="630000" rtl="1" algn="r">
              <a:lnSpc>
                <a:spcPct val="100000"/>
              </a:lnSpc>
              <a:spcBef>
                <a:spcPts val="896"/>
              </a:spcBef>
              <a:spcAft>
                <a:spcPts val="0"/>
              </a:spcAft>
              <a:buSzPct val="81777"/>
              <a:buFont typeface="Assistant"/>
              <a:buChar char="⬛"/>
            </a:pPr>
            <a:r>
              <a:rPr lang="en-US">
                <a:latin typeface="Assistant"/>
                <a:ea typeface="Assistant"/>
                <a:cs typeface="Assistant"/>
                <a:sym typeface="Assistant"/>
              </a:rPr>
              <a:t>השתמש ב</a:t>
            </a:r>
            <a:r>
              <a:rPr lang="en-US"/>
              <a:t> Wait Until</a:t>
            </a:r>
            <a:r>
              <a:rPr lang="en-US">
                <a:latin typeface="Assistant"/>
                <a:ea typeface="Assistant"/>
                <a:cs typeface="Assistant"/>
                <a:sym typeface="Assistant"/>
              </a:rPr>
              <a:t> כדי לזהות שהוא נמצא במרחק של פחות מ-20 ס"מ מהקיר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5999" lvl="1" marL="630000" rtl="1" algn="r">
              <a:lnSpc>
                <a:spcPct val="100000"/>
              </a:lnSpc>
              <a:spcBef>
                <a:spcPts val="896"/>
              </a:spcBef>
              <a:spcAft>
                <a:spcPts val="0"/>
              </a:spcAft>
              <a:buSzPct val="81777"/>
              <a:buFont typeface="Assistant"/>
              <a:buChar char="⬛"/>
            </a:pPr>
            <a:r>
              <a:rPr b="1" lang="en-US">
                <a:latin typeface="Assistant"/>
                <a:ea typeface="Assistant"/>
                <a:cs typeface="Assistant"/>
                <a:sym typeface="Assistant"/>
              </a:rPr>
              <a:t>תפסיק לזוז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630000" rtl="1" algn="r">
              <a:lnSpc>
                <a:spcPct val="100000"/>
              </a:lnSpc>
              <a:spcBef>
                <a:spcPts val="896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/>
          </a:p>
        </p:txBody>
      </p:sp>
      <p:sp>
        <p:nvSpPr>
          <p:cNvPr id="184" name="Google Shape;184;p5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185" name="Google Shape;185;p5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3333" y="2338957"/>
            <a:ext cx="6229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339660" y="3580731"/>
            <a:ext cx="255000" cy="1208700"/>
          </a:xfrm>
          <a:prstGeom prst="rect">
            <a:avLst/>
          </a:prstGeom>
          <a:solidFill>
            <a:schemeClr val="dk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88" name="Google Shape;188;p5"/>
          <p:cNvGrpSpPr/>
          <p:nvPr/>
        </p:nvGrpSpPr>
        <p:grpSpPr>
          <a:xfrm rot="10800000">
            <a:off x="916987" y="2363730"/>
            <a:ext cx="660543" cy="790556"/>
            <a:chOff x="6310708" y="2223671"/>
            <a:chExt cx="809489" cy="898563"/>
          </a:xfrm>
        </p:grpSpPr>
        <p:sp>
          <p:nvSpPr>
            <p:cNvPr id="189" name="Google Shape;189;p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FFD5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0EAE9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0EAE9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92" name="Google Shape;192;p5"/>
          <p:cNvGrpSpPr/>
          <p:nvPr/>
        </p:nvGrpSpPr>
        <p:grpSpPr>
          <a:xfrm>
            <a:off x="1067686" y="2612283"/>
            <a:ext cx="157356" cy="401934"/>
            <a:chOff x="8464250" y="5024176"/>
            <a:chExt cx="157356" cy="401934"/>
          </a:xfrm>
        </p:grpSpPr>
        <p:sp>
          <p:nvSpPr>
            <p:cNvPr id="193" name="Google Shape;193;p5"/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lt1"/>
            </a:solidFill>
            <a:ln cap="rnd" cmpd="sng" w="22225">
              <a:solidFill>
                <a:srgbClr val="A1A1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dk1"/>
            </a:solidFill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dk1"/>
            </a:solidFill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196" name="Google Shape;196;p5"/>
          <p:cNvCxnSpPr/>
          <p:nvPr/>
        </p:nvCxnSpPr>
        <p:spPr>
          <a:xfrm flipH="1">
            <a:off x="1279994" y="3249127"/>
            <a:ext cx="2700" cy="17472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" name="Google Shape;197;p5"/>
          <p:cNvCxnSpPr/>
          <p:nvPr/>
        </p:nvCxnSpPr>
        <p:spPr>
          <a:xfrm rot="10800000">
            <a:off x="653956" y="4126927"/>
            <a:ext cx="543000" cy="0"/>
          </a:xfrm>
          <a:prstGeom prst="straightConnector1">
            <a:avLst/>
          </a:prstGeom>
          <a:noFill/>
          <a:ln cap="rnd" cmpd="sng" w="12700">
            <a:solidFill>
              <a:srgbClr val="C6C6C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98" name="Google Shape;198;p5"/>
          <p:cNvSpPr txBox="1"/>
          <p:nvPr/>
        </p:nvSpPr>
        <p:spPr>
          <a:xfrm>
            <a:off x="563586" y="4106831"/>
            <a:ext cx="72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20cm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"/>
          <p:cNvSpPr/>
          <p:nvPr/>
        </p:nvSpPr>
        <p:spPr>
          <a:xfrm>
            <a:off x="323644" y="1671282"/>
            <a:ext cx="255000" cy="1133400"/>
          </a:xfrm>
          <a:prstGeom prst="rect">
            <a:avLst/>
          </a:prstGeom>
          <a:solidFill>
            <a:schemeClr val="dk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162" y="2080547"/>
            <a:ext cx="6045361" cy="338738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3333"/>
              <a:buFont typeface="Gill Sans"/>
              <a:buNone/>
            </a:pPr>
            <a:r>
              <a:rPr b="1" lang="en-US" sz="3000">
                <a:latin typeface="Assistant"/>
                <a:ea typeface="Assistant"/>
                <a:cs typeface="Assistant"/>
                <a:sym typeface="Assistant"/>
              </a:rPr>
              <a:t>אתגר 1: פתרון</a:t>
            </a:r>
            <a:endParaRPr b="1" sz="30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06" name="Google Shape;206;p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207" name="Google Shape;207;p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6"/>
          <p:cNvSpPr txBox="1"/>
          <p:nvPr/>
        </p:nvSpPr>
        <p:spPr>
          <a:xfrm>
            <a:off x="4163448" y="2989975"/>
            <a:ext cx="213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הגדרת מנועי הרובוט</a:t>
            </a:r>
            <a:endParaRPr i="0" sz="14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4460146" y="3589588"/>
            <a:ext cx="108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התחל לזוז</a:t>
            </a:r>
            <a:endParaRPr i="0" sz="14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0" name="Google Shape;210;p6"/>
          <p:cNvSpPr txBox="1"/>
          <p:nvPr/>
        </p:nvSpPr>
        <p:spPr>
          <a:xfrm>
            <a:off x="6107850" y="3958900"/>
            <a:ext cx="2449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חכה עד שהמרחק </a:t>
            </a:r>
            <a:r>
              <a:rPr lang="en-US" sz="1800">
                <a:latin typeface="Assistant"/>
                <a:ea typeface="Assistant"/>
                <a:cs typeface="Assistant"/>
                <a:sym typeface="Assistant"/>
              </a:rPr>
              <a:t>של החיישן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הוא פחות מ20 סנטימטר 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4d5eac3c4_0_15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אתגר נוסף -</a:t>
            </a:r>
            <a:endParaRPr/>
          </a:p>
        </p:txBody>
      </p:sp>
      <p:sp>
        <p:nvSpPr>
          <p:cNvPr id="216" name="Google Shape;216;g104d5eac3c4_0_15"/>
          <p:cNvSpPr txBox="1"/>
          <p:nvPr>
            <p:ph idx="1" type="body"/>
          </p:nvPr>
        </p:nvSpPr>
        <p:spPr>
          <a:xfrm>
            <a:off x="2313950" y="1083538"/>
            <a:ext cx="64380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6"/>
              <a:buChar char="⬛"/>
            </a:pPr>
            <a:r>
              <a:rPr lang="en-US">
                <a:solidFill>
                  <a:schemeClr val="dk1"/>
                </a:solidFill>
              </a:rPr>
              <a:t>ברגע שמצאתם את הקיר, הזיז את הרובוט לאחור ועברו דרך הפתח</a:t>
            </a:r>
            <a:endParaRPr>
              <a:solidFill>
                <a:schemeClr val="dk1"/>
              </a:solidFill>
            </a:endParaRPr>
          </a:p>
          <a:p>
            <a:pPr indent="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217" name="Google Shape;217;g104d5eac3c4_0_15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218" name="Google Shape;218;g104d5eac3c4_0_15"/>
          <p:cNvSpPr txBox="1"/>
          <p:nvPr>
            <p:ph idx="12" type="sldNum"/>
          </p:nvPr>
        </p:nvSpPr>
        <p:spPr>
          <a:xfrm>
            <a:off x="4163447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g104d5eac3c4_0_15"/>
          <p:cNvSpPr/>
          <p:nvPr/>
        </p:nvSpPr>
        <p:spPr>
          <a:xfrm>
            <a:off x="1136802" y="4314343"/>
            <a:ext cx="255000" cy="1208700"/>
          </a:xfrm>
          <a:prstGeom prst="rect">
            <a:avLst/>
          </a:prstGeom>
          <a:solidFill>
            <a:schemeClr val="dk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20" name="Google Shape;220;g104d5eac3c4_0_15"/>
          <p:cNvGrpSpPr/>
          <p:nvPr/>
        </p:nvGrpSpPr>
        <p:grpSpPr>
          <a:xfrm rot="-5400000">
            <a:off x="1588468" y="3333708"/>
            <a:ext cx="660444" cy="790500"/>
            <a:chOff x="6310708" y="2223671"/>
            <a:chExt cx="809368" cy="898500"/>
          </a:xfrm>
        </p:grpSpPr>
        <p:sp>
          <p:nvSpPr>
            <p:cNvPr id="221" name="Google Shape;221;g104d5eac3c4_0_15"/>
            <p:cNvSpPr/>
            <p:nvPr/>
          </p:nvSpPr>
          <p:spPr>
            <a:xfrm>
              <a:off x="6451830" y="2223671"/>
              <a:ext cx="519300" cy="898500"/>
            </a:xfrm>
            <a:prstGeom prst="roundRect">
              <a:avLst>
                <a:gd fmla="val 16667" name="adj"/>
              </a:avLst>
            </a:prstGeom>
            <a:solidFill>
              <a:srgbClr val="FFD5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2" name="Google Shape;222;g104d5eac3c4_0_15"/>
            <p:cNvSpPr/>
            <p:nvPr/>
          </p:nvSpPr>
          <p:spPr>
            <a:xfrm>
              <a:off x="6979076" y="2525434"/>
              <a:ext cx="141000" cy="294900"/>
            </a:xfrm>
            <a:prstGeom prst="roundRect">
              <a:avLst>
                <a:gd fmla="val 16667" name="adj"/>
              </a:avLst>
            </a:prstGeom>
            <a:solidFill>
              <a:srgbClr val="0EAE9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3" name="Google Shape;223;g104d5eac3c4_0_15"/>
            <p:cNvSpPr/>
            <p:nvPr/>
          </p:nvSpPr>
          <p:spPr>
            <a:xfrm>
              <a:off x="6310708" y="2525434"/>
              <a:ext cx="141000" cy="294900"/>
            </a:xfrm>
            <a:prstGeom prst="roundRect">
              <a:avLst>
                <a:gd fmla="val 16667" name="adj"/>
              </a:avLst>
            </a:prstGeom>
            <a:solidFill>
              <a:srgbClr val="0EAE9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24" name="Google Shape;224;g104d5eac3c4_0_15"/>
          <p:cNvGrpSpPr/>
          <p:nvPr/>
        </p:nvGrpSpPr>
        <p:grpSpPr>
          <a:xfrm rot="5400000">
            <a:off x="1689282" y="3423848"/>
            <a:ext cx="157596" cy="402000"/>
            <a:chOff x="8464154" y="5024176"/>
            <a:chExt cx="157596" cy="402000"/>
          </a:xfrm>
        </p:grpSpPr>
        <p:sp>
          <p:nvSpPr>
            <p:cNvPr id="225" name="Google Shape;225;g104d5eac3c4_0_15"/>
            <p:cNvSpPr/>
            <p:nvPr/>
          </p:nvSpPr>
          <p:spPr>
            <a:xfrm>
              <a:off x="8464250" y="5024176"/>
              <a:ext cx="157500" cy="402000"/>
            </a:xfrm>
            <a:prstGeom prst="rect">
              <a:avLst/>
            </a:prstGeom>
            <a:solidFill>
              <a:schemeClr val="lt1"/>
            </a:solidFill>
            <a:ln cap="rnd" cmpd="sng" w="22225">
              <a:solidFill>
                <a:srgbClr val="A1A1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6" name="Google Shape;226;g104d5eac3c4_0_15"/>
            <p:cNvSpPr/>
            <p:nvPr/>
          </p:nvSpPr>
          <p:spPr>
            <a:xfrm rot="10800000">
              <a:off x="8464154" y="5074442"/>
              <a:ext cx="146400" cy="146400"/>
            </a:xfrm>
            <a:prstGeom prst="ellipse">
              <a:avLst/>
            </a:prstGeom>
            <a:solidFill>
              <a:schemeClr val="dk1"/>
            </a:solidFill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7" name="Google Shape;227;g104d5eac3c4_0_15"/>
            <p:cNvSpPr/>
            <p:nvPr/>
          </p:nvSpPr>
          <p:spPr>
            <a:xfrm rot="10800000">
              <a:off x="8465834" y="5236890"/>
              <a:ext cx="146400" cy="146400"/>
            </a:xfrm>
            <a:prstGeom prst="ellipse">
              <a:avLst/>
            </a:prstGeom>
            <a:solidFill>
              <a:schemeClr val="dk1"/>
            </a:solidFill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28" name="Google Shape;228;g104d5eac3c4_0_15"/>
          <p:cNvSpPr/>
          <p:nvPr/>
        </p:nvSpPr>
        <p:spPr>
          <a:xfrm>
            <a:off x="1120786" y="1883619"/>
            <a:ext cx="255000" cy="1133400"/>
          </a:xfrm>
          <a:prstGeom prst="rect">
            <a:avLst/>
          </a:prstGeom>
          <a:solidFill>
            <a:schemeClr val="dk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9" name="Google Shape;229;g104d5eac3c4_0_15"/>
          <p:cNvCxnSpPr/>
          <p:nvPr/>
        </p:nvCxnSpPr>
        <p:spPr>
          <a:xfrm rot="10800000">
            <a:off x="175170" y="3683406"/>
            <a:ext cx="12006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0" name="Google Shape;230;g104d5eac3c4_0_15"/>
          <p:cNvSpPr txBox="1"/>
          <p:nvPr/>
        </p:nvSpPr>
        <p:spPr>
          <a:xfrm>
            <a:off x="3397475" y="2250225"/>
            <a:ext cx="50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fb8f75a3a_0_13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קרדיטים</a:t>
            </a:r>
            <a:endParaRPr/>
          </a:p>
        </p:txBody>
      </p:sp>
      <p:sp>
        <p:nvSpPr>
          <p:cNvPr id="236" name="Google Shape;236;gcfb8f75a3a_0_136"/>
          <p:cNvSpPr txBox="1"/>
          <p:nvPr>
            <p:ph idx="1" type="body"/>
          </p:nvPr>
        </p:nvSpPr>
        <p:spPr>
          <a:xfrm>
            <a:off x="457200" y="1317978"/>
            <a:ext cx="82455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00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6"/>
              <a:buChar char="⬛"/>
            </a:pPr>
            <a:r>
              <a:rPr lang="en-US" sz="2200"/>
              <a:t>המצגת נוצרה על ידי  Arvind and Sanjay Seshan עבור Prime Lessons.</a:t>
            </a:r>
            <a:endParaRPr sz="2200"/>
          </a:p>
          <a:p>
            <a:pPr indent="-340544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⬛"/>
            </a:pPr>
            <a:r>
              <a:rPr lang="en-US" sz="2200"/>
              <a:t>המצגת תורגמה לעברית ע"י FRC D-Bug #3316 וקבוצות ה-FLL של עירוני ד' תל-אביב  #285 ++D ו-DGITAL #1331</a:t>
            </a:r>
            <a:endParaRPr sz="2200"/>
          </a:p>
          <a:p>
            <a:pPr indent="-352228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200"/>
              <a:buChar char="⬛"/>
            </a:pPr>
            <a:r>
              <a:rPr lang="en-US" sz="2200"/>
              <a:t>ניתן למצוא שיעורים נוספים באתר</a:t>
            </a:r>
            <a:endParaRPr sz="2200"/>
          </a:p>
          <a:p>
            <a:pPr indent="0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lang="en-US" sz="2200"/>
              <a:t> www.primelessons.org</a:t>
            </a:r>
            <a:endParaRPr sz="2200"/>
          </a:p>
        </p:txBody>
      </p:sp>
      <p:sp>
        <p:nvSpPr>
          <p:cNvPr id="237" name="Google Shape;237;gcfb8f75a3a_0_13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238" name="Google Shape;238;gcfb8f75a3a_0_13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gcfb8f75a3a_0_136"/>
          <p:cNvSpPr/>
          <p:nvPr/>
        </p:nvSpPr>
        <p:spPr>
          <a:xfrm>
            <a:off x="575029" y="5862802"/>
            <a:ext cx="7734000" cy="369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40" name="Google Shape;240;gcfb8f75a3a_0_13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cfb8f75a3a_0_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88" y="4482125"/>
            <a:ext cx="1381309" cy="11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cfb8f75a3a_0_1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691" y="4475750"/>
            <a:ext cx="1381309" cy="116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cfb8f75a3a_0_1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025" y="2371475"/>
            <a:ext cx="2547564" cy="19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