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Assistant"/>
      <p:regular r:id="rId14"/>
      <p:bold r:id="rId15"/>
    </p:embeddedFont>
    <p:embeddedFont>
      <p:font typeface="Helvetica Neue"/>
      <p:regular r:id="rId16"/>
      <p:bold r:id="rId17"/>
      <p:italic r:id="rId18"/>
      <p:boldItalic r:id="rId19"/>
    </p:embeddedFon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XBeuBk1eofCdM80d6LCNNzJVZ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ssistant-bold.fntdata"/><Relationship Id="rId14" Type="http://schemas.openxmlformats.org/officeDocument/2006/relationships/font" Target="fonts/Assistant-regular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62f573408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062f573408_0_1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62f573408_0_11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062f573408_0_1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062f573408_0_11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1062f573408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1062f573408_0_11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iw-IL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1062f573408_0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1062f573408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062f573408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2f573408_0_91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62f573408_0_9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062f573408_0_91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1062f573408_0_9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1062f573408_0_9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062f573408_0_9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62f573408_0_98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62f573408_0_98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062f573408_0_98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1062f573408_0_98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1062f573408_0_98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062f573408_0_9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2f573408_0_105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1062f573408_0_105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1062f573408_0_105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062f573408_0_10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19" name="Google Shape;119;g1062f573408_0_10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1062f573408_0_10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1062f573408_0_105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2f573408_0_113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1062f573408_0_113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1062f573408_0_113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1062f573408_0_113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1062f573408_0_113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1062f573408_0_113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062f573408_0_11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30" name="Google Shape;130;g1062f573408_0_11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1062f573408_0_11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2f573408_0_12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062f573408_0_12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35" name="Google Shape;135;g1062f573408_0_12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1062f573408_0_12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1062f573408_0_12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2f573408_0_1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1062f573408_0_12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062f573408_0_12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42" name="Google Shape;142;g1062f573408_0_12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1062f573408_0_12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62f573408_0_2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1062f573408_0_2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1062f573408_0_20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1062f573408_0_2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1062f573408_0_2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35" name="Google Shape;35;g1062f573408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1062f573408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62f573408_0_28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062f573408_0_28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062f573408_0_28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1062f573408_0_28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1062f573408_0_28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1062f573408_0_2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44" name="Google Shape;44;g1062f573408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1062f573408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1062f573408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1062f573408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62f573408_0_39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1062f573408_0_39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1062f573408_0_3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062f573408_0_3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53" name="Google Shape;53;g1062f573408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062f573408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1062f573408_0_3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1062f573408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1062f573408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62f573408_0_49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1062f573408_0_49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1062f573408_0_49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1062f573408_0_49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1062f573408_0_4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1062f573408_0_4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062f573408_0_4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66" name="Google Shape;66;g1062f573408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1062f573408_0_4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062f573408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2f573408_0_6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062f573408_0_6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72" name="Google Shape;72;g1062f573408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1062f573408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1062f573408_0_6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1062f573408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1062f573408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2f573408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1062f573408_0_6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062f573408_0_6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81" name="Google Shape;81;g1062f573408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1062f573408_0_6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062f573408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1062f573408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2f573408_0_76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062f573408_0_76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062f573408_0_76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1062f573408_0_76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1062f573408_0_7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1062f573408_0_7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062f573408_0_7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2f573408_0_84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062f573408_0_84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1062f573408_0_84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1062f573408_0_8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1062f573408_0_8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062f573408_0_8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62f573408_0_0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1062f573408_0_0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1062f573408_0_0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1062f573408_0_0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1062f573408_0_0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1062f573408_0_0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1062f573408_0_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7" name="Google Shape;17;g1062f573408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1062f573408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062f573408_0_0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iw-IL"/>
              <a:t>היכרות עם אירועים (Events)</a:t>
            </a:r>
            <a:endParaRPr b="1"/>
          </a:p>
        </p:txBody>
      </p:sp>
      <p:sp>
        <p:nvSpPr>
          <p:cNvPr id="149" name="Google Shape;149;p1"/>
          <p:cNvSpPr txBox="1"/>
          <p:nvPr/>
        </p:nvSpPr>
        <p:spPr>
          <a:xfrm>
            <a:off x="3187659" y="4191557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Arvind and Sanjay Seshan</a:t>
            </a:r>
            <a:endParaRPr sz="1600">
              <a:solidFill>
                <a:srgbClr val="0EAE9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מטרות השיעור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1" algn="r">
              <a:spcBef>
                <a:spcPts val="0"/>
              </a:spcBef>
              <a:spcAft>
                <a:spcPts val="0"/>
              </a:spcAft>
              <a:buSzPts val="1656"/>
              <a:buAutoNum type="arabicParenR"/>
            </a:pPr>
            <a:r>
              <a:rPr lang="iw-IL"/>
              <a:t>מה הם אירועים וכיצד להשתמש בהם</a:t>
            </a:r>
            <a:endParaRPr/>
          </a:p>
          <a:p>
            <a:pPr indent="-514350" lvl="0" marL="514350" rtl="1" algn="r">
              <a:spcBef>
                <a:spcPts val="960"/>
              </a:spcBef>
              <a:spcAft>
                <a:spcPts val="0"/>
              </a:spcAft>
              <a:buSzPts val="1656"/>
              <a:buAutoNum type="arabicParenR"/>
            </a:pPr>
            <a:r>
              <a:rPr lang="iw-IL"/>
              <a:t>מתי כדאי להשתמש באירועים?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מה הם אירועים?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אירועים מאפשרים להריץ שניים או יותר בלוקים באותו הזמן</a:t>
            </a:r>
            <a:endParaRPr/>
          </a:p>
          <a:p>
            <a:pPr indent="0" lvl="0" marL="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מה אם יש לך זרוע אחת או יותר מחוברות למנוע ואתה רוצה לסובב אותה בזמן שהרובוט זז על מנת לבצע משימה?</a:t>
            </a:r>
            <a:endParaRPr/>
          </a:p>
        </p:txBody>
      </p:sp>
      <p:sp>
        <p:nvSpPr>
          <p:cNvPr id="164" name="Google Shape;164;p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66" name="Google Shape;166;p3"/>
          <p:cNvSpPr txBox="1"/>
          <p:nvPr/>
        </p:nvSpPr>
        <p:spPr>
          <a:xfrm>
            <a:off x="5119818" y="3932528"/>
            <a:ext cx="207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רובוט מרים לולאות ונוסע קדימה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67" name="Google Shape;167;p3"/>
          <p:cNvGrpSpPr/>
          <p:nvPr/>
        </p:nvGrpSpPr>
        <p:grpSpPr>
          <a:xfrm>
            <a:off x="610205" y="4157733"/>
            <a:ext cx="1696452" cy="1227220"/>
            <a:chOff x="1323474" y="3380874"/>
            <a:chExt cx="1696452" cy="1227220"/>
          </a:xfrm>
        </p:grpSpPr>
        <p:sp>
          <p:nvSpPr>
            <p:cNvPr id="168" name="Google Shape;168;p3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  <a:solidFill>
              <a:schemeClr val="accent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  <a:solidFill>
              <a:schemeClr val="accent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  <a:solidFill>
              <a:schemeClr val="accent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3545678" y="4651548"/>
            <a:ext cx="334513" cy="584358"/>
            <a:chOff x="3249164" y="3608942"/>
            <a:chExt cx="334513" cy="584358"/>
          </a:xfrm>
        </p:grpSpPr>
        <p:grpSp>
          <p:nvGrpSpPr>
            <p:cNvPr id="172" name="Google Shape;172;p3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173" name="Google Shape;173;p3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accent4"/>
              </a:solidFill>
              <a:ln cap="rnd" cmpd="sng" w="222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 cap="rnd" cmpd="sng" w="22225">
                <a:solidFill>
                  <a:srgbClr val="00B0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175" name="Google Shape;175;p3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  <a:solidFill>
              <a:schemeClr val="lt1"/>
            </a:solidFill>
            <a:ln cap="rnd" cmpd="sng" w="222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176" name="Google Shape;176;p3"/>
          <p:cNvCxnSpPr/>
          <p:nvPr/>
        </p:nvCxnSpPr>
        <p:spPr>
          <a:xfrm>
            <a:off x="2306657" y="4808599"/>
            <a:ext cx="1046143" cy="167280"/>
          </a:xfrm>
          <a:prstGeom prst="straightConnector1">
            <a:avLst/>
          </a:prstGeom>
          <a:noFill/>
          <a:ln cap="flat" cmpd="sng" w="381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3"/>
          <p:cNvSpPr/>
          <p:nvPr/>
        </p:nvSpPr>
        <p:spPr>
          <a:xfrm>
            <a:off x="1405502" y="5491992"/>
            <a:ext cx="2307433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בלוקים של אירועים</a:t>
            </a:r>
            <a:endParaRPr/>
          </a:p>
        </p:txBody>
      </p:sp>
      <p:sp>
        <p:nvSpPr>
          <p:cNvPr id="183" name="Google Shape;183;p4"/>
          <p:cNvSpPr txBox="1"/>
          <p:nvPr>
            <p:ph idx="1" type="body"/>
          </p:nvPr>
        </p:nvSpPr>
        <p:spPr>
          <a:xfrm>
            <a:off x="227875" y="1505616"/>
            <a:ext cx="5794554" cy="4654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אירועים מתבצעים בעזרת תנאים שונים(חיישני אירוע,הודעות שידור, או כשתוכנה מתחילה)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בשקופית זו מוצגים כל בלוקי האירוע הניתנים לשימוש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84" name="Google Shape;184;p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185" name="Google Shape;185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descr="A screenshot of a cell phone&#10;&#10;Description automatically generated" id="186" name="Google Shape;186;p4"/>
          <p:cNvPicPr preferRelativeResize="0"/>
          <p:nvPr/>
        </p:nvPicPr>
        <p:blipFill rotWithShape="1">
          <a:blip r:embed="rId3">
            <a:alphaModFix/>
          </a:blip>
          <a:srcRect b="41884" l="0" r="0" t="0"/>
          <a:stretch/>
        </p:blipFill>
        <p:spPr>
          <a:xfrm>
            <a:off x="6153116" y="2037584"/>
            <a:ext cx="2304288" cy="39855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87" name="Google Shape;187;p4"/>
          <p:cNvPicPr preferRelativeResize="0"/>
          <p:nvPr/>
        </p:nvPicPr>
        <p:blipFill rotWithShape="1">
          <a:blip r:embed="rId4">
            <a:alphaModFix/>
          </a:blip>
          <a:srcRect b="0" l="3416" r="0" t="57825"/>
          <a:stretch/>
        </p:blipFill>
        <p:spPr>
          <a:xfrm>
            <a:off x="3459215" y="3130764"/>
            <a:ext cx="2225570" cy="28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כשהתוכנה מתחילה</a:t>
            </a:r>
            <a:endParaRPr/>
          </a:p>
        </p:txBody>
      </p:sp>
      <p:sp>
        <p:nvSpPr>
          <p:cNvPr id="193" name="Google Shape;193;p5"/>
          <p:cNvSpPr txBox="1"/>
          <p:nvPr>
            <p:ph idx="1" type="body"/>
          </p:nvPr>
        </p:nvSpPr>
        <p:spPr>
          <a:xfrm>
            <a:off x="227875" y="2295204"/>
            <a:ext cx="4522802" cy="3864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בלוק זה נועד להתחיל את הרצת התוכנה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אם יש יותר מאחד בפרוייקט יהיו שני חלקי קוד נפרדים שרצים באותו הזמן כשהתוכנה מתחילה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בדוגמא בצד ימין הרובוט יזוז ישר שני סיבובים בזמן שהמנוע יזוז סיבוב</a:t>
            </a:r>
            <a:endParaRPr/>
          </a:p>
        </p:txBody>
      </p:sp>
      <p:sp>
        <p:nvSpPr>
          <p:cNvPr id="194" name="Google Shape;194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195" name="Google Shape;195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196" name="Google Shape;196;p5"/>
          <p:cNvPicPr preferRelativeResize="0"/>
          <p:nvPr/>
        </p:nvPicPr>
        <p:blipFill rotWithShape="1">
          <a:blip r:embed="rId3">
            <a:alphaModFix/>
          </a:blip>
          <a:srcRect b="91233" l="0" r="34521" t="0"/>
          <a:stretch/>
        </p:blipFill>
        <p:spPr>
          <a:xfrm>
            <a:off x="175260" y="1181968"/>
            <a:ext cx="2645422" cy="10402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97" name="Google Shape;19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0458" y="2358498"/>
            <a:ext cx="2883206" cy="232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02" name="Google Shape;2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2898" y="3045627"/>
            <a:ext cx="5356870" cy="311901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הודעת שידור</a:t>
            </a:r>
            <a:endParaRPr/>
          </a:p>
        </p:txBody>
      </p:sp>
      <p:sp>
        <p:nvSpPr>
          <p:cNvPr id="204" name="Google Shape;204;p6"/>
          <p:cNvSpPr txBox="1"/>
          <p:nvPr>
            <p:ph idx="1" type="body"/>
          </p:nvPr>
        </p:nvSpPr>
        <p:spPr>
          <a:xfrm>
            <a:off x="227875" y="1244152"/>
            <a:ext cx="3239942" cy="4920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הודעה יכולה להפעיל אירוע כשרוצים(אירועים באמצע הקוד) 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הודעת שידור: שולח את ההודעה וממשיך את הקוד שמתחתיה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הודעת שידור ולחכות: שולח את ההודעה ומחכה שכל הקוד שמתחת להודעה שהתקבלה הסתיים ורק אז ממשיך את הקוד שמתחת לבלוק הודעת השידור</a:t>
            </a:r>
            <a:endParaRPr/>
          </a:p>
        </p:txBody>
      </p:sp>
      <p:sp>
        <p:nvSpPr>
          <p:cNvPr id="205" name="Google Shape;205;p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206" name="Google Shape;206;p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207" name="Google Shape;207;p6"/>
          <p:cNvPicPr preferRelativeResize="0"/>
          <p:nvPr/>
        </p:nvPicPr>
        <p:blipFill rotWithShape="1">
          <a:blip r:embed="rId4">
            <a:alphaModFix/>
          </a:blip>
          <a:srcRect b="9215" l="0" r="17885" t="71380"/>
          <a:stretch/>
        </p:blipFill>
        <p:spPr>
          <a:xfrm>
            <a:off x="3559255" y="1240968"/>
            <a:ext cx="1993101" cy="1383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12" name="Google Shape;2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86" y="3311421"/>
            <a:ext cx="2760298" cy="26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13" name="Google Shape;21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9964" y="1780289"/>
            <a:ext cx="2610996" cy="388439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הפעלת חיישנים</a:t>
            </a:r>
            <a:endParaRPr/>
          </a:p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227875" y="1505616"/>
            <a:ext cx="5563326" cy="4654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אפשר להשתמש בחיישן אירוע כדי להפעיל בלוק אירוע כאשר התנאי מבוצע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בדוגמא למטה, הרובוט זז קדימה ומחפש את הצבע השחור באותו הזמן.</a:t>
            </a:r>
            <a:endParaRPr/>
          </a:p>
        </p:txBody>
      </p:sp>
      <p:sp>
        <p:nvSpPr>
          <p:cNvPr id="216" name="Google Shape;216;p7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217" name="Google Shape;217;p7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18" name="Google Shape;218;p7"/>
          <p:cNvSpPr txBox="1"/>
          <p:nvPr/>
        </p:nvSpPr>
        <p:spPr>
          <a:xfrm>
            <a:off x="3645281" y="5433849"/>
            <a:ext cx="15783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מנגן ביפ כאשר רואה שחור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9" name="Google Shape;219;p7"/>
          <p:cNvSpPr txBox="1"/>
          <p:nvPr/>
        </p:nvSpPr>
        <p:spPr>
          <a:xfrm>
            <a:off x="3545820" y="4112464"/>
            <a:ext cx="15783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זז קדימה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3279665" y="5087492"/>
            <a:ext cx="20951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בו זמנית בודק צבע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62f573408_0_13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קרדיטים</a:t>
            </a:r>
            <a:endParaRPr/>
          </a:p>
        </p:txBody>
      </p:sp>
      <p:sp>
        <p:nvSpPr>
          <p:cNvPr id="226" name="Google Shape;226;g1062f573408_0_136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iw-IL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iw-IL" sz="2200"/>
              <a:t> www.primelessons.org</a:t>
            </a:r>
            <a:endParaRPr sz="2200"/>
          </a:p>
        </p:txBody>
      </p:sp>
      <p:sp>
        <p:nvSpPr>
          <p:cNvPr id="227" name="Google Shape;227;g1062f573408_0_13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228" name="Google Shape;228;g1062f573408_0_13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29" name="Google Shape;229;g1062f573408_0_136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iw-IL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iw-IL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30" name="Google Shape;230;g1062f573408_0_13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062f573408_0_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1062f573408_0_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062f573408_0_1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