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Assistant"/>
      <p:regular r:id="rId16"/>
      <p:bold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psv1ZH/7UJuOqaaWCxB0XPWqL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BC5047-284F-4A47-97EA-6ADB9FD8E25B}">
  <a:tblStyle styleId="{C7BC5047-284F-4A47-97EA-6ADB9FD8E25B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22" Type="http://schemas.openxmlformats.org/officeDocument/2006/relationships/font" Target="fonts/GillSans-regular.fntdata"/><Relationship Id="rId10" Type="http://schemas.openxmlformats.org/officeDocument/2006/relationships/slide" Target="slides/slide4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ssistant-bold.fntdata"/><Relationship Id="rId16" Type="http://schemas.openxmlformats.org/officeDocument/2006/relationships/font" Target="fonts/Assistan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44d1907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0644d1907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 txBox="1"/>
          <p:nvPr>
            <p:ph type="ctrTitle"/>
          </p:nvPr>
        </p:nvSpPr>
        <p:spPr>
          <a:xfrm>
            <a:off x="242754" y="2300865"/>
            <a:ext cx="58158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316712" y="3800535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SPIKE PRIME LESSONS</a:t>
            </a:r>
            <a:endParaRPr/>
          </a:p>
        </p:txBody>
      </p:sp>
      <p:pic>
        <p:nvPicPr>
          <p:cNvPr descr="A picture containing drawing&#10;&#10;Description automatically generated" id="23" name="Google Shape;23;p10"/>
          <p:cNvPicPr preferRelativeResize="0"/>
          <p:nvPr/>
        </p:nvPicPr>
        <p:blipFill rotWithShape="1">
          <a:blip r:embed="rId2">
            <a:alphaModFix/>
          </a:blip>
          <a:srcRect b="32885" l="0" r="0" t="0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0"/>
          <p:cNvSpPr txBox="1"/>
          <p:nvPr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iw-IL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Creators of EV3Lessons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picture containing sitting, game, remote, video&#10;&#10;Description automatically generated" id="25" name="Google Shape;25;p10"/>
          <p:cNvPicPr preferRelativeResize="0"/>
          <p:nvPr/>
        </p:nvPicPr>
        <p:blipFill rotWithShape="1">
          <a:blip r:embed="rId3">
            <a:alphaModFix/>
          </a:blip>
          <a:srcRect b="4666" l="24582" r="29917" t="2888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10"/>
          <p:cNvGrpSpPr/>
          <p:nvPr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descr="A picture containing drawing, window&#10;&#10;Description automatically generated" id="27" name="Google Shape;27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building, drawing&#10;&#10;Description automatically generated" id="28" name="Google Shape;28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drawing, holding&#10;&#10;Description automatically generated" id="29" name="Google Shape;29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drawing, building, purple, window&#10;&#10;Description automatically generated" id="30" name="Google Shape;30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 rot="5400000">
            <a:off x="2148872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1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37" name="Google Shape;37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2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DE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14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75" name="Google Shape;75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DE3F"/>
              </a:buClr>
              <a:buSzPts val="2000"/>
              <a:buFont typeface="Gill Sans"/>
              <a:buNone/>
              <a:defRPr b="0" sz="2000">
                <a:solidFill>
                  <a:srgbClr val="FFDE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DE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9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9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7" name="Google Shape;17;p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242754" y="2300865"/>
            <a:ext cx="58158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</a:pPr>
            <a:r>
              <a:rPr b="1" lang="iw-IL">
                <a:latin typeface="Assistant"/>
                <a:ea typeface="Assistant"/>
                <a:cs typeface="Assistant"/>
                <a:sym typeface="Assistant"/>
              </a:rPr>
              <a:t>נסיעה ישרה עם ג'יירו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316712" y="3800535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מאת  SANJAY AND ARVIND SESHAN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מטרות השיעור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iw-IL" sz="2000">
                <a:latin typeface="Assistant"/>
                <a:ea typeface="Assistant"/>
                <a:cs typeface="Assistant"/>
                <a:sym typeface="Assistant"/>
              </a:rPr>
              <a:t>ללמוד ליישם בקרה פרופורציונלית כדי לגרום לרובוט לזוז ישר</a:t>
            </a:r>
            <a:endParaRPr/>
          </a:p>
          <a:p>
            <a:pPr indent="-306000" lvl="0" marL="306000" rtl="1" algn="r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iw-IL" sz="2000">
                <a:latin typeface="Assistant"/>
                <a:ea typeface="Assistant"/>
                <a:cs typeface="Assistant"/>
                <a:sym typeface="Assistant"/>
              </a:rPr>
              <a:t>ללמוד ליישם בקרה פרופורציונלית על חיישן הג'יירו כדי לזוז בזווית מסויימת.</a:t>
            </a:r>
            <a:endParaRPr sz="20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" name="Google Shape;118;p2"/>
          <p:cNvSpPr txBox="1"/>
          <p:nvPr>
            <p:ph idx="11" type="ftr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© 2020 FLLTutorials, Last edit 05/25/2020</a:t>
            </a:r>
            <a:endParaRPr/>
          </a:p>
        </p:txBody>
      </p:sp>
      <p:sp>
        <p:nvSpPr>
          <p:cNvPr id="119" name="Google Shape;119;p2"/>
          <p:cNvSpPr txBox="1"/>
          <p:nvPr>
            <p:ph idx="12" type="sldNum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175260" y="1275353"/>
            <a:ext cx="8423419" cy="4307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צריך לעבור על שיעור המערב אחרי קו עם בקרה פרופורציונלית לפני השיעור הזה.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צריך גם להשלים את שיעור הפנייה עם חיישן הג'יירו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" name="Google Shape;125;p3"/>
          <p:cNvSpPr txBox="1"/>
          <p:nvPr>
            <p:ph idx="11" type="ftr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© 2020 FLLTutorials, Last edit 05/25/2020</a:t>
            </a:r>
            <a:endParaRPr/>
          </a:p>
        </p:txBody>
      </p:sp>
      <p:sp>
        <p:nvSpPr>
          <p:cNvPr id="126" name="Google Shape;126;p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טיפים להצלחה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4569225" y="1406931"/>
            <a:ext cx="4374475" cy="4307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דמיינו שאתם רוצים לנסוע 200 ס"מ ישר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בזמן הנסיעה, הרובוט נתקל במשהו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תוכנת הנסיעה ישרה עם חיישן ג'יירו עוזרת לרובוט לחזור לנסיעה הישרה, אבל בסטייה לפי כמה שהוא נדחף בהיתקלות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" name="Google Shape;133;p4"/>
          <p:cNvSpPr txBox="1"/>
          <p:nvPr>
            <p:ph idx="11" type="ftr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© 2020 FLLTutorials, Last edit 05/25/2020</a:t>
            </a:r>
            <a:endParaRPr/>
          </a:p>
        </p:txBody>
      </p:sp>
      <p:sp>
        <p:nvSpPr>
          <p:cNvPr id="134" name="Google Shape;134;p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מהי נסיעה ישרה עם ג'יירו?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35" name="Google Shape;135;p4"/>
          <p:cNvGrpSpPr/>
          <p:nvPr/>
        </p:nvGrpSpPr>
        <p:grpSpPr>
          <a:xfrm rot="-673497">
            <a:off x="1302308" y="2425868"/>
            <a:ext cx="914400" cy="578070"/>
            <a:chOff x="5286703" y="3348858"/>
            <a:chExt cx="914400" cy="578070"/>
          </a:xfrm>
        </p:grpSpPr>
        <p:sp>
          <p:nvSpPr>
            <p:cNvPr id="136" name="Google Shape;136;p4"/>
            <p:cNvSpPr/>
            <p:nvPr/>
          </p:nvSpPr>
          <p:spPr>
            <a:xfrm>
              <a:off x="5286703" y="3429000"/>
              <a:ext cx="914400" cy="417786"/>
            </a:xfrm>
            <a:prstGeom prst="roundRect">
              <a:avLst>
                <a:gd fmla="val 16667" name="adj"/>
              </a:avLst>
            </a:prstGeom>
            <a:solidFill>
              <a:srgbClr val="0070C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449614" y="3846786"/>
              <a:ext cx="199696" cy="735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449614" y="3348858"/>
              <a:ext cx="199696" cy="735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872654" y="3361995"/>
              <a:ext cx="199696" cy="735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5872654" y="3853355"/>
              <a:ext cx="199696" cy="735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141" name="Google Shape;141;p4"/>
          <p:cNvCxnSpPr/>
          <p:nvPr/>
        </p:nvCxnSpPr>
        <p:spPr>
          <a:xfrm flipH="1" rot="10800000">
            <a:off x="2248626" y="2560850"/>
            <a:ext cx="2035723" cy="38474"/>
          </a:xfrm>
          <a:prstGeom prst="straightConnector1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p4"/>
          <p:cNvSpPr/>
          <p:nvPr/>
        </p:nvSpPr>
        <p:spPr>
          <a:xfrm>
            <a:off x="1946289" y="2983515"/>
            <a:ext cx="350743" cy="356314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00B050"/>
          </a:solidFill>
          <a:ln cap="rnd" cmpd="sng" w="12700">
            <a:solidFill>
              <a:srgbClr val="E5BF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3" name="Google Shape;143;p4"/>
          <p:cNvCxnSpPr/>
          <p:nvPr/>
        </p:nvCxnSpPr>
        <p:spPr>
          <a:xfrm>
            <a:off x="445208" y="2898492"/>
            <a:ext cx="760746" cy="0"/>
          </a:xfrm>
          <a:prstGeom prst="straightConnector1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p4"/>
          <p:cNvSpPr txBox="1"/>
          <p:nvPr>
            <p:ph idx="12" type="sldNum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idx="11" type="ftr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© 2020 FLLTutorials, Last edit 05/25/2020</a:t>
            </a:r>
            <a:endParaRPr/>
          </a:p>
        </p:txBody>
      </p:sp>
      <p:sp>
        <p:nvSpPr>
          <p:cNvPr id="150" name="Google Shape;150;p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איך זה עובד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aphicFrame>
        <p:nvGraphicFramePr>
          <p:cNvPr id="151" name="Google Shape;151;p5"/>
          <p:cNvGraphicFramePr/>
          <p:nvPr/>
        </p:nvGraphicFramePr>
        <p:xfrm>
          <a:off x="562838" y="32199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{C7BC5047-284F-4A47-97EA-6ADB9FD8E25B}</a:tableStyleId>
              </a:tblPr>
              <a:tblGrid>
                <a:gridCol w="2194000"/>
                <a:gridCol w="2224575"/>
                <a:gridCol w="1910675"/>
                <a:gridCol w="1541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800" u="none" cap="none" strike="noStrik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תיקון</a:t>
                      </a:r>
                      <a:endParaRPr b="1" sz="1800" u="none" cap="none" strike="noStrik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800" u="none" cap="none" strike="noStrik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שגיאה</a:t>
                      </a:r>
                      <a:endParaRPr b="1" sz="1800" u="none" cap="none" strike="noStrik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800" u="none" cap="none" strike="noStrik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מטרה</a:t>
                      </a:r>
                      <a:endParaRPr b="1" sz="1800" u="none" cap="none" strike="noStrik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800" u="none" cap="none" strike="noStrik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יישום</a:t>
                      </a:r>
                      <a:endParaRPr b="1" sz="1800" u="none" cap="none" strike="noStrik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>
                    <a:solidFill>
                      <a:srgbClr val="F5C20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w-IL" sz="1800" u="none" cap="none" strike="noStrik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פנייה חדה יותר אם המרחק מהזווית גדול יותר</a:t>
                      </a:r>
                      <a:endParaRPr b="0" sz="1800" u="none" cap="none" strike="noStrik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כמה רחוק הרובוט מהזווית הרציוה.</a:t>
                      </a:r>
                      <a:endParaRPr sz="1800" u="none" cap="none" strike="noStrik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לגרום לרובוט לשמור על זווית קבועה</a:t>
                      </a:r>
                      <a:endParaRPr sz="1800" u="none" cap="none" strike="noStrik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800" u="none" cap="none" strike="noStrike"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נסיעה עם ג'יירו</a:t>
                      </a:r>
                      <a:endParaRPr b="1" sz="1800" u="none" cap="none" strike="noStrike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w-IL" sz="1800" u="none" cap="none" strike="noStrik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פניה חדה יותר בהתבסס על המרחק מהקו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כמה רחוקה קריאת האור שלנו מזאת של קצה הקו 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להישאר על הקו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800" u="none" cap="none" strike="noStrike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מעקב אחרי קו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2" name="Google Shape;152;p5"/>
          <p:cNvSpPr/>
          <p:nvPr/>
        </p:nvSpPr>
        <p:spPr>
          <a:xfrm>
            <a:off x="175260" y="1398805"/>
            <a:ext cx="794937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</a:pPr>
            <a:r>
              <a:rPr lang="iw-IL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הקוד של מעקב אחרי קו פרופורציונלי ונסיעה ישרה עם ג'יירו דומים.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</a:pPr>
            <a:r>
              <a:rPr lang="iw-IL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כדי לכתוב תוכנת נסיעה ישרה עם ג'יירו, קודם כל צריך לחשוב על מה השגיאה ומה התיקון צריך להיות</a:t>
            </a:r>
            <a:endParaRPr sz="2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" name="Google Shape;153;p5"/>
          <p:cNvSpPr txBox="1"/>
          <p:nvPr>
            <p:ph idx="12" type="sldNum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לקבוע את מנועי התזוזה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לאפס את הזווית הסבסוב (yaw)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בלולאה, לחשב את הטעות ולהשים את התיקון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חלק 1: לחשב את הטעות (כמה רחוק מהזווית הרצויה)</a:t>
            </a:r>
            <a:endParaRPr/>
          </a:p>
          <a:p>
            <a:pPr indent="-270000" lvl="2" marL="900000" rtl="1" algn="r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כדי לזוז ישר -&gt; זווית סבסוב רצויה = 0 (הערה: בהנחה שהבקר מונח אופקית, הזווית הרצויה היא הסבסוב. זה יכול להשתנות אם הבקר מונח על צדדים שונים)</a:t>
            </a:r>
            <a:endParaRPr/>
          </a:p>
          <a:p>
            <a:pPr indent="-270000" lvl="2" marL="900000" rtl="1" algn="r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המרחק מהזווית הרצויה הוא פשוט קריאת הזווית הנוכחית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חלק 2: חישוב התיקון שהוא פרופורציונלי לשגיאה</a:t>
            </a:r>
            <a:endParaRPr/>
          </a:p>
          <a:p>
            <a:pPr indent="-270000" lvl="2" marL="900000" rtl="1" algn="r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להכפיל את השגיאה מחלק 1 בקבוע (שעליכם למצוא בניסוי וטעיה לפי הרובוט שלכם)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העבירו את הערך מחלק 2 לבלוק תזוזה עם כל מנוע מותאם כמו שצריך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לצאת מהלולאה לפי הצורך באמצעות שינוי סוג הלולאה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" name="Google Shape;159;p6"/>
          <p:cNvSpPr txBox="1"/>
          <p:nvPr>
            <p:ph idx="11" type="ftr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© 2020 FLLTutorials, Last edit 05/25/2020</a:t>
            </a:r>
            <a:endParaRPr/>
          </a:p>
        </p:txBody>
      </p:sp>
      <p:sp>
        <p:nvSpPr>
          <p:cNvPr id="160" name="Google Shape;160;p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פסאודו קוד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" name="Google Shape;161;p6"/>
          <p:cNvSpPr txBox="1"/>
          <p:nvPr>
            <p:ph idx="12" type="sldNum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932" y="1657255"/>
            <a:ext cx="4372794" cy="295806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>
            <p:ph idx="11" type="ftr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© 2020 FLLTutorials, Last edit 05/25/2020</a:t>
            </a:r>
            <a:endParaRPr/>
          </a:p>
        </p:txBody>
      </p:sp>
      <p:sp>
        <p:nvSpPr>
          <p:cNvPr id="168" name="Google Shape;168;p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פתרון: נסיעה ישרה עם ג'יירו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2258083" y="2528741"/>
            <a:ext cx="41936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לאפס את זווית הסבסוב כדי לקבוע את הזווית שהרובוט רוצה להישאר בה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5093908" y="3916479"/>
            <a:ext cx="24872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להתחיל לנוע ולשנות את ההיגוי בהתבסס על המרחק של הרובוט מהזווית הרצויה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523876" y="4604101"/>
            <a:ext cx="39223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לולאה כדי שהרובוט ימשיך לעדכן את ההיגוי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3598481" y="3542936"/>
            <a:ext cx="464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לחשב את השגיאה והתיקון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3" name="Google Shape;173;p7"/>
          <p:cNvSpPr txBox="1"/>
          <p:nvPr>
            <p:ph idx="12" type="sldNum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197410" y="1432718"/>
            <a:ext cx="8702564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iw-IL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השוו את קוד המעקב אחרי קו פרופורציונלי לנסיעה ישרה עם ג'יירו. מהן נקודות הדימיון והשוני בין השניים</a:t>
            </a:r>
            <a:br>
              <a:rPr lang="iw-IL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תשובה. הקוד כמעט זהה. ההבדל היחיד הוא כיצד מחושבת השגיאה. השגיאה מחושבת באמצעות חיישן הג'יירו. התיקון זהה.</a:t>
            </a:r>
            <a:endParaRPr/>
          </a:p>
          <a:p>
            <a:pPr indent="-457200" lvl="0" marL="457200" rtl="1" algn="r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iw-IL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מה אם רצינו לזוז בזווית מסויימת (לא רק ישר)? מה יהיה שונה בקוד?</a:t>
            </a:r>
            <a:endParaRPr>
              <a:solidFill>
                <a:srgbClr val="FF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1" marL="460375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iw-IL" sz="1800">
                <a:latin typeface="Assistant"/>
                <a:ea typeface="Assistant"/>
                <a:cs typeface="Assistant"/>
                <a:sym typeface="Assistant"/>
              </a:rPr>
              <a:t>תשובה. בחלק 1 של התפרון, אין בלוק חיסור בגלל שאנחנו פשוא מחסרים "0" בגלל שהזווית הרצויה היא לזוז קדימה. תצטרכו לחסר את הזווית הנוכחית מהזווית הרצויה כדי לזוז בזווית אחרת.</a:t>
            </a:r>
            <a:endParaRPr sz="18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9" name="Google Shape;179;p8"/>
          <p:cNvSpPr txBox="1"/>
          <p:nvPr>
            <p:ph idx="11" type="ftr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© 2020 FLLTutorials, Last edit 05/25/2020</a:t>
            </a:r>
            <a:endParaRPr/>
          </a:p>
        </p:txBody>
      </p:sp>
      <p:sp>
        <p:nvSpPr>
          <p:cNvPr id="180" name="Google Shape;180;p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מדריך שיחה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3028950" y="4189211"/>
            <a:ext cx="20705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זווית רצויה = 5 מעלות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2" name="Google Shape;182;p8"/>
          <p:cNvSpPr txBox="1"/>
          <p:nvPr>
            <p:ph idx="12" type="sldNum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descr="A close up of a device&#10;&#10;Description automatically generated"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387" y="4466210"/>
            <a:ext cx="43719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44d19070_0_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קרדיטים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9" name="Google Shape;189;g10644d19070_0_0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Font typeface="Assistant"/>
              <a:buChar char="⬛"/>
            </a:pPr>
            <a:r>
              <a:rPr lang="iw-IL" sz="2200">
                <a:latin typeface="Assistant"/>
                <a:ea typeface="Assistant"/>
                <a:cs typeface="Assistant"/>
                <a:sym typeface="Assistant"/>
              </a:rPr>
              <a:t>המצגת נוצרה על ידי  Arvind and Sanjay Seshan עבור Prime Lessons.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sistant"/>
              <a:buChar char="⬛"/>
            </a:pPr>
            <a:r>
              <a:rPr lang="iw-IL" sz="2200">
                <a:latin typeface="Assistant"/>
                <a:ea typeface="Assistant"/>
                <a:cs typeface="Assistant"/>
                <a:sym typeface="Assistant"/>
              </a:rPr>
              <a:t>המצגת תורגמה לעברית ע"י FRC D-Bug #3316 וקבוצות ה-FLL של עירוני ד' תל-אביב  #285 ++D ו-DGITAL #1331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Font typeface="Assistant"/>
              <a:buChar char="⬛"/>
            </a:pPr>
            <a:r>
              <a:rPr lang="iw-IL" sz="2200">
                <a:latin typeface="Assistant"/>
                <a:ea typeface="Assistant"/>
                <a:cs typeface="Assistant"/>
                <a:sym typeface="Assistant"/>
              </a:rPr>
              <a:t>ניתן למצוא שיעורים נוספים באתר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iw-IL" sz="2200">
                <a:latin typeface="Assistant"/>
                <a:ea typeface="Assistant"/>
                <a:cs typeface="Assistant"/>
                <a:sym typeface="Assistant"/>
              </a:rPr>
              <a:t> www.primelessons.org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0" name="Google Shape;190;g10644d19070_0_0"/>
          <p:cNvSpPr txBox="1"/>
          <p:nvPr>
            <p:ph idx="11" type="ftr"/>
          </p:nvPr>
        </p:nvSpPr>
        <p:spPr>
          <a:xfrm>
            <a:off x="88409" y="6321349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191" name="Google Shape;191;g10644d19070_0_0"/>
          <p:cNvSpPr txBox="1"/>
          <p:nvPr>
            <p:ph idx="12" type="sldNum"/>
          </p:nvPr>
        </p:nvSpPr>
        <p:spPr>
          <a:xfrm>
            <a:off x="8236372" y="6317217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92" name="Google Shape;192;g10644d19070_0_0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iw-IL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iw-IL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193" name="Google Shape;193;g10644d19070_0_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0644d19070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0644d19070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0644d19070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