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Assistant"/>
      <p:regular r:id="rId20"/>
      <p:bold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gEfNOGq9BpmNVR6ZxTY7W8XV7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4BB475-7CE7-4B2A-B979-6B72F7B1FF98}">
  <a:tblStyle styleId="{FD4BB475-7CE7-4B2A-B979-6B72F7B1FF98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ssistant-regular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Assistant-bold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GillSans-regular.fntdata"/><Relationship Id="rId25" Type="http://schemas.openxmlformats.org/officeDocument/2006/relationships/font" Target="fonts/HelveticaNeue-boldItalic.fntdata"/><Relationship Id="rId28" Type="http://customschemas.google.com/relationships/presentationmetadata" Target="metadata"/><Relationship Id="rId27" Type="http://schemas.openxmlformats.org/officeDocument/2006/relationships/font" Target="fonts/Gill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5df746d68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105df746d68_0_1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5df746d68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5df746d68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5df746d68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5df746d68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5df746d68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5df746d68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5df746d68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5df746d68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df746d68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5df746d68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5df746d68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5df746d68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5df746d68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5df746d68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df746d68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5df746d68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5df746d68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5df746d68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5df746d68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5df746d68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5df746d68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5df746d68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5df746d68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5df746d68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g105df746d68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5df746d68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5df746d68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5df746d68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5df746d68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5df746d68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5df746d68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5df746d68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5df746d68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5df746d68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105df746d68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5df746d68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5df746d68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5df746d68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g105df746d68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5df746d68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5df746d68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f746d68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5df746d68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5df746d68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g105df746d68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5df746d68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5df746d68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5df746d68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5df746d68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5df746d68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5df746d68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g105df746d68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5df746d68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5df746d68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5df746d68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5df746d68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5df746d68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5df746d68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5df746d68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g105df746d68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5df746d68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5df746d68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5df746d68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5df746d68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5df746d68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5df746d68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5df746d68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g105df746d68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5df746d68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5df746d68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5df746d68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5df746d68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5df746d68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5df746d68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5df746d68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5df746d68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5df746d68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5df746d68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5df746d68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105df746d68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5df746d68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5df746d68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5df746d68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5df746d68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g105df746d68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5df746d68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5df746d68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5df746d68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5df746d68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5df746d68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5df746d68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5df746d68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g105df746d68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5df746d68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5df746d68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5df746d68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df746d68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5df746d68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5df746d68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5df746d68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5df746d68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5df746d68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5df746d68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df746d68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5df746d68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5df746d68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5df746d68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5df746d68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5df746d68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5df746d68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5df746d68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5df746d68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5df746d68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5df746d68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5df746d68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5df746d68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g105df746d68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5df746d68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5df746d68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3081394" y="2676578"/>
            <a:ext cx="58158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en-US"/>
              <a:t>סיבוב ופנייה עם חיישן הג'יירו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003" y="1588368"/>
            <a:ext cx="53340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כיצד לבצע את שני סוגי הסיבובים</a:t>
            </a:r>
            <a:endParaRPr/>
          </a:p>
        </p:txBody>
      </p:sp>
      <p:graphicFrame>
        <p:nvGraphicFramePr>
          <p:cNvPr id="297" name="Google Shape;297;p10"/>
          <p:cNvGraphicFramePr/>
          <p:nvPr/>
        </p:nvGraphicFramePr>
        <p:xfrm>
          <a:off x="725353" y="29992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{FD4BB475-7CE7-4B2A-B979-6B72F7B1FF98}</a:tableStyleId>
              </a:tblPr>
              <a:tblGrid>
                <a:gridCol w="2028825"/>
                <a:gridCol w="1996350"/>
                <a:gridCol w="1770325"/>
                <a:gridCol w="1897775"/>
              </a:tblGrid>
              <a:tr h="503425">
                <a:tc gridSpan="4">
                  <a:txBody>
                    <a:bodyPr/>
                    <a:lstStyle/>
                    <a:p>
                      <a:pPr indent="0" lvl="1" marL="4572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Move Tank </a:t>
                      </a:r>
                      <a:r>
                        <a:rPr lang="en-US" sz="1800"/>
                        <a:t>ערכי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41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Speed,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0, Speed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Speed, -Speed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-Speed, Speed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04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5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סיבוב ציר ימינה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סיבוב ציר שמאלה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סיבוב במקום ימינה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סיבוב במקום שמאלה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8" name="Google Shape;298;p1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299" name="Google Shape;299;p1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10"/>
          <p:cNvSpPr txBox="1"/>
          <p:nvPr/>
        </p:nvSpPr>
        <p:spPr>
          <a:xfrm>
            <a:off x="5923039" y="1145848"/>
            <a:ext cx="95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שנו את ערכי המהירות (speed) כאן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301" name="Google Shape;301;p10"/>
          <p:cNvGrpSpPr/>
          <p:nvPr/>
        </p:nvGrpSpPr>
        <p:grpSpPr>
          <a:xfrm>
            <a:off x="1286623" y="3847255"/>
            <a:ext cx="1144819" cy="1166533"/>
            <a:chOff x="892870" y="1572048"/>
            <a:chExt cx="1386064" cy="1584575"/>
          </a:xfrm>
        </p:grpSpPr>
        <p:grpSp>
          <p:nvGrpSpPr>
            <p:cNvPr id="302" name="Google Shape;302;p10"/>
            <p:cNvGrpSpPr/>
            <p:nvPr/>
          </p:nvGrpSpPr>
          <p:grpSpPr>
            <a:xfrm>
              <a:off x="892870" y="1572048"/>
              <a:ext cx="1199002" cy="1584575"/>
              <a:chOff x="6507213" y="1264631"/>
              <a:chExt cx="1199002" cy="1584575"/>
            </a:xfrm>
          </p:grpSpPr>
          <p:grpSp>
            <p:nvGrpSpPr>
              <p:cNvPr id="303" name="Google Shape;303;p10"/>
              <p:cNvGrpSpPr/>
              <p:nvPr/>
            </p:nvGrpSpPr>
            <p:grpSpPr>
              <a:xfrm rot="5400000">
                <a:off x="6518630" y="1512900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04" name="Google Shape;304;p10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D5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05" name="Google Shape;305;p1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3B09B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06" name="Google Shape;306;p1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3B09B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07" name="Google Shape;307;p10"/>
                <p:cNvSpPr/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ln cap="rnd" cmpd="sng" w="12700">
                  <a:solidFill>
                    <a:srgbClr val="C6C6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308" name="Google Shape;308;p10"/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</a:t>
                </a:r>
                <a:endParaRPr/>
              </a:p>
            </p:txBody>
          </p:sp>
          <p:sp>
            <p:nvSpPr>
              <p:cNvPr id="309" name="Google Shape;309;p10"/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</a:t>
                </a:r>
                <a:endParaRPr/>
              </a:p>
            </p:txBody>
          </p:sp>
        </p:grpSp>
        <p:cxnSp>
          <p:nvCxnSpPr>
            <p:cNvPr id="310" name="Google Shape;310;p10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noFill/>
            <a:ln cap="rnd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11" name="Google Shape;311;p10"/>
          <p:cNvGrpSpPr/>
          <p:nvPr/>
        </p:nvGrpSpPr>
        <p:grpSpPr>
          <a:xfrm>
            <a:off x="4977158" y="3880289"/>
            <a:ext cx="1302445" cy="1160973"/>
            <a:chOff x="648829" y="4659819"/>
            <a:chExt cx="1485588" cy="1688011"/>
          </a:xfrm>
        </p:grpSpPr>
        <p:grpSp>
          <p:nvGrpSpPr>
            <p:cNvPr id="312" name="Google Shape;312;p10"/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313" name="Google Shape;313;p10"/>
              <p:cNvGrpSpPr/>
              <p:nvPr/>
            </p:nvGrpSpPr>
            <p:grpSpPr>
              <a:xfrm rot="5400000">
                <a:off x="6518630" y="1512900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14" name="Google Shape;314;p10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D5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15" name="Google Shape;315;p1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3B09B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16" name="Google Shape;316;p1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3B09B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17" name="Google Shape;317;p10"/>
                <p:cNvSpPr/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ln cap="rnd" cmpd="sng" w="12700">
                  <a:solidFill>
                    <a:srgbClr val="C6C6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318" name="Google Shape;318;p10"/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</a:t>
                </a:r>
                <a:endParaRPr/>
              </a:p>
            </p:txBody>
          </p:sp>
          <p:sp>
            <p:nvSpPr>
              <p:cNvPr id="319" name="Google Shape;319;p10"/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</a:t>
                </a:r>
                <a:endParaRPr/>
              </a:p>
            </p:txBody>
          </p:sp>
        </p:grpSp>
        <p:cxnSp>
          <p:nvCxnSpPr>
            <p:cNvPr id="320" name="Google Shape;320;p10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noFill/>
            <a:ln cap="rnd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1" name="Google Shape;321;p10"/>
            <p:cNvCxnSpPr/>
            <p:nvPr/>
          </p:nvCxnSpPr>
          <p:spPr>
            <a:xfrm flipH="1" rot="5400000">
              <a:off x="643486" y="5573839"/>
              <a:ext cx="438638" cy="427951"/>
            </a:xfrm>
            <a:prstGeom prst="curvedConnector3">
              <a:avLst>
                <a:gd fmla="val -11051" name="adj1"/>
              </a:avLst>
            </a:prstGeom>
            <a:noFill/>
            <a:ln cap="rnd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22" name="Google Shape;322;p10"/>
          <p:cNvGrpSpPr/>
          <p:nvPr/>
        </p:nvGrpSpPr>
        <p:grpSpPr>
          <a:xfrm>
            <a:off x="3265439" y="3856650"/>
            <a:ext cx="990315" cy="1180300"/>
            <a:chOff x="6507213" y="1285591"/>
            <a:chExt cx="1199002" cy="1603277"/>
          </a:xfrm>
        </p:grpSpPr>
        <p:grpSp>
          <p:nvGrpSpPr>
            <p:cNvPr id="323" name="Google Shape;323;p10"/>
            <p:cNvGrpSpPr/>
            <p:nvPr/>
          </p:nvGrpSpPr>
          <p:grpSpPr>
            <a:xfrm rot="5400000">
              <a:off x="6518630" y="1512900"/>
              <a:ext cx="1141996" cy="1164830"/>
              <a:chOff x="6310708" y="2223671"/>
              <a:chExt cx="809489" cy="898563"/>
            </a:xfrm>
          </p:grpSpPr>
          <p:sp>
            <p:nvSpPr>
              <p:cNvPr id="324" name="Google Shape;324;p10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>
                  <a:gd fmla="val 16667" name="adj"/>
                </a:avLst>
              </a:prstGeom>
              <a:solidFill>
                <a:srgbClr val="FFD50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13B09B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13B09B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cap="rnd" cmpd="sng" w="12700">
                <a:solidFill>
                  <a:srgbClr val="C6C6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328" name="Google Shape;328;p10"/>
            <p:cNvSpPr txBox="1"/>
            <p:nvPr/>
          </p:nvSpPr>
          <p:spPr>
            <a:xfrm>
              <a:off x="7216809" y="1285591"/>
              <a:ext cx="465619" cy="5016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/>
            </a:p>
          </p:txBody>
        </p:sp>
        <p:sp>
          <p:nvSpPr>
            <p:cNvPr id="329" name="Google Shape;329;p10"/>
            <p:cNvSpPr txBox="1"/>
            <p:nvPr/>
          </p:nvSpPr>
          <p:spPr>
            <a:xfrm>
              <a:off x="7240595" y="2387181"/>
              <a:ext cx="465619" cy="5016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</a:t>
              </a:r>
              <a:endParaRPr/>
            </a:p>
          </p:txBody>
        </p:sp>
      </p:grpSp>
      <p:cxnSp>
        <p:nvCxnSpPr>
          <p:cNvPr id="330" name="Google Shape;330;p10"/>
          <p:cNvCxnSpPr/>
          <p:nvPr/>
        </p:nvCxnSpPr>
        <p:spPr>
          <a:xfrm rot="-5400000">
            <a:off x="4200964" y="4567645"/>
            <a:ext cx="290100" cy="288300"/>
          </a:xfrm>
          <a:prstGeom prst="curvedConnector2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31" name="Google Shape;331;p10"/>
          <p:cNvGrpSpPr/>
          <p:nvPr/>
        </p:nvGrpSpPr>
        <p:grpSpPr>
          <a:xfrm>
            <a:off x="6735373" y="3855283"/>
            <a:ext cx="1192066" cy="1131776"/>
            <a:chOff x="648830" y="4702271"/>
            <a:chExt cx="1359688" cy="1645561"/>
          </a:xfrm>
        </p:grpSpPr>
        <p:grpSp>
          <p:nvGrpSpPr>
            <p:cNvPr id="332" name="Google Shape;332;p10"/>
            <p:cNvGrpSpPr/>
            <p:nvPr/>
          </p:nvGrpSpPr>
          <p:grpSpPr>
            <a:xfrm>
              <a:off x="809518" y="4702271"/>
              <a:ext cx="1199001" cy="1645561"/>
              <a:chOff x="6507213" y="1278616"/>
              <a:chExt cx="1199001" cy="1645561"/>
            </a:xfrm>
          </p:grpSpPr>
          <p:grpSp>
            <p:nvGrpSpPr>
              <p:cNvPr id="333" name="Google Shape;333;p10"/>
              <p:cNvGrpSpPr/>
              <p:nvPr/>
            </p:nvGrpSpPr>
            <p:grpSpPr>
              <a:xfrm rot="5400000">
                <a:off x="6518630" y="1512900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34" name="Google Shape;334;p10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D5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35" name="Google Shape;335;p1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3B09B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36" name="Google Shape;336;p1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3B09B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37" name="Google Shape;337;p10"/>
                <p:cNvSpPr/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ln cap="rnd" cmpd="sng" w="12700">
                  <a:solidFill>
                    <a:srgbClr val="C6C6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338" name="Google Shape;338;p10"/>
              <p:cNvSpPr txBox="1"/>
              <p:nvPr/>
            </p:nvSpPr>
            <p:spPr>
              <a:xfrm>
                <a:off x="7216810" y="1278616"/>
                <a:ext cx="465620" cy="536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</a:t>
                </a:r>
                <a:endParaRPr/>
              </a:p>
            </p:txBody>
          </p:sp>
          <p:sp>
            <p:nvSpPr>
              <p:cNvPr id="339" name="Google Shape;339;p10"/>
              <p:cNvSpPr txBox="1"/>
              <p:nvPr/>
            </p:nvSpPr>
            <p:spPr>
              <a:xfrm>
                <a:off x="7240594" y="2387182"/>
                <a:ext cx="465620" cy="536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</a:t>
                </a:r>
                <a:endParaRPr/>
              </a:p>
            </p:txBody>
          </p:sp>
        </p:grpSp>
        <p:cxnSp>
          <p:nvCxnSpPr>
            <p:cNvPr id="340" name="Google Shape;340;p10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fmla="val 2339" name="adj1"/>
              </a:avLst>
            </a:prstGeom>
            <a:noFill/>
            <a:ln cap="rnd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cxnSp>
        <p:nvCxnSpPr>
          <p:cNvPr id="341" name="Google Shape;341;p10"/>
          <p:cNvCxnSpPr/>
          <p:nvPr/>
        </p:nvCxnSpPr>
        <p:spPr>
          <a:xfrm flipH="1" rot="10800000">
            <a:off x="7768124" y="4566744"/>
            <a:ext cx="288300" cy="235800"/>
          </a:xfrm>
          <a:prstGeom prst="curvedConnector3">
            <a:avLst>
              <a:gd fmla="val 77194" name="adj1"/>
            </a:avLst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2" name="Google Shape;342;p10"/>
          <p:cNvSpPr/>
          <p:nvPr/>
        </p:nvSpPr>
        <p:spPr>
          <a:xfrm>
            <a:off x="725353" y="1588368"/>
            <a:ext cx="1894840" cy="10617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rnd" cmpd="sng" w="22225">
            <a:solidFill>
              <a:srgbClr val="454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Move Tank Block</a:t>
            </a:r>
            <a:endParaRPr/>
          </a:p>
        </p:txBody>
      </p:sp>
      <p:sp>
        <p:nvSpPr>
          <p:cNvPr id="343" name="Google Shape;343;p10"/>
          <p:cNvSpPr/>
          <p:nvPr/>
        </p:nvSpPr>
        <p:spPr>
          <a:xfrm>
            <a:off x="5923040" y="1800000"/>
            <a:ext cx="953210" cy="554400"/>
          </a:xfrm>
          <a:prstGeom prst="rect">
            <a:avLst/>
          </a:prstGeom>
          <a:noFill/>
          <a:ln cap="rnd" cmpd="sng" w="222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4" name="Google Shape;344;p10"/>
          <p:cNvSpPr/>
          <p:nvPr/>
        </p:nvSpPr>
        <p:spPr>
          <a:xfrm>
            <a:off x="1264856" y="3531274"/>
            <a:ext cx="953210" cy="332576"/>
          </a:xfrm>
          <a:prstGeom prst="rect">
            <a:avLst/>
          </a:prstGeom>
          <a:noFill/>
          <a:ln cap="rnd" cmpd="sng" w="222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5" name="Google Shape;345;p10"/>
          <p:cNvSpPr/>
          <p:nvPr/>
        </p:nvSpPr>
        <p:spPr>
          <a:xfrm>
            <a:off x="3286831" y="3531274"/>
            <a:ext cx="953210" cy="332576"/>
          </a:xfrm>
          <a:prstGeom prst="rect">
            <a:avLst/>
          </a:prstGeom>
          <a:noFill/>
          <a:ln cap="rnd" cmpd="sng" w="222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6" name="Google Shape;346;p10"/>
          <p:cNvSpPr/>
          <p:nvPr/>
        </p:nvSpPr>
        <p:spPr>
          <a:xfrm>
            <a:off x="4899528" y="3546444"/>
            <a:ext cx="1436472" cy="332576"/>
          </a:xfrm>
          <a:prstGeom prst="rect">
            <a:avLst/>
          </a:prstGeom>
          <a:noFill/>
          <a:ln cap="rnd" cmpd="sng" w="222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7" name="Google Shape;347;p10"/>
          <p:cNvSpPr/>
          <p:nvPr/>
        </p:nvSpPr>
        <p:spPr>
          <a:xfrm>
            <a:off x="6735373" y="3532556"/>
            <a:ext cx="1436472" cy="332576"/>
          </a:xfrm>
          <a:prstGeom prst="rect">
            <a:avLst/>
          </a:prstGeom>
          <a:noFill/>
          <a:ln cap="rnd" cmpd="sng" w="222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אתגרי סיבוב</a:t>
            </a:r>
            <a:endParaRPr/>
          </a:p>
        </p:txBody>
      </p:sp>
      <p:sp>
        <p:nvSpPr>
          <p:cNvPr id="353" name="Google Shape;353;p11"/>
          <p:cNvSpPr txBox="1"/>
          <p:nvPr>
            <p:ph idx="1" type="body"/>
          </p:nvPr>
        </p:nvSpPr>
        <p:spPr>
          <a:xfrm>
            <a:off x="437046" y="1260699"/>
            <a:ext cx="41001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 u="sng">
                <a:solidFill>
                  <a:srgbClr val="00B050"/>
                </a:solidFill>
              </a:rPr>
              <a:t>אתגר 2</a:t>
            </a:r>
            <a:endParaRPr u="sng"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הרובוט שלכם צריך להגיע לנקודה אחת במגרש </a:t>
            </a:r>
            <a:r>
              <a:rPr lang="en-US">
                <a:solidFill>
                  <a:srgbClr val="FF0000"/>
                </a:solidFill>
              </a:rPr>
              <a:t>להסתובב </a:t>
            </a:r>
            <a:r>
              <a:rPr lang="en-US">
                <a:solidFill>
                  <a:schemeClr val="dk1"/>
                </a:solidFill>
              </a:rPr>
              <a:t>ולחזור לנקודה ממנה התחיל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סעו ישר, הסתובבו 180 מעלות וחזרו לנקודה ממנה התחלתם</a:t>
            </a:r>
            <a:endParaRPr/>
          </a:p>
        </p:txBody>
      </p:sp>
      <p:sp>
        <p:nvSpPr>
          <p:cNvPr id="354" name="Google Shape;354;p11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355" name="Google Shape;355;p11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6" name="Google Shape;356;p11"/>
          <p:cNvGrpSpPr/>
          <p:nvPr/>
        </p:nvGrpSpPr>
        <p:grpSpPr>
          <a:xfrm>
            <a:off x="5796348" y="3782152"/>
            <a:ext cx="1905709" cy="2348636"/>
            <a:chOff x="741879" y="3987992"/>
            <a:chExt cx="1905709" cy="2348636"/>
          </a:xfrm>
        </p:grpSpPr>
        <p:sp>
          <p:nvSpPr>
            <p:cNvPr id="357" name="Google Shape;357;p11"/>
            <p:cNvSpPr/>
            <p:nvPr/>
          </p:nvSpPr>
          <p:spPr>
            <a:xfrm rot="-3530658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  <a:ln cap="rnd" cmpd="sng" w="22225">
              <a:solidFill>
                <a:srgbClr val="A1A1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358" name="Google Shape;358;p11"/>
            <p:cNvGrpSpPr/>
            <p:nvPr/>
          </p:nvGrpSpPr>
          <p:grpSpPr>
            <a:xfrm rot="-3307589">
              <a:off x="1803803" y="5354217"/>
              <a:ext cx="578899" cy="947904"/>
              <a:chOff x="6517598" y="955857"/>
              <a:chExt cx="1202347" cy="2006981"/>
            </a:xfrm>
          </p:grpSpPr>
          <p:grpSp>
            <p:nvGrpSpPr>
              <p:cNvPr id="359" name="Google Shape;359;p11"/>
              <p:cNvGrpSpPr/>
              <p:nvPr/>
            </p:nvGrpSpPr>
            <p:grpSpPr>
              <a:xfrm rot="5400000">
                <a:off x="6529015" y="1512900"/>
                <a:ext cx="1141996" cy="1164830"/>
                <a:chOff x="6310708" y="2215660"/>
                <a:chExt cx="809489" cy="898563"/>
              </a:xfrm>
            </p:grpSpPr>
            <p:sp>
              <p:nvSpPr>
                <p:cNvPr id="360" name="Google Shape;360;p11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F9F9F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1" name="Google Shape;361;p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gradFill>
                  <a:gsLst>
                    <a:gs pos="0">
                      <a:srgbClr val="5D5D5D"/>
                    </a:gs>
                    <a:gs pos="8400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2" name="Google Shape;362;p11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gradFill>
                  <a:gsLst>
                    <a:gs pos="0">
                      <a:srgbClr val="5D5D5D"/>
                    </a:gs>
                    <a:gs pos="8400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3" name="Google Shape;363;p11"/>
                <p:cNvSpPr/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ln cap="rnd" cmpd="sng" w="12700">
                  <a:solidFill>
                    <a:srgbClr val="C6C6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364" name="Google Shape;364;p11"/>
              <p:cNvSpPr txBox="1"/>
              <p:nvPr/>
            </p:nvSpPr>
            <p:spPr>
              <a:xfrm>
                <a:off x="7254326" y="955857"/>
                <a:ext cx="465620" cy="7819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</a:t>
                </a:r>
                <a:endParaRPr/>
              </a:p>
            </p:txBody>
          </p:sp>
          <p:sp>
            <p:nvSpPr>
              <p:cNvPr id="365" name="Google Shape;365;p11"/>
              <p:cNvSpPr txBox="1"/>
              <p:nvPr/>
            </p:nvSpPr>
            <p:spPr>
              <a:xfrm>
                <a:off x="7240592" y="2180858"/>
                <a:ext cx="465620" cy="7819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</a:t>
                </a:r>
                <a:endParaRPr/>
              </a:p>
            </p:txBody>
          </p:sp>
        </p:grpSp>
        <p:cxnSp>
          <p:nvCxnSpPr>
            <p:cNvPr id="366" name="Google Shape;366;p11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noFill/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7" name="Google Shape;367;p11"/>
            <p:cNvCxnSpPr/>
            <p:nvPr/>
          </p:nvCxnSpPr>
          <p:spPr>
            <a:xfrm rot="10800000">
              <a:off x="1579322" y="4004057"/>
              <a:ext cx="805571" cy="468935"/>
            </a:xfrm>
            <a:prstGeom prst="straightConnector1">
              <a:avLst/>
            </a:prstGeom>
            <a:noFill/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8" name="Google Shape;368;p11"/>
            <p:cNvCxnSpPr/>
            <p:nvPr/>
          </p:nvCxnSpPr>
          <p:spPr>
            <a:xfrm flipH="1" rot="10800000">
              <a:off x="1942058" y="4736697"/>
              <a:ext cx="506715" cy="855266"/>
            </a:xfrm>
            <a:prstGeom prst="straightConnector1">
              <a:avLst/>
            </a:prstGeom>
            <a:noFill/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9" name="Google Shape;369;p11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noFill/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70" name="Google Shape;370;p11"/>
          <p:cNvSpPr txBox="1"/>
          <p:nvPr/>
        </p:nvSpPr>
        <p:spPr>
          <a:xfrm>
            <a:off x="4762230" y="1353059"/>
            <a:ext cx="4100100" cy="2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1" lang="en-US" sz="2000" u="sng">
                <a:solidFill>
                  <a:srgbClr val="00B050"/>
                </a:solidFill>
                <a:latin typeface="Assistant"/>
                <a:ea typeface="Assistant"/>
                <a:cs typeface="Assistant"/>
                <a:sym typeface="Assistant"/>
              </a:rPr>
              <a:t>אתגר 1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33375" lvl="0" marL="342900" marR="0" rtl="1" algn="r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ssistant"/>
              <a:buChar char="•"/>
            </a:pPr>
            <a:r>
              <a:rPr lang="en-US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הרובוט שלכם הוא שחקן בייסבול שצריך לנוע מסביב למגרש עד לנקודה ממנה התחיל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33375" lvl="0" marL="342900" marR="0" rtl="1" algn="r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ssistant"/>
              <a:buChar char="•"/>
            </a:pPr>
            <a:r>
              <a:rPr lang="en-US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האם אתם יכולים לתכנת את הרובוט שלכם לנוע קדימה ואז להסתובב שמאלה?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33375" lvl="0" marL="342900" marR="0" rtl="1" algn="r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ssistant"/>
              <a:buChar char="•"/>
            </a:pPr>
            <a:r>
              <a:rPr lang="en-US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השתמשו בצורה מרובעת בשביל לדמות את המגרש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71" name="Google Shape;371;p11"/>
          <p:cNvCxnSpPr/>
          <p:nvPr/>
        </p:nvCxnSpPr>
        <p:spPr>
          <a:xfrm flipH="1" rot="10800000">
            <a:off x="4645034" y="1353043"/>
            <a:ext cx="9300" cy="4476300"/>
          </a:xfrm>
          <a:prstGeom prst="straightConnector1">
            <a:avLst/>
          </a:prstGeom>
          <a:noFill/>
          <a:ln cap="flat" cmpd="sng" w="762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2" name="Google Shape;372;p11"/>
          <p:cNvGrpSpPr/>
          <p:nvPr/>
        </p:nvGrpSpPr>
        <p:grpSpPr>
          <a:xfrm>
            <a:off x="1103126" y="3623745"/>
            <a:ext cx="1871891" cy="2534749"/>
            <a:chOff x="5536460" y="3823941"/>
            <a:chExt cx="1871891" cy="2534749"/>
          </a:xfrm>
        </p:grpSpPr>
        <p:cxnSp>
          <p:nvCxnSpPr>
            <p:cNvPr id="373" name="Google Shape;373;p11"/>
            <p:cNvCxnSpPr/>
            <p:nvPr/>
          </p:nvCxnSpPr>
          <p:spPr>
            <a:xfrm rot="10800000">
              <a:off x="6854868" y="4309384"/>
              <a:ext cx="0" cy="1053974"/>
            </a:xfrm>
            <a:prstGeom prst="straightConnector1">
              <a:avLst/>
            </a:prstGeom>
            <a:noFill/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74" name="Google Shape;374;p11"/>
            <p:cNvSpPr txBox="1"/>
            <p:nvPr/>
          </p:nvSpPr>
          <p:spPr>
            <a:xfrm>
              <a:off x="5536460" y="5419830"/>
              <a:ext cx="953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נקודת ההתחלה והסיום</a:t>
              </a:r>
              <a:endParaRPr/>
            </a:p>
          </p:txBody>
        </p:sp>
        <p:cxnSp>
          <p:nvCxnSpPr>
            <p:cNvPr id="375" name="Google Shape;375;p11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noFill/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76" name="Google Shape;376;p11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rnd" cmpd="sng" w="22225">
              <a:solidFill>
                <a:srgbClr val="A1A1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7" name="Google Shape;377;p11"/>
            <p:cNvGrpSpPr/>
            <p:nvPr/>
          </p:nvGrpSpPr>
          <p:grpSpPr>
            <a:xfrm rot="-5400000">
              <a:off x="6683954" y="5079080"/>
              <a:ext cx="375335" cy="1073459"/>
              <a:chOff x="6517601" y="541432"/>
              <a:chExt cx="1228876" cy="3116594"/>
            </a:xfrm>
          </p:grpSpPr>
          <p:grpSp>
            <p:nvGrpSpPr>
              <p:cNvPr id="378" name="Google Shape;378;p1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79" name="Google Shape;379;p1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F9F9F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0" name="Google Shape;380;p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gradFill>
                  <a:gsLst>
                    <a:gs pos="0">
                      <a:srgbClr val="5D5D5D"/>
                    </a:gs>
                    <a:gs pos="8400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1" name="Google Shape;381;p11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gradFill>
                  <a:gsLst>
                    <a:gs pos="0">
                      <a:srgbClr val="5D5D5D"/>
                    </a:gs>
                    <a:gs pos="8400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2" name="Google Shape;382;p11"/>
                <p:cNvSpPr/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ln cap="rnd" cmpd="sng" w="12700">
                  <a:solidFill>
                    <a:srgbClr val="C6C6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383" name="Google Shape;383;p11"/>
              <p:cNvSpPr txBox="1"/>
              <p:nvPr/>
            </p:nvSpPr>
            <p:spPr>
              <a:xfrm>
                <a:off x="7280858" y="541432"/>
                <a:ext cx="465619" cy="1072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</a:t>
                </a:r>
                <a:endParaRPr/>
              </a:p>
            </p:txBody>
          </p:sp>
          <p:sp>
            <p:nvSpPr>
              <p:cNvPr id="384" name="Google Shape;384;p11"/>
              <p:cNvSpPr txBox="1"/>
              <p:nvPr/>
            </p:nvSpPr>
            <p:spPr>
              <a:xfrm>
                <a:off x="7492798" y="2585737"/>
                <a:ext cx="213417" cy="1072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</a:t>
                </a:r>
                <a:endParaRPr/>
              </a:p>
            </p:txBody>
          </p:sp>
        </p:grpSp>
        <p:sp>
          <p:nvSpPr>
            <p:cNvPr id="385" name="Google Shape;385;p11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 cap="rnd" cmpd="sng" w="22225">
              <a:solidFill>
                <a:srgbClr val="A1A1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פתרונות האתגרים</a:t>
            </a:r>
            <a:endParaRPr/>
          </a:p>
        </p:txBody>
      </p:sp>
      <p:sp>
        <p:nvSpPr>
          <p:cNvPr id="391" name="Google Shape;391;p12"/>
          <p:cNvSpPr txBox="1"/>
          <p:nvPr>
            <p:ph idx="1" type="body"/>
          </p:nvPr>
        </p:nvSpPr>
        <p:spPr>
          <a:xfrm>
            <a:off x="437046" y="1260699"/>
            <a:ext cx="41001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 u="sng">
                <a:solidFill>
                  <a:srgbClr val="00B050"/>
                </a:solidFill>
              </a:rPr>
              <a:t>אתגר 2</a:t>
            </a:r>
            <a:endParaRPr/>
          </a:p>
          <a:p>
            <a:pPr indent="0" lvl="0" marL="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ככל הנראה השתמשתם ב</a:t>
            </a:r>
            <a:r>
              <a:rPr b="1" lang="en-US"/>
              <a:t>סיבוב במקום</a:t>
            </a:r>
            <a:r>
              <a:rPr lang="en-US"/>
              <a:t> כדי להסתובב מהר ולחזור לנקודה ממנה התחלתם</a:t>
            </a:r>
            <a:endParaRPr/>
          </a:p>
        </p:txBody>
      </p:sp>
      <p:sp>
        <p:nvSpPr>
          <p:cNvPr id="392" name="Google Shape;392;p1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393" name="Google Shape;393;p1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12"/>
          <p:cNvSpPr txBox="1"/>
          <p:nvPr/>
        </p:nvSpPr>
        <p:spPr>
          <a:xfrm>
            <a:off x="4942506" y="1260699"/>
            <a:ext cx="39225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1" lang="en-US" sz="2000" u="sng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אתגר 1</a:t>
            </a:r>
            <a:endParaRPr/>
          </a:p>
          <a:p>
            <a: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ככל הנראה השתמשתם בשילוב של בלוק נסיעה ישר ומיד לאחריו </a:t>
            </a:r>
            <a:r>
              <a:rPr b="1" lang="en-US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סיבוב ציר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395" name="Google Shape;395;p12"/>
          <p:cNvCxnSpPr/>
          <p:nvPr/>
        </p:nvCxnSpPr>
        <p:spPr>
          <a:xfrm flipH="1" rot="10800000">
            <a:off x="4942498" y="1339168"/>
            <a:ext cx="9300" cy="4476300"/>
          </a:xfrm>
          <a:prstGeom prst="straightConnector1">
            <a:avLst/>
          </a:prstGeom>
          <a:noFill/>
          <a:ln cap="flat" cmpd="sng" w="762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5df746d68_0_13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קרדיטים</a:t>
            </a:r>
            <a:endParaRPr/>
          </a:p>
        </p:txBody>
      </p:sp>
      <p:sp>
        <p:nvSpPr>
          <p:cNvPr id="401" name="Google Shape;401;g105df746d68_0_138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en-US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en-US" sz="2200"/>
              <a:t> www.primelessons.org</a:t>
            </a:r>
            <a:endParaRPr sz="2200"/>
          </a:p>
        </p:txBody>
      </p:sp>
      <p:sp>
        <p:nvSpPr>
          <p:cNvPr id="402" name="Google Shape;402;g105df746d68_0_138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403" name="Google Shape;403;g105df746d68_0_13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4" name="Google Shape;404;g105df746d68_0_138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405" name="Google Shape;405;g105df746d68_0_13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105df746d68_0_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105df746d68_0_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105df746d68_0_1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מטרות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כיצד להסתובב ולפנות באמצעות חיישן הג'יירו המובנה בבקר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כיצד להשתמש בבלוק "Wait Until" עם חיישנים</a:t>
            </a:r>
            <a:endParaRPr/>
          </a:p>
          <a:p>
            <a:pPr indent="0" lvl="0" marL="105156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בלוקים לשיעור זה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3920903" y="1422840"/>
            <a:ext cx="50694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Reporter blocks (טקסט/מספר) – </a:t>
            </a:r>
            <a:r>
              <a:rPr lang="en-US" sz="2000"/>
              <a:t>ניתן למקם מספרים וטקסט בתוך חריצים עגולים. הבלוקים יכולים לקרוא ערכי חיישן או להחזיר ערך המאוחסן במשתנה.</a:t>
            </a:r>
            <a:endParaRPr/>
          </a:p>
          <a:p>
            <a:pPr indent="-306000" lvl="0" marL="306000" rtl="1" algn="r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Boolean Blocks (בוליאנים) – </a:t>
            </a:r>
            <a:r>
              <a:rPr lang="en-US" sz="2000"/>
              <a:t>נושאים ערך אמת או שקר. ניתן למקם אותם בתוך חריצים משושים כמו בלוק ההמתנה בצד שמאל</a:t>
            </a:r>
            <a:endParaRPr/>
          </a:p>
          <a:p>
            <a:pPr indent="-306000" lvl="0" marL="306000" rtl="1" algn="r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Wait Until Block – כמו בלוק</a:t>
            </a:r>
            <a:br>
              <a:rPr lang="en-US" sz="2000"/>
            </a:br>
            <a:r>
              <a:rPr lang="en-US" sz="2000"/>
              <a:t> Wait for Seconds, </a:t>
            </a:r>
            <a:r>
              <a:rPr lang="en-US" sz="2000"/>
              <a:t>בלוק זה גורם לתוכנית להשהות את הפעלתה זמנית. בבלוק זה, התוכנית ממתינה עד שהבלוק הבולאני יראה ערך אמת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352" y="1422840"/>
            <a:ext cx="2895600" cy="290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3"/>
          <p:cNvCxnSpPr/>
          <p:nvPr/>
        </p:nvCxnSpPr>
        <p:spPr>
          <a:xfrm>
            <a:off x="2242990" y="2280491"/>
            <a:ext cx="0" cy="5949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3"/>
          <p:cNvCxnSpPr/>
          <p:nvPr/>
        </p:nvCxnSpPr>
        <p:spPr>
          <a:xfrm>
            <a:off x="2359152" y="3272009"/>
            <a:ext cx="0" cy="6813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כיווני הרובוט: YAW, PITCH AND ROLL</a:t>
            </a:r>
            <a:endParaRPr/>
          </a:p>
        </p:txBody>
      </p:sp>
      <p:sp>
        <p:nvSpPr>
          <p:cNvPr id="174" name="Google Shape;174;p4"/>
          <p:cNvSpPr txBox="1"/>
          <p:nvPr>
            <p:ph idx="1" type="body"/>
          </p:nvPr>
        </p:nvSpPr>
        <p:spPr>
          <a:xfrm>
            <a:off x="155088" y="1140006"/>
            <a:ext cx="2744229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Yaw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סיבוב הבקר לימין או שמאל</a:t>
            </a:r>
            <a:endParaRPr/>
          </a:p>
        </p:txBody>
      </p:sp>
      <p:sp>
        <p:nvSpPr>
          <p:cNvPr id="175" name="Google Shape;175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76" name="Google Shape;176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4"/>
          <p:cNvSpPr txBox="1"/>
          <p:nvPr/>
        </p:nvSpPr>
        <p:spPr>
          <a:xfrm>
            <a:off x="3428398" y="1135016"/>
            <a:ext cx="2106240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Pitc</a:t>
            </a: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h</a:t>
            </a:r>
            <a:endParaRPr sz="18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סיבוב הבקר מלמעלה למטה 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838462" y="4267751"/>
            <a:ext cx="2031131" cy="610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Roll </a:t>
            </a:r>
            <a:endParaRPr sz="18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סיבוב הבקר</a:t>
            </a:r>
            <a:endParaRPr sz="18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descr="A close up of a speaker&#10;&#10;Description automatically generated" id="179" name="Google Shape;1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594" y="4795439"/>
            <a:ext cx="2188276" cy="16412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device&#10;&#10;Description automatically generated" id="180" name="Google Shape;180;p4"/>
          <p:cNvPicPr preferRelativeResize="0"/>
          <p:nvPr/>
        </p:nvPicPr>
        <p:blipFill rotWithShape="1">
          <a:blip r:embed="rId4">
            <a:alphaModFix/>
          </a:blip>
          <a:srcRect b="27591" l="3375" r="6719" t="25218"/>
          <a:stretch/>
        </p:blipFill>
        <p:spPr>
          <a:xfrm>
            <a:off x="2612962" y="2538207"/>
            <a:ext cx="3091128" cy="1216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phone&#10;&#10;Description automatically generated" id="181" name="Google Shape;181;p4"/>
          <p:cNvPicPr preferRelativeResize="0"/>
          <p:nvPr/>
        </p:nvPicPr>
        <p:blipFill rotWithShape="1">
          <a:blip r:embed="rId5">
            <a:alphaModFix/>
          </a:blip>
          <a:srcRect b="0" l="27290" r="24629" t="3271"/>
          <a:stretch/>
        </p:blipFill>
        <p:spPr>
          <a:xfrm>
            <a:off x="568828" y="1835979"/>
            <a:ext cx="1594173" cy="240538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/>
          <p:nvPr/>
        </p:nvSpPr>
        <p:spPr>
          <a:xfrm>
            <a:off x="813567" y="2457238"/>
            <a:ext cx="1097280" cy="1097280"/>
          </a:xfrm>
          <a:prstGeom prst="arc">
            <a:avLst>
              <a:gd fmla="val 10186660" name="adj1"/>
              <a:gd fmla="val 667041" name="adj2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4"/>
          <p:cNvSpPr/>
          <p:nvPr/>
        </p:nvSpPr>
        <p:spPr>
          <a:xfrm rot="9340911">
            <a:off x="5017860" y="2161389"/>
            <a:ext cx="1097280" cy="1097280"/>
          </a:xfrm>
          <a:prstGeom prst="arc">
            <a:avLst>
              <a:gd fmla="val 4932776" name="adj1"/>
              <a:gd fmla="val 16089871" name="adj2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4"/>
          <p:cNvSpPr/>
          <p:nvPr/>
        </p:nvSpPr>
        <p:spPr>
          <a:xfrm flipH="1" rot="-8857048">
            <a:off x="358066" y="4878102"/>
            <a:ext cx="1171998" cy="1097280"/>
          </a:xfrm>
          <a:prstGeom prst="arc">
            <a:avLst>
              <a:gd fmla="val 4932776" name="adj1"/>
              <a:gd fmla="val 16089871" name="adj2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4"/>
          <p:cNvSpPr/>
          <p:nvPr/>
        </p:nvSpPr>
        <p:spPr>
          <a:xfrm rot="9340911">
            <a:off x="2111381" y="4892970"/>
            <a:ext cx="1097280" cy="1097280"/>
          </a:xfrm>
          <a:prstGeom prst="arc">
            <a:avLst>
              <a:gd fmla="val 4932776" name="adj1"/>
              <a:gd fmla="val 16089871" name="adj2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4"/>
          <p:cNvSpPr/>
          <p:nvPr/>
        </p:nvSpPr>
        <p:spPr>
          <a:xfrm flipH="1" rot="-9964892">
            <a:off x="2229372" y="2169485"/>
            <a:ext cx="1171998" cy="1097280"/>
          </a:xfrm>
          <a:prstGeom prst="arc">
            <a:avLst>
              <a:gd fmla="val 4932776" name="adj1"/>
              <a:gd fmla="val 16089871" name="adj2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6233171" y="1215614"/>
            <a:ext cx="2773669" cy="2539491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בדיוק כמו שקואורדינטות x, y ו-z משמשות לתיאור מיקום הרובוט,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yaw, pitch ו-roll הם מונחים המשמשים לתיאור הכיוון של רובוט.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yaw </a:t>
            </a:r>
            <a:r>
              <a:rPr lang="en-US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הוא סיבוב סביב ציר ה-z. </a:t>
            </a:r>
            <a:r>
              <a:rPr lang="en-US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ה-</a:t>
            </a:r>
            <a:r>
              <a:rPr lang="en-US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pitch הוא סיבוב סביב ציר ה-y. </a:t>
            </a:r>
            <a:br>
              <a:rPr lang="en-US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-US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ו-rol</a:t>
            </a:r>
            <a:r>
              <a:rPr lang="en-US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</a:t>
            </a:r>
            <a:r>
              <a:rPr lang="en-US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הוא סיבוב סביב ציר ה-x.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חיישן הג'יירו המובנה בבקר יכול למדוד את כיוון הרובוט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descr="A satellite in space&#10;&#10;Description automatically generated" id="188" name="Google Shape;18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1095" y="3902845"/>
            <a:ext cx="3620198" cy="22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שימוש בג’יירו בשביל פנייה</a:t>
            </a:r>
            <a:endParaRPr/>
          </a:p>
        </p:txBody>
      </p:sp>
      <p:sp>
        <p:nvSpPr>
          <p:cNvPr id="194" name="Google Shape;194;p5"/>
          <p:cNvSpPr txBox="1"/>
          <p:nvPr>
            <p:ph idx="1" type="body"/>
          </p:nvPr>
        </p:nvSpPr>
        <p:spPr>
          <a:xfrm>
            <a:off x="3632687" y="1140006"/>
            <a:ext cx="53532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חיישן הג’יירו יכול למדוד את ה-yaw, roll ו-pitch של הבקר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ניתן להשתמש בערכים אלה כדי לבדוק האם הרובוט הסתובב סביב ציר x, y או z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בשיעור זה נתמקד ב- yaw שבאמצעותו ניתן לקבוע אם רובוט פנה שמאלה או ימינה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לרובוט אין מצפן שיגיד לו מהו צפון או דרום. לכן, צריך לאפס את הג'יירו. פעולה זאת מתבצעת עם הבלוק "</a:t>
            </a:r>
            <a:r>
              <a:rPr lang="en-US"/>
              <a:t>set yaw angle to 0". 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לתשומת לבכם: ערך חיובי של הג’יירו הוא כאשר פנייה מתבצעת </a:t>
            </a:r>
            <a:r>
              <a:rPr b="1" lang="en-US"/>
              <a:t>עם</a:t>
            </a:r>
            <a:r>
              <a:rPr lang="en-US"/>
              <a:t> כיוון השעון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95" name="Google Shape;195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96" name="Google Shape;196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924" y="1057650"/>
            <a:ext cx="254317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507" y="3646670"/>
            <a:ext cx="19526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אתגר 1</a:t>
            </a:r>
            <a:endParaRPr/>
          </a:p>
        </p:txBody>
      </p:sp>
      <p:sp>
        <p:nvSpPr>
          <p:cNvPr id="204" name="Google Shape;204;p6"/>
          <p:cNvSpPr txBox="1"/>
          <p:nvPr>
            <p:ph idx="1" type="body"/>
          </p:nvPr>
        </p:nvSpPr>
        <p:spPr>
          <a:xfrm>
            <a:off x="3853386" y="1139825"/>
            <a:ext cx="51315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כתבו תוכנה שמסובבת את </a:t>
            </a:r>
            <a:r>
              <a:rPr lang="en-US"/>
              <a:t>הרובוט</a:t>
            </a:r>
            <a:r>
              <a:rPr lang="en-US"/>
              <a:t> 90 מעלות ימינה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צעדים: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וודאו שהרובוט פונה באיטיות על ידי שימוש רק במנוע השמאלי</a:t>
            </a:r>
            <a:endParaRPr/>
          </a:p>
          <a:p>
            <a:pPr indent="-270000" lvl="2" marL="900000" rtl="1" algn="r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lang="en-US"/>
              <a:t>שמרו על מהירות נמוכה בשביל פנייה מדוייקת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כיילו את ערך חיישן הג’יירו ל-0</a:t>
            </a:r>
            <a:endParaRPr/>
          </a:p>
          <a:p>
            <a:pPr indent="-212528" lvl="1" marL="630000" rtl="1" algn="r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חכו עד שחיישן הג’יירו מזהה שהגעתם לנקודה הרצויה</a:t>
            </a:r>
            <a:endParaRPr/>
          </a:p>
          <a:p>
            <a:pPr indent="-212528" lvl="1" marL="630000" rtl="1" algn="r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הפסיקו את תנועת הרובוט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05" name="Google Shape;205;p6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206" name="Google Shape;206;p6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316" y="3055856"/>
            <a:ext cx="1992514" cy="74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316" y="3967739"/>
            <a:ext cx="3194504" cy="74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1316" y="1942314"/>
            <a:ext cx="2853452" cy="111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פתרון אתגר 1</a:t>
            </a:r>
            <a:endParaRPr/>
          </a:p>
        </p:txBody>
      </p:sp>
      <p:sp>
        <p:nvSpPr>
          <p:cNvPr id="215" name="Google Shape;215;p7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216" name="Google Shape;216;p7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12" y="1464108"/>
            <a:ext cx="4759470" cy="409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2313" y="2294521"/>
            <a:ext cx="377190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513" y="2323096"/>
            <a:ext cx="376237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פנייה ימינה VS פנייה שמאלה</a:t>
            </a:r>
            <a:endParaRPr/>
          </a:p>
        </p:txBody>
      </p:sp>
      <p:sp>
        <p:nvSpPr>
          <p:cNvPr id="225" name="Google Shape;225;p8"/>
          <p:cNvSpPr txBox="1"/>
          <p:nvPr>
            <p:ph idx="1" type="body"/>
          </p:nvPr>
        </p:nvSpPr>
        <p:spPr>
          <a:xfrm>
            <a:off x="155088" y="1140006"/>
            <a:ext cx="8851752" cy="1252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ct val="91999"/>
              <a:buChar char="⬛"/>
            </a:pPr>
            <a:r>
              <a:rPr lang="en-US"/>
              <a:t>לשינוי כיוון הפנייה:</a:t>
            </a:r>
            <a:endParaRPr/>
          </a:p>
          <a:p>
            <a:pPr indent="-342900" lvl="1" marL="666900" rtl="1" algn="r">
              <a:spcBef>
                <a:spcPts val="896"/>
              </a:spcBef>
              <a:spcAft>
                <a:spcPts val="0"/>
              </a:spcAft>
              <a:buSzPct val="81777"/>
              <a:buFont typeface="Gill Sans"/>
              <a:buAutoNum type="arabicPeriod"/>
            </a:pPr>
            <a:r>
              <a:rPr lang="en-US"/>
              <a:t>שנן את המנוע שפועל</a:t>
            </a:r>
            <a:endParaRPr/>
          </a:p>
          <a:p>
            <a:pPr indent="-342900" lvl="1" marL="666900" rtl="1" algn="r">
              <a:spcBef>
                <a:spcPts val="896"/>
              </a:spcBef>
              <a:spcAft>
                <a:spcPts val="0"/>
              </a:spcAft>
              <a:buSzPct val="81777"/>
              <a:buFont typeface="Gill Sans"/>
              <a:buAutoNum type="arabicPeriod"/>
            </a:pPr>
            <a:r>
              <a:rPr lang="en-US"/>
              <a:t>שנו את ערך המטרה של הג’יירו מ-90 ל -90</a:t>
            </a:r>
            <a:endParaRPr/>
          </a:p>
          <a:p>
            <a:pPr indent="-342900" lvl="1" marL="666900" rtl="1" algn="r">
              <a:spcBef>
                <a:spcPts val="896"/>
              </a:spcBef>
              <a:spcAft>
                <a:spcPts val="0"/>
              </a:spcAft>
              <a:buSzPct val="81777"/>
              <a:buFont typeface="Gill Sans"/>
              <a:buAutoNum type="arabicPeriod"/>
            </a:pPr>
            <a:r>
              <a:rPr lang="en-US"/>
              <a:t>ההשוואה צריכה להיות “&gt;” במקום “&lt;”</a:t>
            </a:r>
            <a:endParaRPr/>
          </a:p>
        </p:txBody>
      </p:sp>
      <p:sp>
        <p:nvSpPr>
          <p:cNvPr id="226" name="Google Shape;226;p8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227" name="Google Shape;227;p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2373692" y="3438324"/>
            <a:ext cx="815913" cy="462708"/>
          </a:xfrm>
          <a:prstGeom prst="rect">
            <a:avLst/>
          </a:prstGeom>
          <a:noFill/>
          <a:ln cap="flat" cmpd="sng" w="28575">
            <a:solidFill>
              <a:srgbClr val="13B0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6601558" y="3403207"/>
            <a:ext cx="786900" cy="462600"/>
          </a:xfrm>
          <a:prstGeom prst="rect">
            <a:avLst/>
          </a:prstGeom>
          <a:noFill/>
          <a:ln cap="flat" cmpd="sng" w="28575">
            <a:solidFill>
              <a:srgbClr val="13B0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1979642" y="5606473"/>
            <a:ext cx="1209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פנייה ימינה</a:t>
            </a:r>
            <a:endParaRPr/>
          </a:p>
        </p:txBody>
      </p:sp>
      <p:sp>
        <p:nvSpPr>
          <p:cNvPr id="231" name="Google Shape;231;p8"/>
          <p:cNvSpPr txBox="1"/>
          <p:nvPr/>
        </p:nvSpPr>
        <p:spPr>
          <a:xfrm>
            <a:off x="5987423" y="5610975"/>
            <a:ext cx="141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פנייה שמאלה</a:t>
            </a: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3354977" y="4370521"/>
            <a:ext cx="815913" cy="46270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7588785" y="4370521"/>
            <a:ext cx="816000" cy="46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9"/>
          <p:cNvCxnSpPr/>
          <p:nvPr/>
        </p:nvCxnSpPr>
        <p:spPr>
          <a:xfrm>
            <a:off x="3584593" y="5364706"/>
            <a:ext cx="2257735" cy="1273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9"/>
          <p:cNvCxnSpPr/>
          <p:nvPr/>
        </p:nvCxnSpPr>
        <p:spPr>
          <a:xfrm>
            <a:off x="399153" y="5350552"/>
            <a:ext cx="2257800" cy="12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9"/>
          <p:cNvCxnSpPr/>
          <p:nvPr/>
        </p:nvCxnSpPr>
        <p:spPr>
          <a:xfrm>
            <a:off x="276087" y="2251740"/>
            <a:ext cx="2380801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9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שני סוגי סיבוב אפשריים</a:t>
            </a:r>
            <a:endParaRPr/>
          </a:p>
        </p:txBody>
      </p:sp>
      <p:sp>
        <p:nvSpPr>
          <p:cNvPr id="242" name="Google Shape;242;p9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243" name="Google Shape;243;p9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9"/>
          <p:cNvSpPr txBox="1"/>
          <p:nvPr/>
        </p:nvSpPr>
        <p:spPr>
          <a:xfrm>
            <a:off x="276087" y="1278956"/>
            <a:ext cx="5497869" cy="369332"/>
          </a:xfrm>
          <a:prstGeom prst="rect">
            <a:avLst/>
          </a:prstGeom>
          <a:solidFill>
            <a:srgbClr val="F2F2F2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סיבוב ציר 180 מעלות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  <a:solidFill>
            <a:srgbClr val="F2F2F2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סיבוב 180 מעלות במקום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6115189" y="1255771"/>
            <a:ext cx="2805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שימו לב היכן הרובוט מסיים את סיבוב ה-180מעלות בשתי התמונות.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בסיבוב במקום, הרובוט זז הרבה פחות וזה הופך את הסיבובים במקום למעולים עבור מקומות צפופים. סיבובים במקום נוטים להיות קצת יותר מהירים אך גם קצת פחות מדויקים.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אז כאשר צריך לעשות סיבובים, צריך להחליט איזה סיבוב הכי מתאים לך!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47" name="Google Shape;247;p9"/>
          <p:cNvGrpSpPr/>
          <p:nvPr/>
        </p:nvGrpSpPr>
        <p:grpSpPr>
          <a:xfrm rot="10800000">
            <a:off x="4133980" y="4741368"/>
            <a:ext cx="1164830" cy="1200156"/>
            <a:chOff x="6507215" y="1347674"/>
            <a:chExt cx="1164830" cy="1500074"/>
          </a:xfrm>
        </p:grpSpPr>
        <p:grpSp>
          <p:nvGrpSpPr>
            <p:cNvPr id="248" name="Google Shape;248;p9"/>
            <p:cNvGrpSpPr/>
            <p:nvPr/>
          </p:nvGrpSpPr>
          <p:grpSpPr>
            <a:xfrm rot="5400000">
              <a:off x="6518632" y="1512900"/>
              <a:ext cx="1141996" cy="1164830"/>
              <a:chOff x="6310708" y="2223670"/>
              <a:chExt cx="809489" cy="898563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>
                  <a:gd fmla="val 16667" name="adj"/>
                </a:avLst>
              </a:prstGeom>
              <a:solidFill>
                <a:srgbClr val="FFD50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13B09B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13B09B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cap="rnd" cmpd="sng" w="12700">
                <a:solidFill>
                  <a:srgbClr val="C6C6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53" name="Google Shape;253;p9"/>
            <p:cNvSpPr txBox="1"/>
            <p:nvPr/>
          </p:nvSpPr>
          <p:spPr>
            <a:xfrm rot="10800000">
              <a:off x="7092564" y="1347674"/>
              <a:ext cx="465620" cy="461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/>
            </a:p>
          </p:txBody>
        </p:sp>
        <p:sp>
          <p:nvSpPr>
            <p:cNvPr id="254" name="Google Shape;254;p9"/>
            <p:cNvSpPr txBox="1"/>
            <p:nvPr/>
          </p:nvSpPr>
          <p:spPr>
            <a:xfrm rot="10800000">
              <a:off x="7102544" y="2386120"/>
              <a:ext cx="465620" cy="461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</a:t>
              </a:r>
              <a:endParaRPr/>
            </a:p>
          </p:txBody>
        </p:sp>
      </p:grpSp>
      <p:sp>
        <p:nvSpPr>
          <p:cNvPr id="255" name="Google Shape;255;p9"/>
          <p:cNvSpPr txBox="1"/>
          <p:nvPr/>
        </p:nvSpPr>
        <p:spPr>
          <a:xfrm>
            <a:off x="457200" y="4373571"/>
            <a:ext cx="170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התחלה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3894082" y="4375841"/>
            <a:ext cx="170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סיום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2441774" y="4895252"/>
            <a:ext cx="133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מנועים A ו-E פועלים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58" name="Google Shape;258;p9"/>
          <p:cNvGrpSpPr/>
          <p:nvPr/>
        </p:nvGrpSpPr>
        <p:grpSpPr>
          <a:xfrm rot="10800000">
            <a:off x="4051860" y="2570197"/>
            <a:ext cx="1164830" cy="1200215"/>
            <a:chOff x="6507215" y="1338644"/>
            <a:chExt cx="1164830" cy="1529495"/>
          </a:xfrm>
        </p:grpSpPr>
        <p:grpSp>
          <p:nvGrpSpPr>
            <p:cNvPr id="259" name="Google Shape;259;p9"/>
            <p:cNvGrpSpPr/>
            <p:nvPr/>
          </p:nvGrpSpPr>
          <p:grpSpPr>
            <a:xfrm rot="5400000">
              <a:off x="6518632" y="1512900"/>
              <a:ext cx="1141996" cy="1164830"/>
              <a:chOff x="6310708" y="2223670"/>
              <a:chExt cx="809489" cy="898563"/>
            </a:xfrm>
          </p:grpSpPr>
          <p:sp>
            <p:nvSpPr>
              <p:cNvPr id="260" name="Google Shape;260;p9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>
                  <a:gd fmla="val 16667" name="adj"/>
                </a:avLst>
              </a:prstGeom>
              <a:solidFill>
                <a:srgbClr val="FFD50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13B09B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13B09B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cap="rnd" cmpd="sng" w="12700">
                <a:solidFill>
                  <a:srgbClr val="C6C6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64" name="Google Shape;264;p9"/>
            <p:cNvSpPr txBox="1"/>
            <p:nvPr/>
          </p:nvSpPr>
          <p:spPr>
            <a:xfrm rot="10800000">
              <a:off x="7092564" y="1338644"/>
              <a:ext cx="465620" cy="470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/>
            </a:p>
          </p:txBody>
        </p:sp>
        <p:sp>
          <p:nvSpPr>
            <p:cNvPr id="265" name="Google Shape;265;p9"/>
            <p:cNvSpPr txBox="1"/>
            <p:nvPr/>
          </p:nvSpPr>
          <p:spPr>
            <a:xfrm rot="10800000">
              <a:off x="7102544" y="2397480"/>
              <a:ext cx="465620" cy="470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</a:t>
              </a:r>
              <a:endParaRPr/>
            </a:p>
          </p:txBody>
        </p:sp>
      </p:grpSp>
      <p:sp>
        <p:nvSpPr>
          <p:cNvPr id="266" name="Google Shape;266;p9"/>
          <p:cNvSpPr txBox="1"/>
          <p:nvPr/>
        </p:nvSpPr>
        <p:spPr>
          <a:xfrm>
            <a:off x="2371071" y="1928574"/>
            <a:ext cx="133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מנוע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 פועל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457200" y="2918543"/>
            <a:ext cx="170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התחלה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8" name="Google Shape;268;p9"/>
          <p:cNvSpPr txBox="1"/>
          <p:nvPr/>
        </p:nvSpPr>
        <p:spPr>
          <a:xfrm>
            <a:off x="3894858" y="1725371"/>
            <a:ext cx="170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סיום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69" name="Google Shape;269;p9"/>
          <p:cNvGrpSpPr/>
          <p:nvPr/>
        </p:nvGrpSpPr>
        <p:grpSpPr>
          <a:xfrm>
            <a:off x="892870" y="1619169"/>
            <a:ext cx="1386064" cy="1228949"/>
            <a:chOff x="892870" y="1599143"/>
            <a:chExt cx="1386064" cy="1566113"/>
          </a:xfrm>
        </p:grpSpPr>
        <p:grpSp>
          <p:nvGrpSpPr>
            <p:cNvPr id="270" name="Google Shape;270;p9"/>
            <p:cNvGrpSpPr/>
            <p:nvPr/>
          </p:nvGrpSpPr>
          <p:grpSpPr>
            <a:xfrm>
              <a:off x="892870" y="1599143"/>
              <a:ext cx="1199001" cy="1566113"/>
              <a:chOff x="6507213" y="1291726"/>
              <a:chExt cx="1199001" cy="1566113"/>
            </a:xfrm>
          </p:grpSpPr>
          <p:grpSp>
            <p:nvGrpSpPr>
              <p:cNvPr id="271" name="Google Shape;271;p9"/>
              <p:cNvGrpSpPr/>
              <p:nvPr/>
            </p:nvGrpSpPr>
            <p:grpSpPr>
              <a:xfrm rot="5400000">
                <a:off x="6518630" y="1512900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72" name="Google Shape;272;p9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D5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73" name="Google Shape;273;p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3B09B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74" name="Google Shape;274;p9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3B09B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75" name="Google Shape;275;p9"/>
                <p:cNvSpPr/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ln cap="rnd" cmpd="sng" w="12700">
                  <a:solidFill>
                    <a:srgbClr val="C6C6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276" name="Google Shape;276;p9"/>
              <p:cNvSpPr txBox="1"/>
              <p:nvPr/>
            </p:nvSpPr>
            <p:spPr>
              <a:xfrm>
                <a:off x="7216809" y="1291726"/>
                <a:ext cx="465620" cy="470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</a:t>
                </a:r>
                <a:endParaRPr/>
              </a:p>
            </p:txBody>
          </p:sp>
          <p:sp>
            <p:nvSpPr>
              <p:cNvPr id="277" name="Google Shape;277;p9"/>
              <p:cNvSpPr txBox="1"/>
              <p:nvPr/>
            </p:nvSpPr>
            <p:spPr>
              <a:xfrm>
                <a:off x="7240594" y="2387180"/>
                <a:ext cx="465620" cy="470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</a:t>
                </a:r>
                <a:endParaRPr/>
              </a:p>
            </p:txBody>
          </p:sp>
        </p:grpSp>
        <p:cxnSp>
          <p:nvCxnSpPr>
            <p:cNvPr id="278" name="Google Shape;278;p9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noFill/>
            <a:ln cap="rnd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279" name="Google Shape;279;p9"/>
          <p:cNvGrpSpPr/>
          <p:nvPr/>
        </p:nvGrpSpPr>
        <p:grpSpPr>
          <a:xfrm>
            <a:off x="648680" y="4706381"/>
            <a:ext cx="1485739" cy="1229795"/>
            <a:chOff x="648680" y="4735413"/>
            <a:chExt cx="1485739" cy="1537051"/>
          </a:xfrm>
        </p:grpSpPr>
        <p:grpSp>
          <p:nvGrpSpPr>
            <p:cNvPr id="280" name="Google Shape;280;p9"/>
            <p:cNvGrpSpPr/>
            <p:nvPr/>
          </p:nvGrpSpPr>
          <p:grpSpPr>
            <a:xfrm>
              <a:off x="809518" y="4735413"/>
              <a:ext cx="1199001" cy="1537051"/>
              <a:chOff x="6507213" y="1311758"/>
              <a:chExt cx="1199001" cy="1537051"/>
            </a:xfrm>
          </p:grpSpPr>
          <p:grpSp>
            <p:nvGrpSpPr>
              <p:cNvPr id="281" name="Google Shape;281;p9"/>
              <p:cNvGrpSpPr/>
              <p:nvPr/>
            </p:nvGrpSpPr>
            <p:grpSpPr>
              <a:xfrm rot="5400000">
                <a:off x="6518630" y="1512900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82" name="Google Shape;282;p9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D5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83" name="Google Shape;283;p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3B09B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84" name="Google Shape;284;p9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13B09B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85" name="Google Shape;285;p9"/>
                <p:cNvSpPr/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ln cap="rnd" cmpd="sng" w="12700">
                  <a:solidFill>
                    <a:srgbClr val="C6C6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286" name="Google Shape;286;p9"/>
              <p:cNvSpPr txBox="1"/>
              <p:nvPr/>
            </p:nvSpPr>
            <p:spPr>
              <a:xfrm>
                <a:off x="7216809" y="1311758"/>
                <a:ext cx="465620" cy="4616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</a:t>
                </a:r>
                <a:endParaRPr/>
              </a:p>
            </p:txBody>
          </p:sp>
          <p:sp>
            <p:nvSpPr>
              <p:cNvPr id="287" name="Google Shape;287;p9"/>
              <p:cNvSpPr txBox="1"/>
              <p:nvPr/>
            </p:nvSpPr>
            <p:spPr>
              <a:xfrm>
                <a:off x="7240594" y="2387181"/>
                <a:ext cx="465620" cy="4616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</a:t>
                </a:r>
                <a:endParaRPr/>
              </a:p>
            </p:txBody>
          </p:sp>
        </p:grpSp>
        <p:cxnSp>
          <p:nvCxnSpPr>
            <p:cNvPr id="288" name="Google Shape;288;p9"/>
            <p:cNvCxnSpPr/>
            <p:nvPr/>
          </p:nvCxnSpPr>
          <p:spPr>
            <a:xfrm>
              <a:off x="1785520" y="4980768"/>
              <a:ext cx="348900" cy="393900"/>
            </a:xfrm>
            <a:prstGeom prst="curvedConnector2">
              <a:avLst/>
            </a:prstGeom>
            <a:noFill/>
            <a:ln cap="rnd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89" name="Google Shape;289;p9"/>
            <p:cNvCxnSpPr/>
            <p:nvPr/>
          </p:nvCxnSpPr>
          <p:spPr>
            <a:xfrm rot="10800000">
              <a:off x="648680" y="5568534"/>
              <a:ext cx="428100" cy="438600"/>
            </a:xfrm>
            <a:prstGeom prst="curvedConnector3">
              <a:avLst>
                <a:gd fmla="val 92363" name="adj1"/>
              </a:avLst>
            </a:prstGeom>
            <a:noFill/>
            <a:ln cap="rnd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cxnSp>
        <p:nvCxnSpPr>
          <p:cNvPr id="290" name="Google Shape;290;p9"/>
          <p:cNvCxnSpPr/>
          <p:nvPr/>
        </p:nvCxnSpPr>
        <p:spPr>
          <a:xfrm>
            <a:off x="3393155" y="2219824"/>
            <a:ext cx="2380801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