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Assistant"/>
      <p:regular r:id="rId15"/>
      <p:bold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kEDps7ZmFPb50lMIhYL0tRvtn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ssistant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font" Target="fonts/Assistan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fc2c1ab8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cfc2c1ab87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כאן צריך להכניס את שמות כל המצגות המתורגמות ואין לי אותם</a:t>
            </a:r>
            <a:endParaRPr/>
          </a:p>
        </p:txBody>
      </p:sp>
      <p:sp>
        <p:nvSpPr>
          <p:cNvPr id="194" name="Google Shape;19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כאן צריך להכניס את שמות כל המצגות המתורגמות ואין לי אותם</a:t>
            </a:r>
            <a:endParaRPr/>
          </a:p>
        </p:txBody>
      </p:sp>
      <p:sp>
        <p:nvSpPr>
          <p:cNvPr id="204" name="Google Shape;20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ab3c351a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fab3c351a1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5d09a9486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5d09a9486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5d09a9486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5d09a9486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5d09a9486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5d09a9486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5d09a9486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5d09a9486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d09a9486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5d09a9486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5d09a9486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5d09a9486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5d09a9486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5d09a9486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d09a9486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5d09a9486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5d09a9486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5d09a9486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5d09a9486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5d09a9486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5d09a9486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5d09a9486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5d09a9486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5d09a9486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g105d09a9486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5d09a9486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5d09a9486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5d09a9486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5d09a9486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5d09a9486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5d09a9486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5d09a9486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5d09a9486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5d09a9486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105d09a9486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5d09a9486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5d09a9486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5d09a9486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g105d09a9486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5d09a9486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5d09a9486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09a9486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5d09a9486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5d09a9486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g105d09a9486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5d09a9486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5d09a9486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5d09a9486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5d09a9486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5d09a9486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5d09a9486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g105d09a9486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5d09a9486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5d09a9486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5d09a9486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5d09a9486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5d09a9486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5d09a9486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5d09a9486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g105d09a9486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5d09a9486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5d09a9486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5d09a9486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5d09a9486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5d09a9486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5d09a9486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5d09a9486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g105d09a9486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5d09a9486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5d09a9486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5d09a9486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5d09a9486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5d09a9486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5d09a9486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5d09a9486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5d09a9486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5d09a9486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5d09a9486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5d09a9486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105d09a9486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5d09a9486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5d09a9486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5d09a9486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5d09a9486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g105d09a9486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5d09a9486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5d09a9486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5d09a9486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5d09a9486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5d09a9486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5d09a9486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5d09a9486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g105d09a9486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5d09a9486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5d09a9486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5d09a9486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d09a9486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5d09a9486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5d09a9486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5d09a9486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5d09a9486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5d09a9486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5d09a9486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d09a9486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5d09a9486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5d09a9486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5d09a9486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5d09a9486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5d09a9486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5d09a9486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5d09a9486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5d09a9486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5d09a9486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5d09a9486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5d09a9486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5d09a9486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g105d09a9486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5d09a9486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5d09a9486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316712" y="2671404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שימוש בשיעורים אלו</a:t>
            </a:r>
            <a:endParaRPr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מי הכותבים והמייסדים?</a:t>
            </a:r>
            <a:endParaRPr/>
          </a:p>
        </p:txBody>
      </p:sp>
      <p:sp>
        <p:nvSpPr>
          <p:cNvPr id="155" name="Google Shape;155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156" name="Google Shape;156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155089" y="1276350"/>
            <a:ext cx="6096454" cy="4946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אנחנו תלמידי תיכון מפיטסבורג, פנסילבניה, ארה"ב.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אנחנו זכינו בתכנות מקום הראשון ובאליפות מקום הראשון בפסטיבל עולמי.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אנחנו גם כתבנו את כל השיעורים ב-EV3Lessons.com שהיו בשימוש של יותר מ850,000 אנשים ברחבי העולם. ל-FLLTutorials.com יש עוד 150,000 משתמשים.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אנחנו נבחרנו להיות חלק מהחמישה אנשים הראשונים שנבחרו על ידי LEGO לנסות את SPIKE PRIME בזמן הפיתוח.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אנחנו עבדנו גם עם ROBOT INVENTOR.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בקיצור, יש לנו רקע של לימוד, כתיבת שיעורים והשתתפות בתחרויות.</a:t>
            </a:r>
            <a:endParaRPr/>
          </a:p>
        </p:txBody>
      </p:sp>
      <p:pic>
        <p:nvPicPr>
          <p:cNvPr descr="A close up of a box&#10;&#10;Description automatically generated" id="158" name="Google Shape;158;p2"/>
          <p:cNvPicPr preferRelativeResize="0"/>
          <p:nvPr/>
        </p:nvPicPr>
        <p:blipFill rotWithShape="1">
          <a:blip r:embed="rId3">
            <a:alphaModFix/>
          </a:blip>
          <a:srcRect b="0" l="11679" r="12411" t="0"/>
          <a:stretch/>
        </p:blipFill>
        <p:spPr>
          <a:xfrm>
            <a:off x="6642176" y="4542332"/>
            <a:ext cx="1380707" cy="136415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8280038" y="2415086"/>
            <a:ext cx="8744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Arvind</a:t>
            </a:r>
            <a:endParaRPr/>
          </a:p>
        </p:txBody>
      </p:sp>
      <p:pic>
        <p:nvPicPr>
          <p:cNvPr id="160" name="Google Shape;1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3942" y="1268966"/>
            <a:ext cx="1739961" cy="1608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5176" y="2680823"/>
            <a:ext cx="1713736" cy="165994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"/>
          <p:cNvSpPr txBox="1"/>
          <p:nvPr/>
        </p:nvSpPr>
        <p:spPr>
          <a:xfrm>
            <a:off x="6170188" y="2821303"/>
            <a:ext cx="87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Sanjay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fc2c1ab87_0_9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מי המתרגמים?</a:t>
            </a:r>
            <a:endParaRPr/>
          </a:p>
        </p:txBody>
      </p:sp>
      <p:sp>
        <p:nvSpPr>
          <p:cNvPr id="168" name="Google Shape;168;gcfc2c1ab87_0_9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169" name="Google Shape;169;gcfc2c1ab87_0_9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gcfc2c1ab87_0_9"/>
          <p:cNvSpPr txBox="1"/>
          <p:nvPr>
            <p:ph idx="1" type="body"/>
          </p:nvPr>
        </p:nvSpPr>
        <p:spPr>
          <a:xfrm>
            <a:off x="2709939" y="1222550"/>
            <a:ext cx="60966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תלמידי קבוצת ה-FRC D-Bug #3316 מעירוני ד' בתל-אביב וקבוצות ה-FLL של התיכון, D++ #285 ו- Dgital #1331</a:t>
            </a:r>
            <a:endParaRPr/>
          </a:p>
        </p:txBody>
      </p:sp>
      <p:pic>
        <p:nvPicPr>
          <p:cNvPr id="171" name="Google Shape;171;gcfc2c1ab8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4101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cfc2c1ab87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691" y="4094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cfc2c1ab87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025" y="2295275"/>
            <a:ext cx="2547564" cy="19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cfc2c1ab87_0_9"/>
          <p:cNvPicPr preferRelativeResize="0"/>
          <p:nvPr/>
        </p:nvPicPr>
        <p:blipFill rotWithShape="1">
          <a:blip r:embed="rId6">
            <a:alphaModFix/>
          </a:blip>
          <a:srcRect b="3434" l="12288" r="0" t="13002"/>
          <a:stretch/>
        </p:blipFill>
        <p:spPr>
          <a:xfrm>
            <a:off x="3791400" y="2364175"/>
            <a:ext cx="4666596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משימה ומיקוד</a:t>
            </a:r>
            <a:endParaRPr/>
          </a:p>
        </p:txBody>
      </p:sp>
      <p:sp>
        <p:nvSpPr>
          <p:cNvPr id="180" name="Google Shape;180;p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0844" lvl="0" marL="306000" rtl="1" algn="r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ישנם שיעורי תכנות בתוכנה של SPIKE PRIME. השיעורים האלה קצרים ומבוססים על פרויקט. ישנה גם יחידת תחרות. יש גם פרויקטים ב-ROBOT INVENTOR.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Prime Lessons מציעים נקודת מבט אחרת. אנחנו מתמקדים בלשפר את יכולות התכנות בעזרת רובוט אימונים פשוט עם שני גלגלים ממונעים.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אפשר להשתמש ביכולות שאנו מקנים בכל תחרות או פרויקט.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אנחנו מאוד מאמינים בצורך לחקור ולגלות. אנחנו לעולם לא ניתן תשובות ישירות. אנחנו מצפים שתלמדו את הרעיון ותיישמו אותו בתחרויות.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אנחנו מאוד מאמינים ששימוש בחיישנים הוא כלי חשוב להגדיל את הדירותו של הרובוט, לכן אתם תמצאו שחלק גדול מהשיעורים לנו מדבר על חיישנים בצורה זו  או אחרת.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השיעורים שלנו מעוצבים בצורה שעליכם לפתור את השיעורים הקודמים וליישם את מה שלמדתם בשיעורים הבאים. השיעורים מסודרים ביחידות נוחות שנבנות אחת על השנייה.</a:t>
            </a:r>
            <a:endParaRPr/>
          </a:p>
        </p:txBody>
      </p:sp>
      <p:sp>
        <p:nvSpPr>
          <p:cNvPr id="181" name="Google Shape;181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182" name="Google Shape;182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צורת השיעורים</a:t>
            </a:r>
            <a:endParaRPr/>
          </a:p>
        </p:txBody>
      </p:sp>
      <p:sp>
        <p:nvSpPr>
          <p:cNvPr id="188" name="Google Shape;188;p4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התוכן וצורת ההעברה של השיעורים שלנו מבוססים על שבע שנים שך כתיבה ולימוד שיעורי תכנות.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אנחנו משתדלים לשמור על השיעורים קצרים (10-12 שקופיות) בכוונה.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השיעורים שלנו אינם סרטוני יוטיוב בכוונה. למרות זאת, אנחנו נספק סרטונים משלימים על מנת הדגים תנועות רובוט כשיהיה צורך.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כל שיעור כולל את המרכיבים הבאים: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מטרות, בלוקים עיקריים, אתגרים, פתרון.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שיעורים מקובצים יחד ליחידות. </a:t>
            </a:r>
            <a:endParaRPr/>
          </a:p>
        </p:txBody>
      </p:sp>
      <p:sp>
        <p:nvSpPr>
          <p:cNvPr id="189" name="Google Shape;189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190" name="Google Shape;190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יחידות לימוד</a:t>
            </a:r>
            <a:endParaRPr/>
          </a:p>
        </p:txBody>
      </p:sp>
      <p:sp>
        <p:nvSpPr>
          <p:cNvPr id="197" name="Google Shape;197;p5"/>
          <p:cNvSpPr txBox="1"/>
          <p:nvPr>
            <p:ph idx="1" type="body"/>
          </p:nvPr>
        </p:nvSpPr>
        <p:spPr>
          <a:xfrm>
            <a:off x="4265225" y="1115475"/>
            <a:ext cx="45663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000000"/>
                </a:solidFill>
              </a:rPr>
              <a:t>יחידת לימוד #1 - הקדמה</a:t>
            </a:r>
            <a:endParaRPr b="1"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שימוש בשיעורים אלו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בניית רובוט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בנייה קלה יותר עם SPIKE Prime ו-Robot Inventor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תוכנה ועדכוני תוכנה</a:t>
            </a:r>
            <a:endParaRPr b="1"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000000"/>
                </a:solidFill>
              </a:rPr>
              <a:t>יחידת לימוד #2 - ניווט בתוכנה</a:t>
            </a:r>
            <a:endParaRPr b="1"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היכרות עם SPIKE Prime, התוכנה והבקר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ניהול פרוייקטים בתוכנה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צפייה בערכי חיישנים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⬛"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000000"/>
                </a:solidFill>
              </a:rPr>
              <a:t>יחידת לימוד #3 - תזוזה ופנייה</a:t>
            </a:r>
            <a:endParaRPr b="1"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הגדרת תנועת הרובוט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נסיעה ישר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סיבוב ופנייה עם חיישן הג'יירו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פניות מדוייקות</a:t>
            </a:r>
            <a:endParaRPr sz="1650">
              <a:solidFill>
                <a:srgbClr val="000000"/>
              </a:solidFill>
            </a:endParaRPr>
          </a:p>
          <a:p>
            <a:pPr indent="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000000"/>
                </a:solidFill>
              </a:rPr>
              <a:t>יחידת לימוד #4 - הרגלי תכנות טובים</a:t>
            </a:r>
            <a:endParaRPr b="1"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פסאודו קוד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הערות בקוד</a:t>
            </a:r>
            <a:endParaRPr sz="1650">
              <a:solidFill>
                <a:srgbClr val="000000"/>
              </a:solidFill>
            </a:endParaRPr>
          </a:p>
          <a:p>
            <a:pPr indent="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</p:txBody>
      </p:sp>
      <p:sp>
        <p:nvSpPr>
          <p:cNvPr id="198" name="Google Shape;198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199" name="Google Shape;199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5"/>
          <p:cNvSpPr txBox="1"/>
          <p:nvPr>
            <p:ph idx="1" type="body"/>
          </p:nvPr>
        </p:nvSpPr>
        <p:spPr>
          <a:xfrm>
            <a:off x="345099" y="1170550"/>
            <a:ext cx="39933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US" sz="1650">
                <a:solidFill>
                  <a:srgbClr val="000000"/>
                </a:solidFill>
              </a:rPr>
              <a:t>יחידת לימוד #5 - שימוש בחיישנים</a:t>
            </a:r>
            <a:endParaRPr b="1"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מבוא לחיישן הכוח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מבוא לחיישן הצבע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מבור לחיישן מרחק</a:t>
            </a:r>
            <a:endParaRPr sz="1650">
              <a:solidFill>
                <a:srgbClr val="000000"/>
              </a:solidFill>
            </a:endParaRPr>
          </a:p>
          <a:p>
            <a:pPr indent="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US" sz="1650">
                <a:solidFill>
                  <a:srgbClr val="000000"/>
                </a:solidFill>
              </a:rPr>
              <a:t>יחידת לימוד #6 - שיפור טכניקות תכנות</a:t>
            </a:r>
            <a:endParaRPr b="1"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שימוש בבלוק חזרה (לולאה)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שימוש בבלוקים של צלילים ומוזיקה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שימוש בבלוקים ופונקציות של אור</a:t>
            </a:r>
            <a:endParaRPr b="1"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שימוש בבלוקים של If-Then (אם-אז)</a:t>
            </a:r>
            <a:endParaRPr b="1"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US" sz="1650">
                <a:solidFill>
                  <a:srgbClr val="000000"/>
                </a:solidFill>
              </a:rPr>
              <a:t>יחידות לימוד #7 - שילוב כל מה שלמדנו</a:t>
            </a:r>
            <a:endParaRPr b="1"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זיהוי "תקיעה" של מנוע והזזת חפצים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מעקב אחר קו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אתגרים</a:t>
            </a:r>
            <a:endParaRPr sz="1650">
              <a:solidFill>
                <a:srgbClr val="000000"/>
              </a:solidFill>
            </a:endParaRPr>
          </a:p>
          <a:p>
            <a:pPr indent="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000000"/>
                </a:solidFill>
              </a:rPr>
              <a:t>יחידת לימוד #8 - טכניקות תכנות מתקדמות</a:t>
            </a:r>
            <a:endParaRPr b="1"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היכרות עם אירועים (Events)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סנכרון אירועים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משתנים</a:t>
            </a:r>
            <a:endParaRPr sz="1650">
              <a:solidFill>
                <a:srgbClr val="000000"/>
              </a:solidFill>
            </a:endParaRPr>
          </a:p>
          <a:p>
            <a:pPr indent="-305619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50">
                <a:solidFill>
                  <a:srgbClr val="000000"/>
                </a:solidFill>
              </a:rPr>
              <a:t>בלוקים בהתאמה אישית (My Blocks)</a:t>
            </a:r>
            <a:endParaRPr sz="1650">
              <a:solidFill>
                <a:srgbClr val="000000"/>
              </a:solidFill>
            </a:endParaRPr>
          </a:p>
          <a:p>
            <a:pPr indent="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650">
              <a:solidFill>
                <a:srgbClr val="000000"/>
              </a:solidFill>
            </a:endParaRPr>
          </a:p>
          <a:p>
            <a:pPr indent="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יחידות לימוד</a:t>
            </a:r>
            <a:endParaRPr/>
          </a:p>
        </p:txBody>
      </p:sp>
      <p:sp>
        <p:nvSpPr>
          <p:cNvPr id="207" name="Google Shape;207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08" name="Google Shape;208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6"/>
          <p:cNvSpPr txBox="1"/>
          <p:nvPr>
            <p:ph idx="1" type="body"/>
          </p:nvPr>
        </p:nvSpPr>
        <p:spPr>
          <a:xfrm>
            <a:off x="4712599" y="1230500"/>
            <a:ext cx="39933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יחידת לימוד #9 - שימוש מתקדם בחיישנים</a:t>
            </a:r>
            <a:endParaRPr b="1" sz="1600">
              <a:solidFill>
                <a:srgbClr val="000000"/>
              </a:solidFill>
            </a:endParaRPr>
          </a:p>
          <a:p>
            <a:pPr indent="-333375" lvl="0" marL="457200" rtl="1" algn="r"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00">
                <a:solidFill>
                  <a:srgbClr val="000000"/>
                </a:solidFill>
              </a:rPr>
              <a:t>התיישרות על קו</a:t>
            </a:r>
            <a:endParaRPr sz="1600">
              <a:solidFill>
                <a:srgbClr val="000000"/>
              </a:solidFill>
            </a:endParaRPr>
          </a:p>
          <a:p>
            <a:pPr indent="-333375" lvl="0" marL="457200" rtl="1" algn="r"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00">
                <a:solidFill>
                  <a:srgbClr val="000000"/>
                </a:solidFill>
              </a:rPr>
              <a:t>מעקב פרופורציונלי אחרי קו</a:t>
            </a:r>
            <a:endParaRPr sz="1600">
              <a:solidFill>
                <a:srgbClr val="000000"/>
              </a:solidFill>
            </a:endParaRPr>
          </a:p>
          <a:p>
            <a:pPr indent="-333375" lvl="0" marL="457200" rtl="1" algn="r"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00">
                <a:solidFill>
                  <a:srgbClr val="000000"/>
                </a:solidFill>
              </a:rPr>
              <a:t>נסיעה ישרה עם ג'יירו</a:t>
            </a:r>
            <a:endParaRPr sz="1600">
              <a:solidFill>
                <a:srgbClr val="000000"/>
              </a:solidFill>
            </a:endParaRPr>
          </a:p>
          <a:p>
            <a:pPr indent="-333375" lvl="0" marL="457200" rtl="1" algn="r"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00">
                <a:solidFill>
                  <a:srgbClr val="000000"/>
                </a:solidFill>
              </a:rPr>
              <a:t>מעקב אחרי קו באמצעות PID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יחידת לימוד #10 - טכניקות עבור FIRST LEGO League </a:t>
            </a:r>
            <a:endParaRPr b="1" sz="1600">
              <a:solidFill>
                <a:srgbClr val="000000"/>
              </a:solidFill>
            </a:endParaRPr>
          </a:p>
          <a:p>
            <a:pPr indent="-333375" lvl="0" marL="457200" rtl="1" algn="r"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00">
                <a:solidFill>
                  <a:srgbClr val="000000"/>
                </a:solidFill>
              </a:rPr>
              <a:t>נסיעה בתאוצה</a:t>
            </a:r>
            <a:endParaRPr sz="1600">
              <a:solidFill>
                <a:srgbClr val="000000"/>
              </a:solidFill>
            </a:endParaRPr>
          </a:p>
          <a:p>
            <a:pPr indent="-333375" lvl="0" marL="457200" rtl="1" algn="r"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00">
                <a:solidFill>
                  <a:srgbClr val="000000"/>
                </a:solidFill>
              </a:rPr>
              <a:t>טכניקות דיבוג (תיקון בעיות בתוכנה)</a:t>
            </a:r>
            <a:endParaRPr sz="1600">
              <a:solidFill>
                <a:srgbClr val="000000"/>
              </a:solidFill>
            </a:endParaRPr>
          </a:p>
          <a:p>
            <a:pPr indent="-333375" lvl="0" marL="457200" rtl="1" algn="r">
              <a:spcBef>
                <a:spcPts val="0"/>
              </a:spcBef>
              <a:spcAft>
                <a:spcPts val="0"/>
              </a:spcAft>
              <a:buSzPts val="1650"/>
              <a:buChar char="⬛"/>
            </a:pPr>
            <a:r>
              <a:rPr lang="en-US" sz="1600">
                <a:solidFill>
                  <a:srgbClr val="000000"/>
                </a:solidFill>
              </a:rPr>
              <a:t>טכניקות לשיפור עקביות הרובוט</a:t>
            </a:r>
            <a:endParaRPr sz="1600">
              <a:solidFill>
                <a:srgbClr val="000000"/>
              </a:solidFill>
            </a:endParaRPr>
          </a:p>
          <a:p>
            <a:pPr indent="0" lvl="0" mar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סוגי שיעורים</a:t>
            </a:r>
            <a:endParaRPr/>
          </a:p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שיעורים זמינים לבלוקי מילים ולפייתון.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SPIKE PRIME ו-ROBOT INVENTOR מאוד דומים. השיעורים שלנו מתאימים לשניהם. אם ישנם הבדלים, אנחנו נציין אותם בשיעורים.</a:t>
            </a:r>
            <a:endParaRPr/>
          </a:p>
        </p:txBody>
      </p:sp>
      <p:sp>
        <p:nvSpPr>
          <p:cNvPr id="216" name="Google Shape;216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17" name="Google Shape;217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2463" y="1684867"/>
            <a:ext cx="5326693" cy="13852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al user interface&#10;&#10;Description automatically generated" id="219" name="Google Shape;2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8704" y="4623092"/>
            <a:ext cx="1100083" cy="11000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20" name="Google Shape;22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8914" y="4623092"/>
            <a:ext cx="1094902" cy="109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b3c351a1_0_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קרדיטים</a:t>
            </a:r>
            <a:endParaRPr/>
          </a:p>
        </p:txBody>
      </p:sp>
      <p:sp>
        <p:nvSpPr>
          <p:cNvPr id="226" name="Google Shape;226;gfab3c351a1_0_0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en-US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המצגת תורגמה לעברית ע"י FRC D-Bug #3316 וקבוצות ה-FLL של עירוני ד'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en-US" sz="2200"/>
              <a:t> www.primelessons.org</a:t>
            </a:r>
            <a:endParaRPr sz="2200"/>
          </a:p>
        </p:txBody>
      </p:sp>
      <p:sp>
        <p:nvSpPr>
          <p:cNvPr id="227" name="Google Shape;227;gfab3c351a1_0_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28" name="Google Shape;228;gfab3c351a1_0_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gfab3c351a1_0_0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30" name="Google Shape;230;gfab3c351a1_0_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fab3c351a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101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fab3c351a1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094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fab3c351a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2952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2019-12-31T03:18:51Z</dcterms:created>
  <dc:creator>Srinivasan Seshan</dc:creator>
</cp:coreProperties>
</file>