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embeddedFontLst>
    <p:embeddedFont>
      <p:font typeface="Assistant"/>
      <p:regular r:id="rId13"/>
      <p:bold r:id="rId14"/>
    </p:embeddedFont>
    <p:embeddedFont>
      <p:font typeface="Helvetica Neue"/>
      <p:regular r:id="rId15"/>
      <p:bold r:id="rId16"/>
      <p:italic r:id="rId17"/>
      <p:boldItalic r:id="rId18"/>
    </p:embeddedFont>
    <p:embeddedFont>
      <p:font typeface="Gill Sans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gfUw1sNIqJ0rPTOB4lIXCwrtr1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Assistan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regular.fntdata"/><Relationship Id="rId14" Type="http://schemas.openxmlformats.org/officeDocument/2006/relationships/font" Target="fonts/Assistant-bold.fntdata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regular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6301f6401_0_4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06301f6401_0_4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ime-lessons-hebrew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06301f6401_0_146"/>
          <p:cNvSpPr/>
          <p:nvPr/>
        </p:nvSpPr>
        <p:spPr>
          <a:xfrm>
            <a:off x="182241" y="2579003"/>
            <a:ext cx="8787600" cy="24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g106301f6401_0_146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sistant"/>
              <a:buNone/>
              <a:defRPr sz="3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106301f6401_0_146"/>
          <p:cNvSpPr txBox="1"/>
          <p:nvPr>
            <p:ph idx="1" type="subTitle"/>
          </p:nvPr>
        </p:nvSpPr>
        <p:spPr>
          <a:xfrm>
            <a:off x="3151712" y="4181373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320"/>
              </a:spcBef>
              <a:spcAft>
                <a:spcPts val="0"/>
              </a:spcAft>
              <a:buSzPts val="1472"/>
              <a:buFont typeface="Assistant"/>
              <a:buNone/>
              <a:defRPr sz="1600" cap="none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g106301f6401_0_146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5" name="Google Shape;25;g106301f6401_0_146"/>
          <p:cNvSpPr txBox="1"/>
          <p:nvPr/>
        </p:nvSpPr>
        <p:spPr>
          <a:xfrm>
            <a:off x="6331000" y="685891"/>
            <a:ext cx="244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descr="A picture containing application&#10;&#10;Description automatically generated" id="26" name="Google Shape;26;g106301f6401_0_1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2649" y="993668"/>
            <a:ext cx="1158462" cy="1158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27" name="Google Shape;27;g106301f6401_0_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647" y="993669"/>
            <a:ext cx="1158462" cy="115846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g106301f6401_0_146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301f6401_0_226"/>
          <p:cNvSpPr/>
          <p:nvPr/>
        </p:nvSpPr>
        <p:spPr>
          <a:xfrm>
            <a:off x="448092" y="599725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06301f6401_0_226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106301f6401_0_226"/>
          <p:cNvSpPr txBox="1"/>
          <p:nvPr>
            <p:ph idx="1" type="body"/>
          </p:nvPr>
        </p:nvSpPr>
        <p:spPr>
          <a:xfrm rot="5400000">
            <a:off x="2148930" y="-946386"/>
            <a:ext cx="4823700" cy="88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4" name="Google Shape;104;g106301f6401_0_226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5" name="Google Shape;105;g106301f6401_0_226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106301f6401_0_226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6301f6401_0_233"/>
          <p:cNvSpPr/>
          <p:nvPr/>
        </p:nvSpPr>
        <p:spPr>
          <a:xfrm>
            <a:off x="6629400" y="599725"/>
            <a:ext cx="2057400" cy="58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06301f6401_0_233"/>
          <p:cNvSpPr txBox="1"/>
          <p:nvPr>
            <p:ph type="title"/>
          </p:nvPr>
        </p:nvSpPr>
        <p:spPr>
          <a:xfrm rot="5400000">
            <a:off x="4789473" y="2515775"/>
            <a:ext cx="51831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06301f6401_0_233"/>
          <p:cNvSpPr txBox="1"/>
          <p:nvPr>
            <p:ph idx="1" type="body"/>
          </p:nvPr>
        </p:nvSpPr>
        <p:spPr>
          <a:xfrm rot="5400000">
            <a:off x="950701" y="306125"/>
            <a:ext cx="5183100" cy="5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1" name="Google Shape;111;g106301f6401_0_233"/>
          <p:cNvSpPr txBox="1"/>
          <p:nvPr>
            <p:ph idx="10" type="dt"/>
          </p:nvPr>
        </p:nvSpPr>
        <p:spPr>
          <a:xfrm>
            <a:off x="6745255" y="5956136"/>
            <a:ext cx="947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2" name="Google Shape;112;g106301f6401_0_233"/>
          <p:cNvSpPr txBox="1"/>
          <p:nvPr>
            <p:ph idx="11" type="ftr"/>
          </p:nvPr>
        </p:nvSpPr>
        <p:spPr>
          <a:xfrm>
            <a:off x="581192" y="5951810"/>
            <a:ext cx="592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106301f6401_0_233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6301f6401_0_240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6" name="Google Shape;116;g106301f6401_0_240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7" name="Google Shape;117;g106301f6401_0_240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106301f6401_0_24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9" name="Google Shape;119;g106301f6401_0_24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g106301f6401_0_24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g106301f6401_0_240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6301f6401_0_248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4" name="Google Shape;124;g106301f6401_0_248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5" name="Google Shape;125;g106301f6401_0_248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6" name="Google Shape;126;g106301f6401_0_248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7" name="Google Shape;127;g106301f6401_0_248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8" name="Google Shape;128;g106301f6401_0_248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106301f6401_0_248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g106301f6401_0_24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g106301f6401_0_248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6301f6401_0_258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06301f6401_0_258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5" name="Google Shape;135;g106301f6401_0_25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g106301f6401_0_25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g106301f6401_0_258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6301f6401_0_264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g106301f6401_0_264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106301f6401_0_264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2" name="Google Shape;142;g106301f6401_0_264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g106301f6401_0_264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06301f6401_0_155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g106301f6401_0_155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106301f6401_0_155"/>
          <p:cNvSpPr txBox="1"/>
          <p:nvPr>
            <p:ph idx="1" type="body"/>
          </p:nvPr>
        </p:nvSpPr>
        <p:spPr>
          <a:xfrm>
            <a:off x="155088" y="1140006"/>
            <a:ext cx="88317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1" algn="r">
              <a:spcBef>
                <a:spcPts val="36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1pPr>
            <a:lvl2pPr indent="-346456" lvl="1" marL="914400" rtl="1" algn="r">
              <a:spcBef>
                <a:spcPts val="600"/>
              </a:spcBef>
              <a:spcAft>
                <a:spcPts val="0"/>
              </a:spcAft>
              <a:buSzPts val="1856"/>
              <a:buFont typeface="Assistant"/>
              <a:buChar char="⬛"/>
              <a:defRPr sz="1800">
                <a:latin typeface="Assistant"/>
                <a:ea typeface="Assistant"/>
                <a:cs typeface="Assistant"/>
                <a:sym typeface="Assistant"/>
              </a:defRPr>
            </a:lvl2pPr>
            <a:lvl3pPr indent="-333756" lvl="2" marL="1371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indent="-333756" lvl="3" marL="18288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indent="-333756" lvl="4" marL="22860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indent="-333756" lvl="5" marL="27432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indent="-333756" lvl="6" marL="32004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indent="-333756" lvl="7" marL="3657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indent="-333756" lvl="8" marL="4114800" rtl="1" algn="r">
              <a:spcBef>
                <a:spcPts val="600"/>
              </a:spcBef>
              <a:spcAft>
                <a:spcPts val="600"/>
              </a:spcAft>
              <a:buSzPts val="1656"/>
              <a:buFont typeface="Assistant"/>
              <a:buChar char="◼"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33" name="Google Shape;33;g106301f6401_0_155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g106301f6401_0_155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g106301f6401_0_155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g106301f6401_0_155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6301f6401_0_163"/>
          <p:cNvSpPr/>
          <p:nvPr/>
        </p:nvSpPr>
        <p:spPr>
          <a:xfrm>
            <a:off x="452646" y="5141973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106301f6401_0_163"/>
          <p:cNvSpPr txBox="1"/>
          <p:nvPr>
            <p:ph type="title"/>
          </p:nvPr>
        </p:nvSpPr>
        <p:spPr>
          <a:xfrm>
            <a:off x="581193" y="3036573"/>
            <a:ext cx="79899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106301f6401_0_163"/>
          <p:cNvSpPr txBox="1"/>
          <p:nvPr>
            <p:ph idx="1" type="body"/>
          </p:nvPr>
        </p:nvSpPr>
        <p:spPr>
          <a:xfrm>
            <a:off x="581193" y="4541417"/>
            <a:ext cx="79899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g106301f6401_0_163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2" name="Google Shape;42;g106301f6401_0_163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106301f6401_0_163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g106301f6401_0_16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g106301f6401_0_163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g106301f6401_0_16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g106301f6401_0_163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6301f6401_0_174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g106301f6401_0_174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1" name="Google Shape;51;g106301f6401_0_174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106301f6401_0_174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3" name="Google Shape;53;g106301f6401_0_174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06301f6401_0_174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g106301f6401_0_174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6" name="Google Shape;56;g106301f6401_0_174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g106301f6401_0_174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6301f6401_0_184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0" name="Google Shape;60;g106301f6401_0_184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1" name="Google Shape;61;g106301f6401_0_184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2" name="Google Shape;62;g106301f6401_0_184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3" name="Google Shape;63;g106301f6401_0_184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g106301f6401_0_184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106301f6401_0_184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g106301f6401_0_184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g106301f6401_0_184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106301f6401_0_184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6301f6401_0_195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106301f6401_0_195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2" name="Google Shape;72;g106301f6401_0_195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g106301f6401_0_195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g106301f6401_0_195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5" name="Google Shape;75;g106301f6401_0_195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g106301f6401_0_195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6301f6401_0_20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g106301f6401_0_20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106301f6401_0_203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g106301f6401_0_203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g106301f6401_0_203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106301f6401_0_20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4" name="Google Shape;84;g106301f6401_0_203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6301f6401_0_211"/>
          <p:cNvSpPr/>
          <p:nvPr/>
        </p:nvSpPr>
        <p:spPr>
          <a:xfrm>
            <a:off x="452646" y="5141973"/>
            <a:ext cx="8238600" cy="127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06301f6401_0_211"/>
          <p:cNvSpPr txBox="1"/>
          <p:nvPr>
            <p:ph type="title"/>
          </p:nvPr>
        </p:nvSpPr>
        <p:spPr>
          <a:xfrm>
            <a:off x="581352" y="5262296"/>
            <a:ext cx="35367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b="0" sz="200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106301f6401_0_211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g106301f6401_0_211"/>
          <p:cNvSpPr txBox="1"/>
          <p:nvPr>
            <p:ph idx="2" type="body"/>
          </p:nvPr>
        </p:nvSpPr>
        <p:spPr>
          <a:xfrm>
            <a:off x="4305617" y="5262295"/>
            <a:ext cx="42654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0" name="Google Shape;90;g106301f6401_0_211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1" name="Google Shape;91;g106301f6401_0_211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106301f6401_0_211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6301f6401_0_219"/>
          <p:cNvSpPr txBox="1"/>
          <p:nvPr>
            <p:ph type="title"/>
          </p:nvPr>
        </p:nvSpPr>
        <p:spPr>
          <a:xfrm>
            <a:off x="581192" y="4693389"/>
            <a:ext cx="7989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106301f6401_0_219"/>
          <p:cNvSpPr/>
          <p:nvPr>
            <p:ph idx="2" type="pic"/>
          </p:nvPr>
        </p:nvSpPr>
        <p:spPr>
          <a:xfrm>
            <a:off x="448093" y="599725"/>
            <a:ext cx="8238600" cy="35574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g106301f6401_0_219"/>
          <p:cNvSpPr txBox="1"/>
          <p:nvPr>
            <p:ph idx="1" type="body"/>
          </p:nvPr>
        </p:nvSpPr>
        <p:spPr>
          <a:xfrm>
            <a:off x="581192" y="5260126"/>
            <a:ext cx="7989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7" name="Google Shape;97;g106301f6401_0_219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8" name="Google Shape;98;g106301f6401_0_219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106301f6401_0_219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06301f6401_0_135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g106301f6401_0_135"/>
          <p:cNvSpPr txBox="1"/>
          <p:nvPr>
            <p:ph idx="1" type="body"/>
          </p:nvPr>
        </p:nvSpPr>
        <p:spPr>
          <a:xfrm>
            <a:off x="143289" y="1059264"/>
            <a:ext cx="8835000" cy="48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marR="0" rtl="1" algn="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ssistant"/>
              <a:buChar char="⬛"/>
              <a:defRPr i="0" sz="1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22072" lvl="1" marL="914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Assistant"/>
              <a:buChar char="⬛"/>
              <a:defRPr i="0" sz="16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0388" lvl="2" marL="1371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Assistant"/>
              <a:buChar char="⬛"/>
              <a:defRPr i="0" sz="14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298703" lvl="3" marL="18288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298704" lvl="4" marL="22860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298704" lvl="5" marL="27432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298704" lvl="6" marL="3200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298703" lvl="7" marL="3657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298703" lvl="8" marL="4114800" marR="0" rtl="1" algn="r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Assistant"/>
              <a:buChar char="◼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2" name="Google Shape;12;g106301f6401_0_135"/>
          <p:cNvSpPr/>
          <p:nvPr/>
        </p:nvSpPr>
        <p:spPr>
          <a:xfrm>
            <a:off x="143290" y="111873"/>
            <a:ext cx="292620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g106301f6401_0_135"/>
          <p:cNvSpPr/>
          <p:nvPr/>
        </p:nvSpPr>
        <p:spPr>
          <a:xfrm>
            <a:off x="6052201" y="111873"/>
            <a:ext cx="292620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g106301f6401_0_135"/>
          <p:cNvSpPr/>
          <p:nvPr/>
        </p:nvSpPr>
        <p:spPr>
          <a:xfrm>
            <a:off x="3097745" y="111873"/>
            <a:ext cx="292620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g106301f6401_0_135"/>
          <p:cNvSpPr txBox="1"/>
          <p:nvPr>
            <p:ph idx="11" type="ftr"/>
          </p:nvPr>
        </p:nvSpPr>
        <p:spPr>
          <a:xfrm>
            <a:off x="143305" y="6352025"/>
            <a:ext cx="369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g106301f6401_0_135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g106301f6401_0_135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g106301f6401_0_135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06301f6401_0_135"/>
          <p:cNvSpPr txBox="1"/>
          <p:nvPr/>
        </p:nvSpPr>
        <p:spPr>
          <a:xfrm>
            <a:off x="5501938" y="6393125"/>
            <a:ext cx="35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ssistant"/>
                <a:ea typeface="Assistant"/>
                <a:cs typeface="Assistant"/>
                <a:sym typeface="Assistant"/>
              </a:rPr>
              <a:t>תורגם לעברית ע"י FRC D-Bug #3316 מתל-אביב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b="1" lang="en-US"/>
              <a:t>שימוש ב</a:t>
            </a:r>
            <a:r>
              <a:rPr b="1" lang="en-US"/>
              <a:t>בלוקים של If-Then (אם-אז)</a:t>
            </a:r>
            <a:endParaRPr b="1"/>
          </a:p>
        </p:txBody>
      </p:sp>
      <p:sp>
        <p:nvSpPr>
          <p:cNvPr id="149" name="Google Shape;149;p1"/>
          <p:cNvSpPr txBox="1"/>
          <p:nvPr/>
        </p:nvSpPr>
        <p:spPr>
          <a:xfrm>
            <a:off x="3187659" y="4191557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rPr>
              <a:t>מאת Arvind and Sanjay Seshan</a:t>
            </a:r>
            <a:endParaRPr sz="1600">
              <a:solidFill>
                <a:srgbClr val="0EAE9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מטרת השיעור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55088" y="1140007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ללמוד איך ללמד את הרובוט לבצע בחירות מבוססות סיטואציה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למידת השימוש בבלוק If Then</a:t>
            </a:r>
            <a:endParaRPr/>
          </a:p>
        </p:txBody>
      </p:sp>
      <p:sp>
        <p:nvSpPr>
          <p:cNvPr id="156" name="Google Shape;156;p2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1/9/2020)</a:t>
            </a:r>
            <a:endParaRPr/>
          </a:p>
        </p:txBody>
      </p:sp>
      <p:sp>
        <p:nvSpPr>
          <p:cNvPr id="157" name="Google Shape;157;p2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8" name="Google Shape;158;p2"/>
          <p:cNvPicPr preferRelativeResize="0"/>
          <p:nvPr/>
        </p:nvPicPr>
        <p:blipFill rotWithShape="1">
          <a:blip r:embed="rId3">
            <a:alphaModFix/>
          </a:blip>
          <a:srcRect b="27243" l="0" r="48947" t="1011"/>
          <a:stretch/>
        </p:blipFill>
        <p:spPr>
          <a:xfrm>
            <a:off x="1972375" y="2106046"/>
            <a:ext cx="2728700" cy="200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 sz="3600"/>
              <a:t>בלוקים של If - Then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"/>
          <p:cNvSpPr txBox="1"/>
          <p:nvPr>
            <p:ph idx="1" type="body"/>
          </p:nvPr>
        </p:nvSpPr>
        <p:spPr>
          <a:xfrm>
            <a:off x="155088" y="1140006"/>
            <a:ext cx="8831580" cy="2728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לשאול את הרובוט שאלה, ולפעול בהתאם לתשובתה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דוגמה: 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האם רואה הרובוט קו? או לא?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האם הרובוט קרוב לקיר? או לא?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כמו שאלות כן/לא</a:t>
            </a:r>
            <a:endParaRPr/>
          </a:p>
        </p:txBody>
      </p:sp>
      <p:sp>
        <p:nvSpPr>
          <p:cNvPr id="165" name="Google Shape;165;p3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1/9/2020)</a:t>
            </a:r>
            <a:endParaRPr/>
          </a:p>
        </p:txBody>
      </p:sp>
      <p:sp>
        <p:nvSpPr>
          <p:cNvPr id="166" name="Google Shape;166;p3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7" name="Google Shape;1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7324" y="3708492"/>
            <a:ext cx="365760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אתגר : שמח או עצוב ?</a:t>
            </a:r>
            <a:endParaRPr/>
          </a:p>
        </p:txBody>
      </p:sp>
      <p:sp>
        <p:nvSpPr>
          <p:cNvPr id="173" name="Google Shape;173;p4"/>
          <p:cNvSpPr txBox="1"/>
          <p:nvPr>
            <p:ph idx="1" type="body"/>
          </p:nvPr>
        </p:nvSpPr>
        <p:spPr>
          <a:xfrm>
            <a:off x="155088" y="1140006"/>
            <a:ext cx="6082083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כתבו קוד אשר מציג פרצוף עצוב או שמח בהתאם ללחיצה בכפתור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אם נלחץ החיישן, המסך יראה פרצוף שמח 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אם לא נלחץ החיישן, המסך יראה פרצוף עצוב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עליכם להשתמש בקוביית אור, קוביית חזור וקוביית If Then על מנת להשלים אתגר זה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עליכם לעצב בעצמכם את הפרצוף העצוב אשר יופיע על המסך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הרחבה : שלבו את מה למדתם על מנת לשנות את פרצופו מ עצוב/שמח לצחוק/בכי של הרובוט.  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74" name="Google Shape;174;p4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1/9/2020)</a:t>
            </a:r>
            <a:endParaRPr/>
          </a:p>
        </p:txBody>
      </p:sp>
      <p:sp>
        <p:nvSpPr>
          <p:cNvPr id="175" name="Google Shape;175;p4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6" name="Google Shape;176;p4"/>
          <p:cNvPicPr preferRelativeResize="0"/>
          <p:nvPr/>
        </p:nvPicPr>
        <p:blipFill rotWithShape="1">
          <a:blip r:embed="rId3">
            <a:alphaModFix/>
          </a:blip>
          <a:srcRect b="6882" l="0" r="0" t="0"/>
          <a:stretch/>
        </p:blipFill>
        <p:spPr>
          <a:xfrm>
            <a:off x="6580087" y="2451640"/>
            <a:ext cx="2041519" cy="1978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1955" y="1285776"/>
            <a:ext cx="4610100" cy="38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5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פתרון</a:t>
            </a:r>
            <a:r>
              <a:rPr lang="en-US"/>
              <a:t> האתגר</a:t>
            </a:r>
            <a:endParaRPr/>
          </a:p>
        </p:txBody>
      </p:sp>
      <p:sp>
        <p:nvSpPr>
          <p:cNvPr id="183" name="Google Shape;183;p5"/>
          <p:cNvSpPr txBox="1"/>
          <p:nvPr>
            <p:ph idx="1" type="body"/>
          </p:nvPr>
        </p:nvSpPr>
        <p:spPr>
          <a:xfrm>
            <a:off x="4110685" y="3071535"/>
            <a:ext cx="4022276" cy="602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 sz="1600"/>
              <a:t>כאשר חיישן הכוח  מרגיש לחיצה חזקה, המסך מראה פרצוף שמח</a:t>
            </a:r>
            <a:endParaRPr sz="1600"/>
          </a:p>
        </p:txBody>
      </p:sp>
      <p:sp>
        <p:nvSpPr>
          <p:cNvPr id="184" name="Google Shape;184;p5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1/9/2020)</a:t>
            </a:r>
            <a:endParaRPr/>
          </a:p>
        </p:txBody>
      </p:sp>
      <p:sp>
        <p:nvSpPr>
          <p:cNvPr id="185" name="Google Shape;185;p5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5"/>
          <p:cNvSpPr txBox="1"/>
          <p:nvPr/>
        </p:nvSpPr>
        <p:spPr>
          <a:xfrm>
            <a:off x="4160917" y="3945831"/>
            <a:ext cx="4022276" cy="602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lang="en-US"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כאשר משחררים מחיישן הכוח, המסך מראה פרצוף עצוב</a:t>
            </a:r>
            <a:endParaRPr sz="1600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7" name="Google Shape;187;p5"/>
          <p:cNvSpPr txBox="1"/>
          <p:nvPr/>
        </p:nvSpPr>
        <p:spPr>
          <a:xfrm>
            <a:off x="4110685" y="2104249"/>
            <a:ext cx="4022276" cy="602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lang="en-US"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הרצת קוד לנצח</a:t>
            </a:r>
            <a:endParaRPr sz="1600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לקחת את זה הלאה</a:t>
            </a:r>
            <a:endParaRPr/>
          </a:p>
        </p:txBody>
      </p:sp>
      <p:sp>
        <p:nvSpPr>
          <p:cNvPr id="193" name="Google Shape;193;p6"/>
          <p:cNvSpPr txBox="1"/>
          <p:nvPr>
            <p:ph idx="1" type="body"/>
          </p:nvPr>
        </p:nvSpPr>
        <p:spPr>
          <a:xfrm>
            <a:off x="155088" y="1140006"/>
            <a:ext cx="5302436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ככל שמתקדמים בתכנות, קוביות If-Then יכולות להיות בעלות ערך רב וחשובות מאוד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חשבו על מצב בו משתמשים בקוביות If-Then, אחת בתוך השנייה</a:t>
            </a:r>
            <a:endParaRPr/>
          </a:p>
        </p:txBody>
      </p:sp>
      <p:sp>
        <p:nvSpPr>
          <p:cNvPr id="194" name="Google Shape;194;p6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1/9/2020)</a:t>
            </a:r>
            <a:endParaRPr/>
          </a:p>
        </p:txBody>
      </p:sp>
      <p:sp>
        <p:nvSpPr>
          <p:cNvPr id="195" name="Google Shape;195;p6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mage result for if then" id="196" name="Google Shape;19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8234" y="1828800"/>
            <a:ext cx="2838501" cy="3573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6301f6401_0_418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קרדיטים</a:t>
            </a:r>
            <a:endParaRPr/>
          </a:p>
        </p:txBody>
      </p:sp>
      <p:sp>
        <p:nvSpPr>
          <p:cNvPr id="202" name="Google Shape;202;g106301f6401_0_418"/>
          <p:cNvSpPr txBox="1"/>
          <p:nvPr>
            <p:ph idx="1" type="body"/>
          </p:nvPr>
        </p:nvSpPr>
        <p:spPr>
          <a:xfrm>
            <a:off x="457200" y="1317978"/>
            <a:ext cx="82455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1400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56"/>
              <a:buChar char="⬛"/>
            </a:pPr>
            <a:r>
              <a:rPr lang="en-US" sz="2200"/>
              <a:t>המצגת נוצרה על ידי  Arvind and Sanjay Seshan עבור Prime Lessons.</a:t>
            </a:r>
            <a:endParaRPr sz="2200"/>
          </a:p>
          <a:p>
            <a:pPr indent="-340544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⬛"/>
            </a:pPr>
            <a:r>
              <a:rPr lang="en-US" sz="2200"/>
              <a:t>המצגת תורגמה לעברית ע"י FRC D-Bug #3316 וקבוצות ה-FLL של עירוני ד' תל-אביב  #285 ++D ו-DGITAL #1331</a:t>
            </a:r>
            <a:endParaRPr sz="2200"/>
          </a:p>
          <a:p>
            <a:pPr indent="-352228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200"/>
              <a:buChar char="⬛"/>
            </a:pPr>
            <a:r>
              <a:rPr lang="en-US" sz="2200"/>
              <a:t>ניתן למצוא שיעורים נוספים באתר</a:t>
            </a:r>
            <a:endParaRPr sz="2200"/>
          </a:p>
          <a:p>
            <a:pPr indent="0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lang="en-US" sz="2200"/>
              <a:t> www.primelessons.org</a:t>
            </a:r>
            <a:endParaRPr sz="2200"/>
          </a:p>
        </p:txBody>
      </p:sp>
      <p:sp>
        <p:nvSpPr>
          <p:cNvPr id="203" name="Google Shape;203;g106301f6401_0_418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12/14/2020)</a:t>
            </a:r>
            <a:endParaRPr/>
          </a:p>
        </p:txBody>
      </p:sp>
      <p:sp>
        <p:nvSpPr>
          <p:cNvPr id="204" name="Google Shape;204;g106301f6401_0_418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g106301f6401_0_418"/>
          <p:cNvSpPr/>
          <p:nvPr/>
        </p:nvSpPr>
        <p:spPr>
          <a:xfrm>
            <a:off x="575029" y="5862802"/>
            <a:ext cx="7734000" cy="369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en-US" sz="12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206" name="Google Shape;206;g106301f6401_0_418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106301f6401_0_4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88" y="4482125"/>
            <a:ext cx="1381309" cy="11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106301f6401_0_4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691" y="4475750"/>
            <a:ext cx="1381309" cy="1165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106301f6401_0_4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5025" y="2371475"/>
            <a:ext cx="2547564" cy="19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2016-07-04T02:35:12Z</dcterms:created>
  <dc:creator>Srinivasan Seshan</dc:creator>
</cp:coreProperties>
</file>