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Assistant"/>
      <p:regular r:id="rId15"/>
      <p:bold r:id="rId16"/>
    </p:embeddedFont>
    <p:embeddedFont>
      <p:font typeface="Helvetica Neue"/>
      <p:regular r:id="rId17"/>
      <p:bold r:id="rId18"/>
      <p:italic r:id="rId19"/>
      <p:boldItalic r:id="rId20"/>
    </p:embeddedFon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gEO6NKZILI3x6Lvr1aVQQhWed/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22" Type="http://schemas.openxmlformats.org/officeDocument/2006/relationships/font" Target="fonts/GillSans-bold.fntdata"/><Relationship Id="rId10" Type="http://schemas.openxmlformats.org/officeDocument/2006/relationships/slide" Target="slides/slide5.xml"/><Relationship Id="rId21" Type="http://schemas.openxmlformats.org/officeDocument/2006/relationships/font" Target="fonts/Gil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ssistant-regular.fntdata"/><Relationship Id="rId14" Type="http://schemas.openxmlformats.org/officeDocument/2006/relationships/slide" Target="slides/slide9.xml"/><Relationship Id="rId17" Type="http://schemas.openxmlformats.org/officeDocument/2006/relationships/font" Target="fonts/HelveticaNeue-regular.fntdata"/><Relationship Id="rId16" Type="http://schemas.openxmlformats.org/officeDocument/2006/relationships/font" Target="fonts/Assistan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62ce3256b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062ce3256b_0_1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e-lessons-hebrew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062ce3256b_0_11"/>
          <p:cNvSpPr/>
          <p:nvPr/>
        </p:nvSpPr>
        <p:spPr>
          <a:xfrm>
            <a:off x="182241" y="2579003"/>
            <a:ext cx="8787600" cy="24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1062ce3256b_0_1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  <a:defRPr sz="3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062ce3256b_0_11"/>
          <p:cNvSpPr txBox="1"/>
          <p:nvPr>
            <p:ph idx="1" type="subTitle"/>
          </p:nvPr>
        </p:nvSpPr>
        <p:spPr>
          <a:xfrm>
            <a:off x="3151712" y="4181373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320"/>
              </a:spcBef>
              <a:spcAft>
                <a:spcPts val="0"/>
              </a:spcAft>
              <a:buSzPts val="1472"/>
              <a:buFont typeface="Assistant"/>
              <a:buNone/>
              <a:defRPr sz="1600" cap="none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g1062ce3256b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iw-IL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5" name="Google Shape;25;g1062ce3256b_0_11"/>
          <p:cNvSpPr txBox="1"/>
          <p:nvPr/>
        </p:nvSpPr>
        <p:spPr>
          <a:xfrm>
            <a:off x="6331000" y="685891"/>
            <a:ext cx="244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iw-IL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6" name="Google Shape;26;g1062ce3256b_0_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2" cy="1158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7" name="Google Shape;27;g1062ce3256b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2" cy="115846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1062ce3256b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iw-IL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2ce3256b_0_91"/>
          <p:cNvSpPr/>
          <p:nvPr/>
        </p:nvSpPr>
        <p:spPr>
          <a:xfrm>
            <a:off x="448092" y="599725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062ce3256b_0_91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1062ce3256b_0_91"/>
          <p:cNvSpPr txBox="1"/>
          <p:nvPr>
            <p:ph idx="1" type="body"/>
          </p:nvPr>
        </p:nvSpPr>
        <p:spPr>
          <a:xfrm rot="5400000">
            <a:off x="2148930" y="-946386"/>
            <a:ext cx="4823700" cy="8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4" name="Google Shape;104;g1062ce3256b_0_91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g1062ce3256b_0_91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062ce3256b_0_91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62ce3256b_0_98"/>
          <p:cNvSpPr/>
          <p:nvPr/>
        </p:nvSpPr>
        <p:spPr>
          <a:xfrm>
            <a:off x="6629400" y="599725"/>
            <a:ext cx="20574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062ce3256b_0_98"/>
          <p:cNvSpPr txBox="1"/>
          <p:nvPr>
            <p:ph type="title"/>
          </p:nvPr>
        </p:nvSpPr>
        <p:spPr>
          <a:xfrm rot="5400000">
            <a:off x="4789473" y="2515775"/>
            <a:ext cx="51831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062ce3256b_0_98"/>
          <p:cNvSpPr txBox="1"/>
          <p:nvPr>
            <p:ph idx="1" type="body"/>
          </p:nvPr>
        </p:nvSpPr>
        <p:spPr>
          <a:xfrm rot="5400000">
            <a:off x="950701" y="306125"/>
            <a:ext cx="5183100" cy="5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1" name="Google Shape;111;g1062ce3256b_0_98"/>
          <p:cNvSpPr txBox="1"/>
          <p:nvPr>
            <p:ph idx="10" type="dt"/>
          </p:nvPr>
        </p:nvSpPr>
        <p:spPr>
          <a:xfrm>
            <a:off x="6745255" y="5956136"/>
            <a:ext cx="94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2" name="Google Shape;112;g1062ce3256b_0_98"/>
          <p:cNvSpPr txBox="1"/>
          <p:nvPr>
            <p:ph idx="11" type="ftr"/>
          </p:nvPr>
        </p:nvSpPr>
        <p:spPr>
          <a:xfrm>
            <a:off x="581192" y="5951810"/>
            <a:ext cx="592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062ce3256b_0_9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62ce3256b_0_105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g1062ce3256b_0_105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7" name="Google Shape;117;g1062ce3256b_0_105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062ce3256b_0_105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19" name="Google Shape;119;g1062ce3256b_0_105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1062ce3256b_0_105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g1062ce3256b_0_105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2ce3256b_0_113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4" name="Google Shape;124;g1062ce3256b_0_113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5" name="Google Shape;125;g1062ce3256b_0_113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6" name="Google Shape;126;g1062ce3256b_0_113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7" name="Google Shape;127;g1062ce3256b_0_113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8" name="Google Shape;128;g1062ce3256b_0_113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062ce3256b_0_113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30" name="Google Shape;130;g1062ce3256b_0_11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g1062ce3256b_0_11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2ce3256b_0_123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062ce3256b_0_123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35" name="Google Shape;135;g1062ce3256b_0_123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1062ce3256b_0_12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g1062ce3256b_0_12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2ce3256b_0_12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g1062ce3256b_0_12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062ce3256b_0_12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42" name="Google Shape;142;g1062ce3256b_0_12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1062ce3256b_0_12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062ce3256b_0_2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g1062ce3256b_0_2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1062ce3256b_0_20"/>
          <p:cNvSpPr txBox="1"/>
          <p:nvPr>
            <p:ph idx="1" type="body"/>
          </p:nvPr>
        </p:nvSpPr>
        <p:spPr>
          <a:xfrm>
            <a:off x="155088" y="1140006"/>
            <a:ext cx="88317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indent="-346456" lvl="1" marL="914400" rtl="1" algn="r">
              <a:spcBef>
                <a:spcPts val="600"/>
              </a:spcBef>
              <a:spcAft>
                <a:spcPts val="0"/>
              </a:spcAft>
              <a:buSzPts val="1856"/>
              <a:buFont typeface="Assistant"/>
              <a:buChar char="⬛"/>
              <a:defRPr sz="1800">
                <a:latin typeface="Assistant"/>
                <a:ea typeface="Assistant"/>
                <a:cs typeface="Assistant"/>
                <a:sym typeface="Assistant"/>
              </a:defRPr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Font typeface="Assistant"/>
              <a:buChar char="◼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33" name="Google Shape;33;g1062ce3256b_0_2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1062ce3256b_0_2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35" name="Google Shape;35;g1062ce3256b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g1062ce3256b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62ce3256b_0_28"/>
          <p:cNvSpPr/>
          <p:nvPr/>
        </p:nvSpPr>
        <p:spPr>
          <a:xfrm>
            <a:off x="452646" y="5141973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062ce3256b_0_28"/>
          <p:cNvSpPr txBox="1"/>
          <p:nvPr>
            <p:ph type="title"/>
          </p:nvPr>
        </p:nvSpPr>
        <p:spPr>
          <a:xfrm>
            <a:off x="581193" y="3036573"/>
            <a:ext cx="79899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1062ce3256b_0_28"/>
          <p:cNvSpPr txBox="1"/>
          <p:nvPr>
            <p:ph idx="1" type="body"/>
          </p:nvPr>
        </p:nvSpPr>
        <p:spPr>
          <a:xfrm>
            <a:off x="581193" y="4541417"/>
            <a:ext cx="79899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g1062ce3256b_0_28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g1062ce3256b_0_28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1062ce3256b_0_2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44" name="Google Shape;44;g1062ce3256b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g1062ce3256b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iw-IL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g1062ce3256b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g1062ce3256b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iw-IL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62ce3256b_0_39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g1062ce3256b_0_39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g1062ce3256b_0_3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1062ce3256b_0_3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53" name="Google Shape;53;g1062ce3256b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062ce3256b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g1062ce3256b_0_3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g1062ce3256b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g1062ce3256b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62ce3256b_0_49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g1062ce3256b_0_49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g1062ce3256b_0_49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2" name="Google Shape;62;g1062ce3256b_0_49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3" name="Google Shape;63;g1062ce3256b_0_49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g1062ce3256b_0_49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1062ce3256b_0_49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66" name="Google Shape;66;g1062ce3256b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g1062ce3256b_0_4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1062ce3256b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62ce3256b_0_60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1062ce3256b_0_6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72" name="Google Shape;72;g1062ce3256b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g1062ce3256b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g1062ce3256b_0_60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" name="Google Shape;75;g1062ce3256b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g1062ce3256b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62ce3256b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g1062ce3256b_0_68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1062ce3256b_0_68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81" name="Google Shape;81;g1062ce3256b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g1062ce3256b_0_68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1062ce3256b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g1062ce3256b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2ce3256b_0_76"/>
          <p:cNvSpPr/>
          <p:nvPr/>
        </p:nvSpPr>
        <p:spPr>
          <a:xfrm>
            <a:off x="452646" y="5141973"/>
            <a:ext cx="82386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062ce3256b_0_76"/>
          <p:cNvSpPr txBox="1"/>
          <p:nvPr>
            <p:ph type="title"/>
          </p:nvPr>
        </p:nvSpPr>
        <p:spPr>
          <a:xfrm>
            <a:off x="581352" y="5262296"/>
            <a:ext cx="3536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062ce3256b_0_76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g1062ce3256b_0_76"/>
          <p:cNvSpPr txBox="1"/>
          <p:nvPr>
            <p:ph idx="2" type="body"/>
          </p:nvPr>
        </p:nvSpPr>
        <p:spPr>
          <a:xfrm>
            <a:off x="4305617" y="5262295"/>
            <a:ext cx="4265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0" name="Google Shape;90;g1062ce3256b_0_76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1" name="Google Shape;91;g1062ce3256b_0_76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062ce3256b_0_76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2ce3256b_0_84"/>
          <p:cNvSpPr txBox="1"/>
          <p:nvPr>
            <p:ph type="title"/>
          </p:nvPr>
        </p:nvSpPr>
        <p:spPr>
          <a:xfrm>
            <a:off x="581192" y="4693389"/>
            <a:ext cx="7989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062ce3256b_0_84"/>
          <p:cNvSpPr/>
          <p:nvPr>
            <p:ph idx="2" type="pic"/>
          </p:nvPr>
        </p:nvSpPr>
        <p:spPr>
          <a:xfrm>
            <a:off x="448093" y="599725"/>
            <a:ext cx="82386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g1062ce3256b_0_84"/>
          <p:cNvSpPr txBox="1"/>
          <p:nvPr>
            <p:ph idx="1" type="body"/>
          </p:nvPr>
        </p:nvSpPr>
        <p:spPr>
          <a:xfrm>
            <a:off x="581192" y="5260126"/>
            <a:ext cx="7989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7" name="Google Shape;97;g1062ce3256b_0_84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g1062ce3256b_0_84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1062ce3256b_0_84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62ce3256b_0_0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g1062ce3256b_0_0"/>
          <p:cNvSpPr txBox="1"/>
          <p:nvPr>
            <p:ph idx="1" type="body"/>
          </p:nvPr>
        </p:nvSpPr>
        <p:spPr>
          <a:xfrm>
            <a:off x="143289" y="1059264"/>
            <a:ext cx="8835000" cy="4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1" algn="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  <a:defRPr i="0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22072" lvl="1" marL="914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Assistant"/>
              <a:buChar char="⬛"/>
              <a:defRPr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0388" lvl="2" marL="1371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Assistant"/>
              <a:buChar char="⬛"/>
              <a:defRPr i="0" sz="14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298703" lvl="3" marL="18288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298704" lvl="4" marL="22860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298704" lvl="5" marL="27432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298704" lvl="6" marL="3200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298703" lvl="7" marL="3657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298703" lvl="8" marL="4114800" marR="0" rtl="1" algn="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Assistant"/>
              <a:buChar char="◼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2" name="Google Shape;12;g1062ce3256b_0_0"/>
          <p:cNvSpPr/>
          <p:nvPr/>
        </p:nvSpPr>
        <p:spPr>
          <a:xfrm>
            <a:off x="143290" y="111873"/>
            <a:ext cx="292620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g1062ce3256b_0_0"/>
          <p:cNvSpPr/>
          <p:nvPr/>
        </p:nvSpPr>
        <p:spPr>
          <a:xfrm>
            <a:off x="6052201" y="111873"/>
            <a:ext cx="292620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g1062ce3256b_0_0"/>
          <p:cNvSpPr/>
          <p:nvPr/>
        </p:nvSpPr>
        <p:spPr>
          <a:xfrm>
            <a:off x="3097745" y="111873"/>
            <a:ext cx="292620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1062ce3256b_0_0"/>
          <p:cNvSpPr txBox="1"/>
          <p:nvPr>
            <p:ph idx="11" type="ftr"/>
          </p:nvPr>
        </p:nvSpPr>
        <p:spPr>
          <a:xfrm>
            <a:off x="143305" y="6352025"/>
            <a:ext cx="369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g1062ce3256b_0_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7" name="Google Shape;17;g1062ce3256b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1062ce3256b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062ce3256b_0_0"/>
          <p:cNvSpPr txBox="1"/>
          <p:nvPr/>
        </p:nvSpPr>
        <p:spPr>
          <a:xfrm>
            <a:off x="5501938" y="6393125"/>
            <a:ext cx="35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תורגם לעברית ע"י FRC D-Bug #3316 מתל-אביב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b="1" lang="iw-IL"/>
              <a:t>מעקב אחר קו</a:t>
            </a:r>
            <a:endParaRPr b="1"/>
          </a:p>
        </p:txBody>
      </p:sp>
      <p:sp>
        <p:nvSpPr>
          <p:cNvPr id="149" name="Google Shape;149;p1"/>
          <p:cNvSpPr txBox="1"/>
          <p:nvPr/>
        </p:nvSpPr>
        <p:spPr>
          <a:xfrm>
            <a:off x="3187659" y="4191557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600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rPr>
              <a:t>מאת Arvind and Sanjay Seshan</a:t>
            </a:r>
            <a:endParaRPr sz="1600">
              <a:solidFill>
                <a:srgbClr val="0EAE9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מטרות השיעור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55088" y="1140006"/>
            <a:ext cx="8831580" cy="32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נלמד כיצד לגרום לרובוט לעקוב אחר קו בעזרת מצב Color בחיישן הצבע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נלמד כיצד לעקוב אחר קו עד להפעלת חיישן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נלמד כיצד לעקוב אחר קו למרחק מוגדר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נלמד כיצד לשלב חיישנים, לולאות ובלוקים נוספים בתוכנה</a:t>
            </a:r>
            <a:endParaRPr/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1/9/2020)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הרובוט עוקב אחר תפר הקו</a:t>
            </a:r>
            <a:endParaRPr/>
          </a:p>
        </p:txBody>
      </p:sp>
      <p:sp>
        <p:nvSpPr>
          <p:cNvPr id="163" name="Google Shape;163;p3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1/9/2020)</a:t>
            </a:r>
            <a:endParaRPr/>
          </a:p>
        </p:txBody>
      </p:sp>
      <p:sp>
        <p:nvSpPr>
          <p:cNvPr id="164" name="Google Shape;164;p3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65" name="Google Shape;165;p3"/>
          <p:cNvSpPr/>
          <p:nvPr/>
        </p:nvSpPr>
        <p:spPr>
          <a:xfrm>
            <a:off x="1598740" y="1293540"/>
            <a:ext cx="1245518" cy="4876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66" name="Google Shape;166;p3"/>
          <p:cNvGrpSpPr/>
          <p:nvPr/>
        </p:nvGrpSpPr>
        <p:grpSpPr>
          <a:xfrm>
            <a:off x="1383359" y="1330360"/>
            <a:ext cx="463551" cy="4759324"/>
            <a:chOff x="2145" y="1178"/>
            <a:chExt cx="292" cy="2998"/>
          </a:xfrm>
        </p:grpSpPr>
        <p:grpSp>
          <p:nvGrpSpPr>
            <p:cNvPr id="167" name="Google Shape;167;p3"/>
            <p:cNvGrpSpPr/>
            <p:nvPr/>
          </p:nvGrpSpPr>
          <p:grpSpPr>
            <a:xfrm>
              <a:off x="2160" y="2688"/>
              <a:ext cx="277" cy="1488"/>
              <a:chOff x="2160" y="2688"/>
              <a:chExt cx="277" cy="1488"/>
            </a:xfrm>
          </p:grpSpPr>
          <p:cxnSp>
            <p:nvCxnSpPr>
              <p:cNvPr id="168" name="Google Shape;168;p3"/>
              <p:cNvCxnSpPr/>
              <p:nvPr/>
            </p:nvCxnSpPr>
            <p:spPr>
              <a:xfrm flipH="1" rot="10800000">
                <a:off x="2160" y="3456"/>
                <a:ext cx="277" cy="72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69" name="Google Shape;169;p3"/>
              <p:cNvCxnSpPr/>
              <p:nvPr/>
            </p:nvCxnSpPr>
            <p:spPr>
              <a:xfrm rot="10800000">
                <a:off x="2160" y="2688"/>
                <a:ext cx="277" cy="72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70" name="Google Shape;170;p3"/>
            <p:cNvGrpSpPr/>
            <p:nvPr/>
          </p:nvGrpSpPr>
          <p:grpSpPr>
            <a:xfrm>
              <a:off x="2145" y="1178"/>
              <a:ext cx="187" cy="1510"/>
              <a:chOff x="2097" y="2618"/>
              <a:chExt cx="187" cy="1510"/>
            </a:xfrm>
          </p:grpSpPr>
          <p:cxnSp>
            <p:nvCxnSpPr>
              <p:cNvPr id="171" name="Google Shape;171;p3"/>
              <p:cNvCxnSpPr/>
              <p:nvPr/>
            </p:nvCxnSpPr>
            <p:spPr>
              <a:xfrm flipH="1" rot="10800000">
                <a:off x="2097" y="3408"/>
                <a:ext cx="187" cy="72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2" name="Google Shape;172;p3"/>
              <p:cNvCxnSpPr/>
              <p:nvPr/>
            </p:nvCxnSpPr>
            <p:spPr>
              <a:xfrm rot="10800000">
                <a:off x="2112" y="2618"/>
                <a:ext cx="172" cy="79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173" name="Google Shape;173;p3"/>
          <p:cNvSpPr/>
          <p:nvPr/>
        </p:nvSpPr>
        <p:spPr>
          <a:xfrm>
            <a:off x="6517313" y="1293540"/>
            <a:ext cx="1101225" cy="4876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4" name="Google Shape;174;p3"/>
          <p:cNvGrpSpPr/>
          <p:nvPr/>
        </p:nvGrpSpPr>
        <p:grpSpPr>
          <a:xfrm>
            <a:off x="7210555" y="1387203"/>
            <a:ext cx="563563" cy="4783138"/>
            <a:chOff x="2143" y="1211"/>
            <a:chExt cx="355" cy="3013"/>
          </a:xfrm>
        </p:grpSpPr>
        <p:grpSp>
          <p:nvGrpSpPr>
            <p:cNvPr id="175" name="Google Shape;175;p3"/>
            <p:cNvGrpSpPr/>
            <p:nvPr/>
          </p:nvGrpSpPr>
          <p:grpSpPr>
            <a:xfrm>
              <a:off x="2143" y="2736"/>
              <a:ext cx="355" cy="1488"/>
              <a:chOff x="2143" y="2736"/>
              <a:chExt cx="355" cy="1488"/>
            </a:xfrm>
          </p:grpSpPr>
          <p:cxnSp>
            <p:nvCxnSpPr>
              <p:cNvPr id="176" name="Google Shape;176;p3"/>
              <p:cNvCxnSpPr/>
              <p:nvPr/>
            </p:nvCxnSpPr>
            <p:spPr>
              <a:xfrm flipH="1" rot="10800000">
                <a:off x="2250" y="3456"/>
                <a:ext cx="248" cy="768"/>
              </a:xfrm>
              <a:prstGeom prst="straightConnector1">
                <a:avLst/>
              </a:prstGeom>
              <a:solidFill>
                <a:srgbClr val="000000"/>
              </a:solidFill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7" name="Google Shape;177;p3"/>
              <p:cNvCxnSpPr/>
              <p:nvPr/>
            </p:nvCxnSpPr>
            <p:spPr>
              <a:xfrm rot="10800000">
                <a:off x="2143" y="2736"/>
                <a:ext cx="355" cy="768"/>
              </a:xfrm>
              <a:prstGeom prst="straightConnector1">
                <a:avLst/>
              </a:prstGeom>
              <a:solidFill>
                <a:srgbClr val="000000"/>
              </a:solidFill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78" name="Google Shape;178;p3"/>
            <p:cNvGrpSpPr/>
            <p:nvPr/>
          </p:nvGrpSpPr>
          <p:grpSpPr>
            <a:xfrm>
              <a:off x="2143" y="1211"/>
              <a:ext cx="355" cy="1525"/>
              <a:chOff x="2095" y="2651"/>
              <a:chExt cx="355" cy="1525"/>
            </a:xfrm>
          </p:grpSpPr>
          <p:cxnSp>
            <p:nvCxnSpPr>
              <p:cNvPr id="179" name="Google Shape;179;p3"/>
              <p:cNvCxnSpPr/>
              <p:nvPr/>
            </p:nvCxnSpPr>
            <p:spPr>
              <a:xfrm flipH="1" rot="10800000">
                <a:off x="2095" y="3456"/>
                <a:ext cx="355" cy="720"/>
              </a:xfrm>
              <a:prstGeom prst="straightConnector1">
                <a:avLst/>
              </a:prstGeom>
              <a:solidFill>
                <a:srgbClr val="000000"/>
              </a:solidFill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0" name="Google Shape;180;p3"/>
              <p:cNvCxnSpPr/>
              <p:nvPr/>
            </p:nvCxnSpPr>
            <p:spPr>
              <a:xfrm rot="10800000">
                <a:off x="2202" y="2651"/>
                <a:ext cx="248" cy="805"/>
              </a:xfrm>
              <a:prstGeom prst="straightConnector1">
                <a:avLst/>
              </a:prstGeom>
              <a:solidFill>
                <a:srgbClr val="000000"/>
              </a:solidFill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181" name="Google Shape;181;p3"/>
          <p:cNvSpPr txBox="1"/>
          <p:nvPr/>
        </p:nvSpPr>
        <p:spPr>
          <a:xfrm>
            <a:off x="3333535" y="1644000"/>
            <a:ext cx="26322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על הרובוט לבחור לאיזה כיוון לפנות כאשר חיישן הצבע מזהה צבע אחר</a:t>
            </a:r>
            <a:endParaRPr sz="24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התשובה תלויה בצד של הקו שהרובוט עוקב אחריו!</a:t>
            </a:r>
            <a:endParaRPr sz="24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2" name="Google Shape;182;p3"/>
          <p:cNvSpPr txBox="1"/>
          <p:nvPr/>
        </p:nvSpPr>
        <p:spPr>
          <a:xfrm>
            <a:off x="1859730" y="1419161"/>
            <a:ext cx="1048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אם על שחור,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פנה שמאלה.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אם על לבן,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פנה ימינה</a:t>
            </a:r>
            <a:endParaRPr sz="18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6377742" y="1320835"/>
            <a:ext cx="1048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אם על שחור,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פנה ימינה.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אם על לבן,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פנה שמאלה.</a:t>
            </a:r>
            <a:endParaRPr sz="18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84" name="Google Shape;184;p3"/>
          <p:cNvGrpSpPr/>
          <p:nvPr/>
        </p:nvGrpSpPr>
        <p:grpSpPr>
          <a:xfrm>
            <a:off x="1268460" y="5467304"/>
            <a:ext cx="660559" cy="790597"/>
            <a:chOff x="6310708" y="2223671"/>
            <a:chExt cx="809489" cy="898563"/>
          </a:xfrm>
        </p:grpSpPr>
        <p:sp>
          <p:nvSpPr>
            <p:cNvPr id="185" name="Google Shape;185;p3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FFD5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0EAE9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0EAE9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89" name="Google Shape;189;p3"/>
          <p:cNvGrpSpPr/>
          <p:nvPr/>
        </p:nvGrpSpPr>
        <p:grpSpPr>
          <a:xfrm>
            <a:off x="7214982" y="5467304"/>
            <a:ext cx="660559" cy="790597"/>
            <a:chOff x="6310708" y="2223671"/>
            <a:chExt cx="809489" cy="898563"/>
          </a:xfrm>
        </p:grpSpPr>
        <p:sp>
          <p:nvSpPr>
            <p:cNvPr id="190" name="Google Shape;190;p3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FFD5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0EAE9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0EAE9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על איזה צד של הקו רצוי להתחיל?</a:t>
            </a:r>
            <a:endParaRPr/>
          </a:p>
        </p:txBody>
      </p:sp>
      <p:sp>
        <p:nvSpPr>
          <p:cNvPr id="199" name="Google Shape;199;p4"/>
          <p:cNvSpPr txBox="1"/>
          <p:nvPr>
            <p:ph idx="11" type="ftr"/>
          </p:nvPr>
        </p:nvSpPr>
        <p:spPr>
          <a:xfrm>
            <a:off x="88409" y="6266486"/>
            <a:ext cx="4870585" cy="332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1/9/2020)</a:t>
            </a:r>
            <a:endParaRPr/>
          </a:p>
        </p:txBody>
      </p:sp>
      <p:sp>
        <p:nvSpPr>
          <p:cNvPr id="200" name="Google Shape;200;p4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201" name="Google Shape;201;p4"/>
          <p:cNvSpPr/>
          <p:nvPr/>
        </p:nvSpPr>
        <p:spPr>
          <a:xfrm>
            <a:off x="1167883" y="1210508"/>
            <a:ext cx="381000" cy="4998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02" name="Google Shape;202;p4"/>
          <p:cNvGrpSpPr/>
          <p:nvPr/>
        </p:nvGrpSpPr>
        <p:grpSpPr>
          <a:xfrm flipH="1">
            <a:off x="1409183" y="1170821"/>
            <a:ext cx="914400" cy="3810000"/>
            <a:chOff x="3581400" y="1219200"/>
            <a:chExt cx="914400" cy="3810000"/>
          </a:xfrm>
        </p:grpSpPr>
        <p:cxnSp>
          <p:nvCxnSpPr>
            <p:cNvPr id="203" name="Google Shape;203;p4"/>
            <p:cNvCxnSpPr/>
            <p:nvPr/>
          </p:nvCxnSpPr>
          <p:spPr>
            <a:xfrm rot="10800000">
              <a:off x="3657600" y="4343400"/>
              <a:ext cx="838200" cy="685800"/>
            </a:xfrm>
            <a:prstGeom prst="straightConnector1">
              <a:avLst/>
            </a:prstGeom>
            <a:noFill/>
            <a:ln cap="flat" cmpd="sng" w="4445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04" name="Google Shape;204;p4"/>
            <p:cNvCxnSpPr/>
            <p:nvPr/>
          </p:nvCxnSpPr>
          <p:spPr>
            <a:xfrm rot="-5400000">
              <a:off x="3619500" y="3543300"/>
              <a:ext cx="838200" cy="762000"/>
            </a:xfrm>
            <a:prstGeom prst="straightConnector1">
              <a:avLst/>
            </a:prstGeom>
            <a:noFill/>
            <a:ln cap="flat" cmpd="sng" w="4445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05" name="Google Shape;205;p4"/>
            <p:cNvCxnSpPr/>
            <p:nvPr/>
          </p:nvCxnSpPr>
          <p:spPr>
            <a:xfrm rot="10800000">
              <a:off x="3581400" y="2743200"/>
              <a:ext cx="838200" cy="762000"/>
            </a:xfrm>
            <a:prstGeom prst="straightConnector1">
              <a:avLst/>
            </a:prstGeom>
            <a:noFill/>
            <a:ln cap="flat" cmpd="sng" w="4445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06" name="Google Shape;206;p4"/>
            <p:cNvCxnSpPr/>
            <p:nvPr/>
          </p:nvCxnSpPr>
          <p:spPr>
            <a:xfrm flipH="1" rot="10800000">
              <a:off x="3657600" y="1981200"/>
              <a:ext cx="838200" cy="762000"/>
            </a:xfrm>
            <a:prstGeom prst="straightConnector1">
              <a:avLst/>
            </a:prstGeom>
            <a:noFill/>
            <a:ln cap="flat" cmpd="sng" w="4445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07" name="Google Shape;207;p4"/>
            <p:cNvCxnSpPr/>
            <p:nvPr/>
          </p:nvCxnSpPr>
          <p:spPr>
            <a:xfrm rot="10800000">
              <a:off x="3657600" y="1219200"/>
              <a:ext cx="838200" cy="762000"/>
            </a:xfrm>
            <a:prstGeom prst="straightConnector1">
              <a:avLst/>
            </a:prstGeom>
            <a:noFill/>
            <a:ln cap="flat" cmpd="sng" w="4445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208" name="Google Shape;208;p4"/>
          <p:cNvSpPr/>
          <p:nvPr/>
        </p:nvSpPr>
        <p:spPr>
          <a:xfrm>
            <a:off x="3208350" y="1224908"/>
            <a:ext cx="381000" cy="4983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9" name="Google Shape;209;p4"/>
          <p:cNvCxnSpPr/>
          <p:nvPr/>
        </p:nvCxnSpPr>
        <p:spPr>
          <a:xfrm flipH="1" rot="5400000">
            <a:off x="3421075" y="1174108"/>
            <a:ext cx="762000" cy="762000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0" name="Google Shape;210;p4"/>
          <p:cNvCxnSpPr/>
          <p:nvPr/>
        </p:nvCxnSpPr>
        <p:spPr>
          <a:xfrm rot="-5400000">
            <a:off x="3338525" y="3529958"/>
            <a:ext cx="838200" cy="762000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1" name="Google Shape;211;p4"/>
          <p:cNvCxnSpPr/>
          <p:nvPr/>
        </p:nvCxnSpPr>
        <p:spPr>
          <a:xfrm rot="10800000">
            <a:off x="3300425" y="4342758"/>
            <a:ext cx="838200" cy="762000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2" name="Google Shape;212;p4"/>
          <p:cNvCxnSpPr/>
          <p:nvPr/>
        </p:nvCxnSpPr>
        <p:spPr>
          <a:xfrm flipH="1" rot="10800000">
            <a:off x="3360750" y="1901183"/>
            <a:ext cx="838200" cy="762000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3" name="Google Shape;213;p4"/>
          <p:cNvSpPr/>
          <p:nvPr/>
        </p:nvSpPr>
        <p:spPr>
          <a:xfrm>
            <a:off x="8511959" y="1174107"/>
            <a:ext cx="381000" cy="4998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4" name="Google Shape;214;p4"/>
          <p:cNvCxnSpPr/>
          <p:nvPr/>
        </p:nvCxnSpPr>
        <p:spPr>
          <a:xfrm flipH="1">
            <a:off x="5175034" y="4374507"/>
            <a:ext cx="814388" cy="768350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5" name="Google Shape;215;p4"/>
          <p:cNvCxnSpPr/>
          <p:nvPr/>
        </p:nvCxnSpPr>
        <p:spPr>
          <a:xfrm rot="10800000">
            <a:off x="6011647" y="4298307"/>
            <a:ext cx="990600" cy="0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6" name="Google Shape;216;p4"/>
          <p:cNvCxnSpPr/>
          <p:nvPr/>
        </p:nvCxnSpPr>
        <p:spPr>
          <a:xfrm rot="10800000">
            <a:off x="7113372" y="4298307"/>
            <a:ext cx="714375" cy="685800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7" name="Google Shape;217;p4"/>
          <p:cNvSpPr txBox="1"/>
          <p:nvPr/>
        </p:nvSpPr>
        <p:spPr>
          <a:xfrm>
            <a:off x="2969923" y="2332632"/>
            <a:ext cx="976084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 sz="8800">
              <a:solidFill>
                <a:srgbClr val="008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" name="Google Shape;218;p4"/>
          <p:cNvSpPr txBox="1"/>
          <p:nvPr/>
        </p:nvSpPr>
        <p:spPr>
          <a:xfrm>
            <a:off x="7810212" y="3399774"/>
            <a:ext cx="976084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✗</a:t>
            </a:r>
            <a:endParaRPr sz="115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4"/>
          <p:cNvSpPr txBox="1"/>
          <p:nvPr/>
        </p:nvSpPr>
        <p:spPr>
          <a:xfrm>
            <a:off x="251041" y="2235784"/>
            <a:ext cx="976084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 sz="8800">
              <a:solidFill>
                <a:srgbClr val="008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20" name="Google Shape;220;p4"/>
          <p:cNvGrpSpPr/>
          <p:nvPr/>
        </p:nvGrpSpPr>
        <p:grpSpPr>
          <a:xfrm>
            <a:off x="1098181" y="5047747"/>
            <a:ext cx="660559" cy="790597"/>
            <a:chOff x="6310708" y="2223671"/>
            <a:chExt cx="809489" cy="898563"/>
          </a:xfrm>
        </p:grpSpPr>
        <p:sp>
          <p:nvSpPr>
            <p:cNvPr id="221" name="Google Shape;221;p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FFD5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25" name="Google Shape;225;p4"/>
          <p:cNvGrpSpPr/>
          <p:nvPr/>
        </p:nvGrpSpPr>
        <p:grpSpPr>
          <a:xfrm>
            <a:off x="3589350" y="5149321"/>
            <a:ext cx="660559" cy="790597"/>
            <a:chOff x="6310708" y="2223671"/>
            <a:chExt cx="809489" cy="898563"/>
          </a:xfrm>
        </p:grpSpPr>
        <p:sp>
          <p:nvSpPr>
            <p:cNvPr id="226" name="Google Shape;226;p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FFD5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0EAE9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13B09B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30" name="Google Shape;230;p4"/>
          <p:cNvGrpSpPr/>
          <p:nvPr/>
        </p:nvGrpSpPr>
        <p:grpSpPr>
          <a:xfrm>
            <a:off x="7497467" y="5104759"/>
            <a:ext cx="660559" cy="790597"/>
            <a:chOff x="6310708" y="2223671"/>
            <a:chExt cx="809489" cy="898563"/>
          </a:xfrm>
        </p:grpSpPr>
        <p:sp>
          <p:nvSpPr>
            <p:cNvPr id="231" name="Google Shape;231;p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FFD5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0EAE9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13B09B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235" name="Google Shape;235;p4"/>
          <p:cNvCxnSpPr/>
          <p:nvPr/>
        </p:nvCxnSpPr>
        <p:spPr>
          <a:xfrm flipH="1" rot="5400000">
            <a:off x="3328280" y="2694821"/>
            <a:ext cx="838200" cy="762000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6" name="Google Shape;236;p4"/>
          <p:cNvSpPr txBox="1"/>
          <p:nvPr/>
        </p:nvSpPr>
        <p:spPr>
          <a:xfrm>
            <a:off x="4903498" y="1998002"/>
            <a:ext cx="263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אם המעקב שכתבתם מתוכנת לעקוב אחר הצד הימני של הקו, על הרובוט להתחיל בצד הימני של הקו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אתגר: עקבו אחר קו</a:t>
            </a:r>
            <a:endParaRPr/>
          </a:p>
        </p:txBody>
      </p:sp>
      <p:sp>
        <p:nvSpPr>
          <p:cNvPr id="242" name="Google Shape;242;p5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כתבו קוד העוקב אחר הצד הימני של הקו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אם החיישן שלכם רואה שחור, פנו ימינה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אם החיישן רואה לבן, פנו שמאלה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השתמשו בבלוק של אם – אז (if-else) לכתיבת הקוד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חזרו על המעקב לנצח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השתמשו במצב Color או במצב Reflected Light </a:t>
            </a:r>
            <a:endParaRPr/>
          </a:p>
        </p:txBody>
      </p:sp>
      <p:sp>
        <p:nvSpPr>
          <p:cNvPr id="243" name="Google Shape;243;p5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1/9/2020)</a:t>
            </a:r>
            <a:endParaRPr/>
          </a:p>
        </p:txBody>
      </p:sp>
      <p:sp>
        <p:nvSpPr>
          <p:cNvPr id="244" name="Google Shape;244;p5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245" name="Google Shape;245;p5"/>
          <p:cNvSpPr/>
          <p:nvPr/>
        </p:nvSpPr>
        <p:spPr>
          <a:xfrm>
            <a:off x="1887905" y="1140006"/>
            <a:ext cx="381000" cy="4983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46" name="Google Shape;246;p5"/>
          <p:cNvGrpSpPr/>
          <p:nvPr/>
        </p:nvGrpSpPr>
        <p:grpSpPr>
          <a:xfrm>
            <a:off x="1938625" y="5085509"/>
            <a:ext cx="660559" cy="790597"/>
            <a:chOff x="6310708" y="2223671"/>
            <a:chExt cx="809489" cy="898563"/>
          </a:xfrm>
        </p:grpSpPr>
        <p:sp>
          <p:nvSpPr>
            <p:cNvPr id="247" name="Google Shape;247;p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FFD5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0EAE9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0EAE9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51" name="Google Shape;251;p5"/>
          <p:cNvSpPr/>
          <p:nvPr/>
        </p:nvSpPr>
        <p:spPr>
          <a:xfrm>
            <a:off x="3861975" y="5351014"/>
            <a:ext cx="506014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הערה: למעקב עם בסיס הנהיגה המתקדם (A</a:t>
            </a:r>
            <a:r>
              <a:rPr lang="iw-IL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dvanced Driving Base</a:t>
            </a:r>
            <a:r>
              <a:rPr lang="iw-IL" sz="1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) במצב color תאלצו לערוך שינויים בעיצוב כיוון שחיישן הצבע אינו מזהה שחור בגובה בהוראות הבנייה המקוריות (ראו את </a:t>
            </a:r>
            <a:r>
              <a:rPr lang="iw-IL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השיעור</a:t>
            </a:r>
            <a:r>
              <a:rPr lang="iw-IL" sz="1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בנושא חיישני צבע)</a:t>
            </a:r>
            <a:endParaRPr sz="14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אחוז מהירות VS  אחוז כוח</a:t>
            </a:r>
            <a:endParaRPr/>
          </a:p>
        </p:txBody>
      </p:sp>
      <p:sp>
        <p:nvSpPr>
          <p:cNvPr id="257" name="Google Shape;257;p6"/>
          <p:cNvSpPr txBox="1"/>
          <p:nvPr>
            <p:ph idx="1" type="body"/>
          </p:nvPr>
        </p:nvSpPr>
        <p:spPr>
          <a:xfrm>
            <a:off x="175260" y="2113010"/>
            <a:ext cx="4536440" cy="3662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סינכרון מנוע: הבלוק ינסה לשמור על פרופורציונליות בין מספר סיבובי המנוע של כל גלגל אחד לשני.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האצה / האטה: הבלוק יגיע בהדרגה למהירות המבוקשת בזמן קצר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שליטת מהירות: הרובוט יתאים את הכוח המועבר למנוע על מנת לשמור על מהירות קבועה</a:t>
            </a:r>
            <a:endParaRPr/>
          </a:p>
        </p:txBody>
      </p:sp>
      <p:sp>
        <p:nvSpPr>
          <p:cNvPr id="258" name="Google Shape;258;p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1/9/2020)</a:t>
            </a:r>
            <a:endParaRPr/>
          </a:p>
        </p:txBody>
      </p:sp>
      <p:sp>
        <p:nvSpPr>
          <p:cNvPr id="259" name="Google Shape;259;p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260" name="Google Shape;260;p6"/>
          <p:cNvPicPr preferRelativeResize="0"/>
          <p:nvPr/>
        </p:nvPicPr>
        <p:blipFill rotWithShape="1">
          <a:blip r:embed="rId3">
            <a:alphaModFix/>
          </a:blip>
          <a:srcRect b="31086" l="3926" r="7623" t="7282"/>
          <a:stretch/>
        </p:blipFill>
        <p:spPr>
          <a:xfrm>
            <a:off x="878392" y="1082724"/>
            <a:ext cx="7340600" cy="92000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6"/>
          <p:cNvSpPr txBox="1"/>
          <p:nvPr/>
        </p:nvSpPr>
        <p:spPr>
          <a:xfrm>
            <a:off x="4813300" y="2113010"/>
            <a:ext cx="4096124" cy="3662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marR="0" rt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</a:pPr>
            <a:r>
              <a:rPr lang="iw-IL" sz="1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לא מכיל את המאפיינים של הבלוק השמאלי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marR="0" rtl="1" algn="r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</a:pPr>
            <a:r>
              <a:rPr lang="iw-IL" sz="1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בעוד שלבלוק מהירות יש יותר מאפיינים יחודיים, כאשר תשתמשו בבלוק תנועה בלופ (בלוק חזרה), רצוי להשתמש בבלוק כוח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marR="0" rtl="1" algn="r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</a:pPr>
            <a:r>
              <a:rPr lang="iw-IL" sz="1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לשיעור הזה, תשתמשו בבלוק כוח</a:t>
            </a:r>
            <a:endParaRPr sz="180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7"/>
          <p:cNvPicPr preferRelativeResize="0"/>
          <p:nvPr/>
        </p:nvPicPr>
        <p:blipFill rotWithShape="1">
          <a:blip r:embed="rId3">
            <a:alphaModFix/>
          </a:blip>
          <a:srcRect b="8514" l="4490" r="4381" t="8769"/>
          <a:stretch/>
        </p:blipFill>
        <p:spPr>
          <a:xfrm>
            <a:off x="237700" y="1636820"/>
            <a:ext cx="7938052" cy="433471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7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מעקב אחר קו – מצב  COLOR ו-REFLECTED </a:t>
            </a:r>
            <a:endParaRPr/>
          </a:p>
        </p:txBody>
      </p:sp>
      <p:sp>
        <p:nvSpPr>
          <p:cNvPr id="268" name="Google Shape;268;p7"/>
          <p:cNvSpPr txBox="1"/>
          <p:nvPr>
            <p:ph idx="1" type="body"/>
          </p:nvPr>
        </p:nvSpPr>
        <p:spPr>
          <a:xfrm>
            <a:off x="4346637" y="4119761"/>
            <a:ext cx="4708953" cy="121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iw-IL"/>
              <a:t>כשהחיישן רואה שחור, הרובוט פונה שמאלה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iw-IL"/>
              <a:t>כשהחיישן רואה לבן, הרובוט פונה ימינה</a:t>
            </a:r>
            <a:endParaRPr/>
          </a:p>
        </p:txBody>
      </p:sp>
      <p:sp>
        <p:nvSpPr>
          <p:cNvPr id="269" name="Google Shape;269;p7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1/9/2020)</a:t>
            </a:r>
            <a:endParaRPr/>
          </a:p>
        </p:txBody>
      </p:sp>
      <p:sp>
        <p:nvSpPr>
          <p:cNvPr id="270" name="Google Shape;270;p7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271" name="Google Shape;271;p7"/>
          <p:cNvSpPr/>
          <p:nvPr/>
        </p:nvSpPr>
        <p:spPr>
          <a:xfrm>
            <a:off x="237700" y="1140006"/>
            <a:ext cx="8684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iw-IL" sz="1800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הקוד הזה עוקב אחר הצד הימני של קו שחור, בעזרת שימוש במצב color</a:t>
            </a:r>
            <a:endParaRPr i="1" sz="1800">
              <a:solidFill>
                <a:srgbClr val="FF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2" name="Google Shape;272;p7"/>
          <p:cNvSpPr/>
          <p:nvPr/>
        </p:nvSpPr>
        <p:spPr>
          <a:xfrm>
            <a:off x="914403" y="3305575"/>
            <a:ext cx="7038000" cy="583800"/>
          </a:xfrm>
          <a:prstGeom prst="rect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73" name="Google Shape;273;p7"/>
          <p:cNvCxnSpPr/>
          <p:nvPr/>
        </p:nvCxnSpPr>
        <p:spPr>
          <a:xfrm rot="10800000">
            <a:off x="3463636" y="3865420"/>
            <a:ext cx="1075119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הרחבה</a:t>
            </a:r>
            <a:endParaRPr/>
          </a:p>
        </p:txBody>
      </p:sp>
      <p:sp>
        <p:nvSpPr>
          <p:cNvPr id="279" name="Google Shape;279;p8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1" marL="630000" rtl="1" algn="r">
              <a:spcBef>
                <a:spcPts val="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שינוי תנאי עצירה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מה אם לא רציתם לעקוב אחר הקו לנצח? מה אם לעקוב אחר קו עד שנלחץ חיישן מגע מסויים? 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חברו את השיעור הזה עם השיעור על "בלוק החזרה" כדי לפתור את הבעיה.</a:t>
            </a:r>
            <a:endParaRPr/>
          </a:p>
        </p:txBody>
      </p:sp>
      <p:sp>
        <p:nvSpPr>
          <p:cNvPr id="280" name="Google Shape;280;p8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1/9/2020)</a:t>
            </a:r>
            <a:endParaRPr/>
          </a:p>
        </p:txBody>
      </p:sp>
      <p:sp>
        <p:nvSpPr>
          <p:cNvPr id="281" name="Google Shape;281;p8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62ce3256b_0_13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קרדיטים</a:t>
            </a:r>
            <a:endParaRPr/>
          </a:p>
        </p:txBody>
      </p:sp>
      <p:sp>
        <p:nvSpPr>
          <p:cNvPr id="287" name="Google Shape;287;g1062ce3256b_0_136"/>
          <p:cNvSpPr txBox="1"/>
          <p:nvPr>
            <p:ph idx="1" type="body"/>
          </p:nvPr>
        </p:nvSpPr>
        <p:spPr>
          <a:xfrm>
            <a:off x="457200" y="1317978"/>
            <a:ext cx="82455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00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6"/>
              <a:buChar char="⬛"/>
            </a:pPr>
            <a:r>
              <a:rPr lang="iw-IL" sz="2200"/>
              <a:t>המצגת נוצרה על ידי  Arvind and Sanjay Seshan עבור Prime Lessons.</a:t>
            </a:r>
            <a:endParaRPr sz="2200"/>
          </a:p>
          <a:p>
            <a:pPr indent="-340544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⬛"/>
            </a:pPr>
            <a:r>
              <a:rPr lang="iw-IL" sz="2200"/>
              <a:t>המצגת תורגמה לעברית ע"י FRC D-Bug #3316 וקבוצות ה-FLL של עירוני ד' תל-אביב  #285 ++D ו-DGITAL #1331</a:t>
            </a:r>
            <a:endParaRPr sz="2200"/>
          </a:p>
          <a:p>
            <a:pPr indent="-352228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200"/>
              <a:buChar char="⬛"/>
            </a:pPr>
            <a:r>
              <a:rPr lang="iw-IL" sz="2200"/>
              <a:t>ניתן למצוא שיעורים נוספים באתר</a:t>
            </a:r>
            <a:endParaRPr sz="2200"/>
          </a:p>
          <a:p>
            <a:pPr indent="0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lang="iw-IL" sz="2200"/>
              <a:t> www.primelessons.org</a:t>
            </a:r>
            <a:endParaRPr sz="2200"/>
          </a:p>
        </p:txBody>
      </p:sp>
      <p:sp>
        <p:nvSpPr>
          <p:cNvPr id="288" name="Google Shape;288;g1062ce3256b_0_13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289" name="Google Shape;289;g1062ce3256b_0_13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290" name="Google Shape;290;g1062ce3256b_0_136"/>
          <p:cNvSpPr/>
          <p:nvPr/>
        </p:nvSpPr>
        <p:spPr>
          <a:xfrm>
            <a:off x="575029" y="5862802"/>
            <a:ext cx="7734000" cy="369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iw-IL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iw-IL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w-IL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iw-IL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iw-IL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iw-IL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91" name="Google Shape;291;g1062ce3256b_0_13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1062ce3256b_0_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88" y="4482125"/>
            <a:ext cx="1381309" cy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1062ce3256b_0_1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691" y="4475750"/>
            <a:ext cx="1381309" cy="116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1062ce3256b_0_1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025" y="2371475"/>
            <a:ext cx="2547564" cy="19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2019-12-31T03:18:51Z</dcterms:created>
  <dc:creator>Srinivasan Seshan</dc:creator>
</cp:coreProperties>
</file>