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Assistant"/>
      <p:regular r:id="rId21"/>
      <p:bold r:id="rId22"/>
    </p:embeddedFont>
    <p:embeddedFont>
      <p:font typeface="Helvetica Neue"/>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itT21oQtc6DLiXnpQ9+v83XWQ8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ssistant-bold.fntdata"/><Relationship Id="rId21" Type="http://schemas.openxmlformats.org/officeDocument/2006/relationships/font" Target="fonts/Assistant-regular.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64a249530_1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1064a249530_1_1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e-lessons-hebrew" type="title">
  <p:cSld name="TITLE">
    <p:spTree>
      <p:nvGrpSpPr>
        <p:cNvPr id="20" name="Shape 20"/>
        <p:cNvGrpSpPr/>
        <p:nvPr/>
      </p:nvGrpSpPr>
      <p:grpSpPr>
        <a:xfrm>
          <a:off x="0" y="0"/>
          <a:ext cx="0" cy="0"/>
          <a:chOff x="0" y="0"/>
          <a:chExt cx="0" cy="0"/>
        </a:xfrm>
      </p:grpSpPr>
      <p:sp>
        <p:nvSpPr>
          <p:cNvPr id="21" name="Google Shape;21;g1064a249530_1_11"/>
          <p:cNvSpPr/>
          <p:nvPr/>
        </p:nvSpPr>
        <p:spPr>
          <a:xfrm>
            <a:off x="182241" y="2579003"/>
            <a:ext cx="8787600" cy="246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064a249530_1_11"/>
          <p:cNvSpPr txBox="1"/>
          <p:nvPr>
            <p:ph type="ctrTitle"/>
          </p:nvPr>
        </p:nvSpPr>
        <p:spPr>
          <a:xfrm>
            <a:off x="182198" y="2676575"/>
            <a:ext cx="8787600" cy="1504800"/>
          </a:xfrm>
          <a:prstGeom prst="rect">
            <a:avLst/>
          </a:prstGeom>
          <a:noFill/>
          <a:ln>
            <a:noFill/>
          </a:ln>
        </p:spPr>
        <p:txBody>
          <a:bodyPr anchorCtr="0" anchor="b" bIns="45700" lIns="91425" spcFirstLastPara="1" rIns="91425" wrap="square" tIns="45700">
            <a:normAutofit/>
          </a:bodyPr>
          <a:lstStyle>
            <a:lvl1pPr lvl="0" rtl="1" algn="r">
              <a:spcBef>
                <a:spcPts val="0"/>
              </a:spcBef>
              <a:spcAft>
                <a:spcPts val="0"/>
              </a:spcAft>
              <a:buClr>
                <a:schemeClr val="dk1"/>
              </a:buClr>
              <a:buSzPts val="3600"/>
              <a:buFont typeface="Assistant"/>
              <a:buNone/>
              <a:defRPr sz="3600">
                <a:solidFill>
                  <a:schemeClr val="dk1"/>
                </a:solidFill>
                <a:latin typeface="Assistant"/>
                <a:ea typeface="Assistant"/>
                <a:cs typeface="Assistant"/>
                <a:sym typeface="Assistan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g1064a249530_1_11"/>
          <p:cNvSpPr txBox="1"/>
          <p:nvPr>
            <p:ph idx="1" type="subTitle"/>
          </p:nvPr>
        </p:nvSpPr>
        <p:spPr>
          <a:xfrm>
            <a:off x="3151712" y="4181373"/>
            <a:ext cx="5742000" cy="590400"/>
          </a:xfrm>
          <a:prstGeom prst="rect">
            <a:avLst/>
          </a:prstGeom>
          <a:noFill/>
          <a:ln>
            <a:noFill/>
          </a:ln>
        </p:spPr>
        <p:txBody>
          <a:bodyPr anchorCtr="0" anchor="t" bIns="45700" lIns="91425" spcFirstLastPara="1" rIns="91425" wrap="square" tIns="45700">
            <a:normAutofit/>
          </a:bodyPr>
          <a:lstStyle>
            <a:lvl1pPr lvl="0" rtl="1" algn="r">
              <a:spcBef>
                <a:spcPts val="320"/>
              </a:spcBef>
              <a:spcAft>
                <a:spcPts val="0"/>
              </a:spcAft>
              <a:buSzPts val="1472"/>
              <a:buFont typeface="Assistant"/>
              <a:buNone/>
              <a:defRPr sz="1600" cap="none">
                <a:solidFill>
                  <a:srgbClr val="0EAE9F"/>
                </a:solidFill>
                <a:latin typeface="Assistant"/>
                <a:ea typeface="Assistant"/>
                <a:cs typeface="Assistant"/>
                <a:sym typeface="Assistant"/>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4" name="Google Shape;24;g1064a249530_1_11"/>
          <p:cNvSpPr txBox="1"/>
          <p:nvPr/>
        </p:nvSpPr>
        <p:spPr>
          <a:xfrm>
            <a:off x="4808377" y="357846"/>
            <a:ext cx="4161600" cy="509400"/>
          </a:xfrm>
          <a:prstGeom prst="rect">
            <a:avLst/>
          </a:prstGeom>
          <a:noFill/>
          <a:ln>
            <a:noFill/>
          </a:ln>
        </p:spPr>
        <p:txBody>
          <a:bodyPr anchorCtr="0" anchor="t" bIns="45700" lIns="91425" spcFirstLastPara="1" rIns="91425" wrap="square" tIns="45700">
            <a:normAutofit lnSpcReduction="20000"/>
          </a:bodyPr>
          <a:lstStyle/>
          <a:p>
            <a:pPr indent="0" lvl="0" marL="0" marR="0" rtl="0" algn="r">
              <a:spcBef>
                <a:spcPts val="0"/>
              </a:spcBef>
              <a:spcAft>
                <a:spcPts val="0"/>
              </a:spcAft>
              <a:buClr>
                <a:schemeClr val="accent2"/>
              </a:buClr>
              <a:buSzPts val="2944"/>
              <a:buFont typeface="Noto Sans Symbols"/>
              <a:buNone/>
            </a:pPr>
            <a:r>
              <a:rPr lang="iw-IL" sz="3200">
                <a:solidFill>
                  <a:schemeClr val="dk2"/>
                </a:solidFill>
                <a:latin typeface="Gill Sans"/>
                <a:ea typeface="Gill Sans"/>
                <a:cs typeface="Gill Sans"/>
                <a:sym typeface="Gill Sans"/>
              </a:rPr>
              <a:t>PRIME LESSONS</a:t>
            </a:r>
            <a:endParaRPr/>
          </a:p>
        </p:txBody>
      </p:sp>
      <p:sp>
        <p:nvSpPr>
          <p:cNvPr id="25" name="Google Shape;25;g1064a249530_1_11"/>
          <p:cNvSpPr txBox="1"/>
          <p:nvPr/>
        </p:nvSpPr>
        <p:spPr>
          <a:xfrm>
            <a:off x="6331000" y="685891"/>
            <a:ext cx="2440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iw-IL"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6" name="Google Shape;26;g1064a249530_1_11"/>
          <p:cNvPicPr preferRelativeResize="0"/>
          <p:nvPr/>
        </p:nvPicPr>
        <p:blipFill rotWithShape="1">
          <a:blip r:embed="rId2">
            <a:alphaModFix/>
          </a:blip>
          <a:srcRect b="0" l="0" r="0" t="0"/>
          <a:stretch/>
        </p:blipFill>
        <p:spPr>
          <a:xfrm>
            <a:off x="7612649" y="993668"/>
            <a:ext cx="1158462" cy="1158462"/>
          </a:xfrm>
          <a:prstGeom prst="rect">
            <a:avLst/>
          </a:prstGeom>
          <a:noFill/>
          <a:ln>
            <a:noFill/>
          </a:ln>
        </p:spPr>
      </p:pic>
      <p:pic>
        <p:nvPicPr>
          <p:cNvPr descr="Shape, square&#10;&#10;Description automatically generated" id="27" name="Google Shape;27;g1064a249530_1_11"/>
          <p:cNvPicPr preferRelativeResize="0"/>
          <p:nvPr/>
        </p:nvPicPr>
        <p:blipFill rotWithShape="1">
          <a:blip r:embed="rId3">
            <a:alphaModFix/>
          </a:blip>
          <a:srcRect b="0" l="0" r="0" t="0"/>
          <a:stretch/>
        </p:blipFill>
        <p:spPr>
          <a:xfrm>
            <a:off x="6399647" y="993669"/>
            <a:ext cx="1158462" cy="1158462"/>
          </a:xfrm>
          <a:prstGeom prst="rect">
            <a:avLst/>
          </a:prstGeom>
          <a:noFill/>
          <a:ln>
            <a:noFill/>
          </a:ln>
        </p:spPr>
      </p:pic>
      <p:sp>
        <p:nvSpPr>
          <p:cNvPr id="28" name="Google Shape;28;g1064a249530_1_11"/>
          <p:cNvSpPr txBox="1"/>
          <p:nvPr/>
        </p:nvSpPr>
        <p:spPr>
          <a:xfrm>
            <a:off x="4808377" y="357846"/>
            <a:ext cx="4161600" cy="509400"/>
          </a:xfrm>
          <a:prstGeom prst="rect">
            <a:avLst/>
          </a:prstGeom>
          <a:noFill/>
          <a:ln>
            <a:noFill/>
          </a:ln>
        </p:spPr>
        <p:txBody>
          <a:bodyPr anchorCtr="0" anchor="t" bIns="45700" lIns="91425" spcFirstLastPara="1" rIns="91425" wrap="square" tIns="45700">
            <a:normAutofit lnSpcReduction="20000"/>
          </a:bodyPr>
          <a:lstStyle/>
          <a:p>
            <a:pPr indent="0" lvl="0" marL="0" marR="0" rtl="0" algn="r">
              <a:spcBef>
                <a:spcPts val="0"/>
              </a:spcBef>
              <a:spcAft>
                <a:spcPts val="0"/>
              </a:spcAft>
              <a:buClr>
                <a:schemeClr val="accent2"/>
              </a:buClr>
              <a:buSzPts val="2944"/>
              <a:buFont typeface="Noto Sans Symbols"/>
              <a:buNone/>
            </a:pPr>
            <a:r>
              <a:rPr lang="iw-IL"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g1064a249530_1_91"/>
          <p:cNvSpPr/>
          <p:nvPr/>
        </p:nvSpPr>
        <p:spPr>
          <a:xfrm>
            <a:off x="448092" y="599725"/>
            <a:ext cx="82386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064a249530_1_91"/>
          <p:cNvSpPr txBox="1"/>
          <p:nvPr>
            <p:ph type="title"/>
          </p:nvPr>
        </p:nvSpPr>
        <p:spPr>
          <a:xfrm>
            <a:off x="143289" y="270616"/>
            <a:ext cx="8835000" cy="697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g1064a249530_1_91"/>
          <p:cNvSpPr txBox="1"/>
          <p:nvPr>
            <p:ph idx="1" type="body"/>
          </p:nvPr>
        </p:nvSpPr>
        <p:spPr>
          <a:xfrm rot="5400000">
            <a:off x="2148930" y="-946386"/>
            <a:ext cx="4823700" cy="8835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4" name="Google Shape;104;g1064a249530_1_91"/>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5" name="Google Shape;105;g1064a249530_1_91"/>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1064a249530_1_91"/>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g1064a249530_1_98"/>
          <p:cNvSpPr/>
          <p:nvPr/>
        </p:nvSpPr>
        <p:spPr>
          <a:xfrm>
            <a:off x="6629400" y="599725"/>
            <a:ext cx="20574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064a249530_1_98"/>
          <p:cNvSpPr txBox="1"/>
          <p:nvPr>
            <p:ph type="title"/>
          </p:nvPr>
        </p:nvSpPr>
        <p:spPr>
          <a:xfrm rot="5400000">
            <a:off x="4789473" y="2515775"/>
            <a:ext cx="5183100" cy="150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g1064a249530_1_98"/>
          <p:cNvSpPr txBox="1"/>
          <p:nvPr>
            <p:ph idx="1" type="body"/>
          </p:nvPr>
        </p:nvSpPr>
        <p:spPr>
          <a:xfrm rot="5400000">
            <a:off x="950701" y="306125"/>
            <a:ext cx="5183100" cy="59223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1" name="Google Shape;111;g1064a249530_1_98"/>
          <p:cNvSpPr txBox="1"/>
          <p:nvPr>
            <p:ph idx="10" type="dt"/>
          </p:nvPr>
        </p:nvSpPr>
        <p:spPr>
          <a:xfrm>
            <a:off x="6745255" y="5956136"/>
            <a:ext cx="9477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2" name="Google Shape;112;g1064a249530_1_98"/>
          <p:cNvSpPr txBox="1"/>
          <p:nvPr>
            <p:ph idx="11" type="ftr"/>
          </p:nvPr>
        </p:nvSpPr>
        <p:spPr>
          <a:xfrm>
            <a:off x="581192" y="5951810"/>
            <a:ext cx="59223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1064a249530_1_98"/>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4" name="Shape 114"/>
        <p:cNvGrpSpPr/>
        <p:nvPr/>
      </p:nvGrpSpPr>
      <p:grpSpPr>
        <a:xfrm>
          <a:off x="0" y="0"/>
          <a:ext cx="0" cy="0"/>
          <a:chOff x="0" y="0"/>
          <a:chExt cx="0" cy="0"/>
        </a:xfrm>
      </p:grpSpPr>
      <p:sp>
        <p:nvSpPr>
          <p:cNvPr id="115" name="Google Shape;115;g1064a249530_1_105"/>
          <p:cNvSpPr txBox="1"/>
          <p:nvPr>
            <p:ph idx="1" type="body"/>
          </p:nvPr>
        </p:nvSpPr>
        <p:spPr>
          <a:xfrm>
            <a:off x="142200" y="1174924"/>
            <a:ext cx="41853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g1064a249530_1_105"/>
          <p:cNvSpPr txBox="1"/>
          <p:nvPr>
            <p:ph idx="2" type="body"/>
          </p:nvPr>
        </p:nvSpPr>
        <p:spPr>
          <a:xfrm>
            <a:off x="4757752" y="1177439"/>
            <a:ext cx="42264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7" name="Google Shape;117;g1064a249530_1_105"/>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g1064a249530_1_105"/>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119" name="Google Shape;119;g1064a249530_1_105"/>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20" name="Google Shape;120;g1064a249530_1_105"/>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1" name="Google Shape;121;g1064a249530_1_105"/>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2" name="Shape 122"/>
        <p:cNvGrpSpPr/>
        <p:nvPr/>
      </p:nvGrpSpPr>
      <p:grpSpPr>
        <a:xfrm>
          <a:off x="0" y="0"/>
          <a:ext cx="0" cy="0"/>
          <a:chOff x="0" y="0"/>
          <a:chExt cx="0" cy="0"/>
        </a:xfrm>
      </p:grpSpPr>
      <p:sp>
        <p:nvSpPr>
          <p:cNvPr id="123" name="Google Shape;123;g1064a249530_1_113"/>
          <p:cNvSpPr txBox="1"/>
          <p:nvPr>
            <p:ph idx="1" type="body"/>
          </p:nvPr>
        </p:nvSpPr>
        <p:spPr>
          <a:xfrm>
            <a:off x="887219" y="2228003"/>
            <a:ext cx="35934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4" name="Google Shape;124;g1064a249530_1_113"/>
          <p:cNvSpPr txBox="1"/>
          <p:nvPr>
            <p:ph idx="2" type="body"/>
          </p:nvPr>
        </p:nvSpPr>
        <p:spPr>
          <a:xfrm>
            <a:off x="581192" y="2926051"/>
            <a:ext cx="38994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5" name="Google Shape;125;g1064a249530_1_113"/>
          <p:cNvSpPr txBox="1"/>
          <p:nvPr>
            <p:ph idx="3" type="body"/>
          </p:nvPr>
        </p:nvSpPr>
        <p:spPr>
          <a:xfrm>
            <a:off x="4969308" y="2228003"/>
            <a:ext cx="36015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6" name="Google Shape;126;g1064a249530_1_113"/>
          <p:cNvSpPr txBox="1"/>
          <p:nvPr>
            <p:ph idx="4" type="body"/>
          </p:nvPr>
        </p:nvSpPr>
        <p:spPr>
          <a:xfrm>
            <a:off x="4663282" y="2926051"/>
            <a:ext cx="39078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7" name="Google Shape;127;g1064a249530_1_113"/>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8" name="Google Shape;128;g1064a249530_1_113"/>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g1064a249530_1_113"/>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
        <p:nvSpPr>
          <p:cNvPr id="130" name="Google Shape;130;g1064a249530_1_113"/>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1" name="Google Shape;131;g1064a249530_1_113"/>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2" name="Shape 132"/>
        <p:cNvGrpSpPr/>
        <p:nvPr/>
      </p:nvGrpSpPr>
      <p:grpSpPr>
        <a:xfrm>
          <a:off x="0" y="0"/>
          <a:ext cx="0" cy="0"/>
          <a:chOff x="0" y="0"/>
          <a:chExt cx="0" cy="0"/>
        </a:xfrm>
      </p:grpSpPr>
      <p:sp>
        <p:nvSpPr>
          <p:cNvPr id="133" name="Google Shape;133;g1064a249530_1_123"/>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g1064a249530_1_123"/>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135" name="Google Shape;135;g1064a249530_1_123"/>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36" name="Google Shape;136;g1064a249530_1_123"/>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7" name="Google Shape;137;g1064a249530_1_123"/>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8" name="Shape 138"/>
        <p:cNvGrpSpPr/>
        <p:nvPr/>
      </p:nvGrpSpPr>
      <p:grpSpPr>
        <a:xfrm>
          <a:off x="0" y="0"/>
          <a:ext cx="0" cy="0"/>
          <a:chOff x="0" y="0"/>
          <a:chExt cx="0" cy="0"/>
        </a:xfrm>
      </p:grpSpPr>
      <p:sp>
        <p:nvSpPr>
          <p:cNvPr id="139" name="Google Shape;139;g1064a249530_1_12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g1064a249530_1_129"/>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1064a249530_1_129"/>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142" name="Google Shape;142;g1064a249530_1_129"/>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43" name="Google Shape;143;g1064a249530_1_129"/>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g1064a249530_1_20"/>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 name="Google Shape;31;g1064a249530_1_20"/>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lvl1pPr lvl="0" rtl="1" algn="r">
              <a:spcBef>
                <a:spcPts val="0"/>
              </a:spcBef>
              <a:spcAft>
                <a:spcPts val="0"/>
              </a:spcAft>
              <a:buClr>
                <a:schemeClr val="dk1"/>
              </a:buClr>
              <a:buSzPts val="2800"/>
              <a:buFont typeface="Assistant"/>
              <a:buNone/>
              <a:defRPr>
                <a:solidFill>
                  <a:schemeClr val="dk1"/>
                </a:solidFill>
                <a:latin typeface="Assistant"/>
                <a:ea typeface="Assistant"/>
                <a:cs typeface="Assistant"/>
                <a:sym typeface="Assistan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g1064a249530_1_20"/>
          <p:cNvSpPr txBox="1"/>
          <p:nvPr>
            <p:ph idx="1" type="body"/>
          </p:nvPr>
        </p:nvSpPr>
        <p:spPr>
          <a:xfrm>
            <a:off x="155088" y="1140006"/>
            <a:ext cx="8831700" cy="5082600"/>
          </a:xfrm>
          <a:prstGeom prst="rect">
            <a:avLst/>
          </a:prstGeom>
          <a:noFill/>
          <a:ln>
            <a:noFill/>
          </a:ln>
        </p:spPr>
        <p:txBody>
          <a:bodyPr anchorCtr="0" anchor="t" bIns="45700" lIns="91425" spcFirstLastPara="1" rIns="91425" wrap="square" tIns="45700">
            <a:normAutofit/>
          </a:bodyPr>
          <a:lstStyle>
            <a:lvl1pPr indent="-333756" lvl="0" marL="457200" rtl="1" algn="r">
              <a:spcBef>
                <a:spcPts val="360"/>
              </a:spcBef>
              <a:spcAft>
                <a:spcPts val="0"/>
              </a:spcAft>
              <a:buSzPts val="1656"/>
              <a:buFont typeface="Assistant"/>
              <a:buChar char="⬛"/>
              <a:defRPr>
                <a:latin typeface="Assistant"/>
                <a:ea typeface="Assistant"/>
                <a:cs typeface="Assistant"/>
                <a:sym typeface="Assistant"/>
              </a:defRPr>
            </a:lvl1pPr>
            <a:lvl2pPr indent="-346456" lvl="1" marL="914400" rtl="1" algn="r">
              <a:spcBef>
                <a:spcPts val="600"/>
              </a:spcBef>
              <a:spcAft>
                <a:spcPts val="0"/>
              </a:spcAft>
              <a:buSzPts val="1856"/>
              <a:buFont typeface="Assistant"/>
              <a:buChar char="⬛"/>
              <a:defRPr sz="1800">
                <a:latin typeface="Assistant"/>
                <a:ea typeface="Assistant"/>
                <a:cs typeface="Assistant"/>
                <a:sym typeface="Assistant"/>
              </a:defRPr>
            </a:lvl2pPr>
            <a:lvl3pPr indent="-333756" lvl="2" marL="1371600" rtl="1" algn="r">
              <a:spcBef>
                <a:spcPts val="600"/>
              </a:spcBef>
              <a:spcAft>
                <a:spcPts val="0"/>
              </a:spcAft>
              <a:buSzPts val="1656"/>
              <a:buFont typeface="Assistant"/>
              <a:buChar char="⬛"/>
              <a:defRPr>
                <a:latin typeface="Assistant"/>
                <a:ea typeface="Assistant"/>
                <a:cs typeface="Assistant"/>
                <a:sym typeface="Assistant"/>
              </a:defRPr>
            </a:lvl3pPr>
            <a:lvl4pPr indent="-333756" lvl="3" marL="1828800" rtl="1" algn="r">
              <a:spcBef>
                <a:spcPts val="600"/>
              </a:spcBef>
              <a:spcAft>
                <a:spcPts val="0"/>
              </a:spcAft>
              <a:buSzPts val="1656"/>
              <a:buFont typeface="Assistant"/>
              <a:buChar char="⬛"/>
              <a:defRPr>
                <a:latin typeface="Assistant"/>
                <a:ea typeface="Assistant"/>
                <a:cs typeface="Assistant"/>
                <a:sym typeface="Assistant"/>
              </a:defRPr>
            </a:lvl4pPr>
            <a:lvl5pPr indent="-333756" lvl="4" marL="2286000" rtl="1" algn="r">
              <a:spcBef>
                <a:spcPts val="600"/>
              </a:spcBef>
              <a:spcAft>
                <a:spcPts val="0"/>
              </a:spcAft>
              <a:buSzPts val="1656"/>
              <a:buFont typeface="Assistant"/>
              <a:buChar char="⬛"/>
              <a:defRPr>
                <a:latin typeface="Assistant"/>
                <a:ea typeface="Assistant"/>
                <a:cs typeface="Assistant"/>
                <a:sym typeface="Assistant"/>
              </a:defRPr>
            </a:lvl5pPr>
            <a:lvl6pPr indent="-333756" lvl="5" marL="2743200" rtl="1" algn="r">
              <a:spcBef>
                <a:spcPts val="600"/>
              </a:spcBef>
              <a:spcAft>
                <a:spcPts val="0"/>
              </a:spcAft>
              <a:buSzPts val="1656"/>
              <a:buFont typeface="Assistant"/>
              <a:buChar char="⬛"/>
              <a:defRPr>
                <a:latin typeface="Assistant"/>
                <a:ea typeface="Assistant"/>
                <a:cs typeface="Assistant"/>
                <a:sym typeface="Assistant"/>
              </a:defRPr>
            </a:lvl6pPr>
            <a:lvl7pPr indent="-333756" lvl="6" marL="3200400" rtl="1" algn="r">
              <a:spcBef>
                <a:spcPts val="600"/>
              </a:spcBef>
              <a:spcAft>
                <a:spcPts val="0"/>
              </a:spcAft>
              <a:buSzPts val="1656"/>
              <a:buFont typeface="Assistant"/>
              <a:buChar char="⬛"/>
              <a:defRPr>
                <a:latin typeface="Assistant"/>
                <a:ea typeface="Assistant"/>
                <a:cs typeface="Assistant"/>
                <a:sym typeface="Assistant"/>
              </a:defRPr>
            </a:lvl7pPr>
            <a:lvl8pPr indent="-333756" lvl="7" marL="3657600" rtl="1" algn="r">
              <a:spcBef>
                <a:spcPts val="600"/>
              </a:spcBef>
              <a:spcAft>
                <a:spcPts val="0"/>
              </a:spcAft>
              <a:buSzPts val="1656"/>
              <a:buFont typeface="Assistant"/>
              <a:buChar char="⬛"/>
              <a:defRPr>
                <a:latin typeface="Assistant"/>
                <a:ea typeface="Assistant"/>
                <a:cs typeface="Assistant"/>
                <a:sym typeface="Assistant"/>
              </a:defRPr>
            </a:lvl8pPr>
            <a:lvl9pPr indent="-333756" lvl="8" marL="4114800" rtl="1" algn="r">
              <a:spcBef>
                <a:spcPts val="600"/>
              </a:spcBef>
              <a:spcAft>
                <a:spcPts val="600"/>
              </a:spcAft>
              <a:buSzPts val="1656"/>
              <a:buFont typeface="Assistant"/>
              <a:buChar char="◼"/>
              <a:defRPr>
                <a:latin typeface="Assistant"/>
                <a:ea typeface="Assistant"/>
                <a:cs typeface="Assistant"/>
                <a:sym typeface="Assistant"/>
              </a:defRPr>
            </a:lvl9pPr>
          </a:lstStyle>
          <a:p/>
        </p:txBody>
      </p:sp>
      <p:sp>
        <p:nvSpPr>
          <p:cNvPr id="33" name="Google Shape;33;g1064a249530_1_20"/>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8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g1064a249530_1_20"/>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35" name="Google Shape;35;g1064a249530_1_2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cxnSp>
        <p:nvCxnSpPr>
          <p:cNvPr id="36" name="Google Shape;36;g1064a249530_1_2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g1064a249530_1_28"/>
          <p:cNvSpPr/>
          <p:nvPr/>
        </p:nvSpPr>
        <p:spPr>
          <a:xfrm>
            <a:off x="452646" y="5141973"/>
            <a:ext cx="82386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064a249530_1_28"/>
          <p:cNvSpPr txBox="1"/>
          <p:nvPr>
            <p:ph type="title"/>
          </p:nvPr>
        </p:nvSpPr>
        <p:spPr>
          <a:xfrm>
            <a:off x="581193" y="3036573"/>
            <a:ext cx="7989900" cy="1504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g1064a249530_1_28"/>
          <p:cNvSpPr txBox="1"/>
          <p:nvPr>
            <p:ph idx="1" type="body"/>
          </p:nvPr>
        </p:nvSpPr>
        <p:spPr>
          <a:xfrm>
            <a:off x="581193" y="4541417"/>
            <a:ext cx="7989900" cy="600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1" name="Google Shape;41;g1064a249530_1_28"/>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2" name="Google Shape;42;g1064a249530_1_28"/>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g1064a249530_1_28"/>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
        <p:nvSpPr>
          <p:cNvPr id="44" name="Google Shape;44;g1064a249530_1_2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 name="Google Shape;45;g1064a249530_1_28"/>
          <p:cNvSpPr txBox="1"/>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iw-IL"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6" name="Google Shape;46;g1064a249530_1_2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 name="Google Shape;47;g1064a249530_1_28"/>
          <p:cNvSpPr txBox="1"/>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iw-IL"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8" name="Shape 48"/>
        <p:cNvGrpSpPr/>
        <p:nvPr/>
      </p:nvGrpSpPr>
      <p:grpSpPr>
        <a:xfrm>
          <a:off x="0" y="0"/>
          <a:ext cx="0" cy="0"/>
          <a:chOff x="0" y="0"/>
          <a:chExt cx="0" cy="0"/>
        </a:xfrm>
      </p:grpSpPr>
      <p:sp>
        <p:nvSpPr>
          <p:cNvPr id="49" name="Google Shape;49;g1064a249530_1_39"/>
          <p:cNvSpPr txBox="1"/>
          <p:nvPr>
            <p:ph idx="1" type="body"/>
          </p:nvPr>
        </p:nvSpPr>
        <p:spPr>
          <a:xfrm>
            <a:off x="142200" y="1174924"/>
            <a:ext cx="41853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g1064a249530_1_39"/>
          <p:cNvSpPr txBox="1"/>
          <p:nvPr>
            <p:ph idx="2" type="body"/>
          </p:nvPr>
        </p:nvSpPr>
        <p:spPr>
          <a:xfrm>
            <a:off x="4757752" y="1177439"/>
            <a:ext cx="4226400" cy="49680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g1064a249530_1_39"/>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g1064a249530_1_39"/>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53" name="Google Shape;53;g1064a249530_1_39"/>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54" name="Google Shape;54;g1064a249530_1_3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5" name="Google Shape;55;g1064a249530_1_39"/>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6" name="Google Shape;56;g1064a249530_1_39"/>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57" name="Google Shape;57;g1064a249530_1_3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8" name="Shape 58"/>
        <p:cNvGrpSpPr/>
        <p:nvPr/>
      </p:nvGrpSpPr>
      <p:grpSpPr>
        <a:xfrm>
          <a:off x="0" y="0"/>
          <a:ext cx="0" cy="0"/>
          <a:chOff x="0" y="0"/>
          <a:chExt cx="0" cy="0"/>
        </a:xfrm>
      </p:grpSpPr>
      <p:sp>
        <p:nvSpPr>
          <p:cNvPr id="59" name="Google Shape;59;g1064a249530_1_49"/>
          <p:cNvSpPr txBox="1"/>
          <p:nvPr>
            <p:ph idx="1" type="body"/>
          </p:nvPr>
        </p:nvSpPr>
        <p:spPr>
          <a:xfrm>
            <a:off x="887219" y="2228003"/>
            <a:ext cx="35934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0" name="Google Shape;60;g1064a249530_1_49"/>
          <p:cNvSpPr txBox="1"/>
          <p:nvPr>
            <p:ph idx="2" type="body"/>
          </p:nvPr>
        </p:nvSpPr>
        <p:spPr>
          <a:xfrm>
            <a:off x="581192" y="2926051"/>
            <a:ext cx="38994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1" name="Google Shape;61;g1064a249530_1_49"/>
          <p:cNvSpPr txBox="1"/>
          <p:nvPr>
            <p:ph idx="3" type="body"/>
          </p:nvPr>
        </p:nvSpPr>
        <p:spPr>
          <a:xfrm>
            <a:off x="4969308" y="2228003"/>
            <a:ext cx="36015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2" name="Google Shape;62;g1064a249530_1_49"/>
          <p:cNvSpPr txBox="1"/>
          <p:nvPr>
            <p:ph idx="4" type="body"/>
          </p:nvPr>
        </p:nvSpPr>
        <p:spPr>
          <a:xfrm>
            <a:off x="4663282" y="2926051"/>
            <a:ext cx="3907800" cy="2934900"/>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3" name="Google Shape;63;g1064a249530_1_49"/>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4" name="Google Shape;64;g1064a249530_1_49"/>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g1064a249530_1_49"/>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
        <p:nvSpPr>
          <p:cNvPr id="66" name="Google Shape;66;g1064a249530_1_4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g1064a249530_1_49"/>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1064a249530_1_49"/>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g1064a249530_1_60"/>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g1064a249530_1_60"/>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72" name="Google Shape;72;g1064a249530_1_6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73" name="Google Shape;73;g1064a249530_1_60"/>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 name="Google Shape;74;g1064a249530_1_60"/>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5" name="Google Shape;75;g1064a249530_1_6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76" name="Google Shape;76;g1064a249530_1_60"/>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7" name="Shape 77"/>
        <p:cNvGrpSpPr/>
        <p:nvPr/>
      </p:nvGrpSpPr>
      <p:grpSpPr>
        <a:xfrm>
          <a:off x="0" y="0"/>
          <a:ext cx="0" cy="0"/>
          <a:chOff x="0" y="0"/>
          <a:chExt cx="0" cy="0"/>
        </a:xfrm>
      </p:grpSpPr>
      <p:sp>
        <p:nvSpPr>
          <p:cNvPr id="78" name="Google Shape;78;g1064a249530_1_6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g1064a249530_1_68"/>
          <p:cNvSpPr txBox="1"/>
          <p:nvPr>
            <p:ph type="title"/>
          </p:nvPr>
        </p:nvSpPr>
        <p:spPr>
          <a:xfrm>
            <a:off x="175260" y="292975"/>
            <a:ext cx="8746800" cy="752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g1064a249530_1_68"/>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cxnSp>
        <p:nvCxnSpPr>
          <p:cNvPr id="81" name="Google Shape;81;g1064a249530_1_68"/>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82" name="Google Shape;82;g1064a249530_1_68"/>
          <p:cNvSpPr txBox="1"/>
          <p:nvPr>
            <p:ph idx="11" type="ftr"/>
          </p:nvPr>
        </p:nvSpPr>
        <p:spPr>
          <a:xfrm>
            <a:off x="88409" y="6266485"/>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g1064a249530_1_68"/>
          <p:cNvSpPr/>
          <p:nvPr/>
        </p:nvSpPr>
        <p:spPr>
          <a:xfrm>
            <a:off x="142200" y="249101"/>
            <a:ext cx="8831700" cy="8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4" name="Google Shape;84;g1064a249530_1_68"/>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g1064a249530_1_76"/>
          <p:cNvSpPr/>
          <p:nvPr/>
        </p:nvSpPr>
        <p:spPr>
          <a:xfrm>
            <a:off x="452646" y="5141973"/>
            <a:ext cx="82386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064a249530_1_76"/>
          <p:cNvSpPr txBox="1"/>
          <p:nvPr>
            <p:ph type="title"/>
          </p:nvPr>
        </p:nvSpPr>
        <p:spPr>
          <a:xfrm>
            <a:off x="581352" y="5262296"/>
            <a:ext cx="3536700" cy="689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g1064a249530_1_76"/>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9" name="Google Shape;89;g1064a249530_1_76"/>
          <p:cNvSpPr txBox="1"/>
          <p:nvPr>
            <p:ph idx="2" type="body"/>
          </p:nvPr>
        </p:nvSpPr>
        <p:spPr>
          <a:xfrm>
            <a:off x="4305617" y="5262295"/>
            <a:ext cx="4265400" cy="689400"/>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0" name="Google Shape;90;g1064a249530_1_76"/>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1" name="Google Shape;91;g1064a249530_1_76"/>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1064a249530_1_76"/>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g1064a249530_1_84"/>
          <p:cNvSpPr txBox="1"/>
          <p:nvPr>
            <p:ph type="title"/>
          </p:nvPr>
        </p:nvSpPr>
        <p:spPr>
          <a:xfrm>
            <a:off x="581192" y="4693389"/>
            <a:ext cx="79899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g1064a249530_1_84"/>
          <p:cNvSpPr/>
          <p:nvPr>
            <p:ph idx="2" type="pic"/>
          </p:nvPr>
        </p:nvSpPr>
        <p:spPr>
          <a:xfrm>
            <a:off x="448093" y="599725"/>
            <a:ext cx="8238600" cy="3557400"/>
          </a:xfrm>
          <a:prstGeom prst="rect">
            <a:avLst/>
          </a:prstGeom>
          <a:noFill/>
          <a:ln>
            <a:noFill/>
          </a:ln>
        </p:spPr>
      </p:sp>
      <p:sp>
        <p:nvSpPr>
          <p:cNvPr id="96" name="Google Shape;96;g1064a249530_1_84"/>
          <p:cNvSpPr txBox="1"/>
          <p:nvPr>
            <p:ph idx="1" type="body"/>
          </p:nvPr>
        </p:nvSpPr>
        <p:spPr>
          <a:xfrm>
            <a:off x="581192" y="5260126"/>
            <a:ext cx="7989900" cy="598800"/>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7" name="Google Shape;97;g1064a249530_1_84"/>
          <p:cNvSpPr txBox="1"/>
          <p:nvPr>
            <p:ph idx="10" type="dt"/>
          </p:nvPr>
        </p:nvSpPr>
        <p:spPr>
          <a:xfrm>
            <a:off x="5559327" y="5956136"/>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8" name="Google Shape;98;g1064a249530_1_84"/>
          <p:cNvSpPr txBox="1"/>
          <p:nvPr>
            <p:ph idx="11" type="ftr"/>
          </p:nvPr>
        </p:nvSpPr>
        <p:spPr>
          <a:xfrm>
            <a:off x="581192" y="5951810"/>
            <a:ext cx="48705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1064a249530_1_84"/>
          <p:cNvSpPr txBox="1"/>
          <p:nvPr>
            <p:ph idx="12" type="sldNum"/>
          </p:nvPr>
        </p:nvSpPr>
        <p:spPr>
          <a:xfrm>
            <a:off x="7800476" y="5956136"/>
            <a:ext cx="770400" cy="3651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64a249530_1_0"/>
          <p:cNvSpPr txBox="1"/>
          <p:nvPr>
            <p:ph type="title"/>
          </p:nvPr>
        </p:nvSpPr>
        <p:spPr>
          <a:xfrm>
            <a:off x="143289" y="270616"/>
            <a:ext cx="8835000" cy="6975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g1064a249530_1_0"/>
          <p:cNvSpPr txBox="1"/>
          <p:nvPr>
            <p:ph idx="1" type="body"/>
          </p:nvPr>
        </p:nvSpPr>
        <p:spPr>
          <a:xfrm>
            <a:off x="143289" y="1059264"/>
            <a:ext cx="8835000" cy="4823700"/>
          </a:xfrm>
          <a:prstGeom prst="rect">
            <a:avLst/>
          </a:prstGeom>
          <a:noFill/>
          <a:ln>
            <a:noFill/>
          </a:ln>
        </p:spPr>
        <p:txBody>
          <a:bodyPr anchorCtr="0" anchor="t" bIns="45700" lIns="91425" spcFirstLastPara="1" rIns="91425" wrap="square" tIns="45700">
            <a:normAutofit/>
          </a:bodyPr>
          <a:lstStyle>
            <a:lvl1pPr indent="-333756" lvl="0" marL="457200" marR="0" rtl="1" algn="r">
              <a:spcBef>
                <a:spcPts val="360"/>
              </a:spcBef>
              <a:spcAft>
                <a:spcPts val="0"/>
              </a:spcAft>
              <a:buClr>
                <a:schemeClr val="accent2"/>
              </a:buClr>
              <a:buSzPts val="1656"/>
              <a:buFont typeface="Assistant"/>
              <a:buChar char="⬛"/>
              <a:defRPr i="0" sz="1800" u="none" cap="none" strike="noStrike">
                <a:solidFill>
                  <a:schemeClr val="dk2"/>
                </a:solidFill>
                <a:latin typeface="Assistant"/>
                <a:ea typeface="Assistant"/>
                <a:cs typeface="Assistant"/>
                <a:sym typeface="Assistant"/>
              </a:defRPr>
            </a:lvl1pPr>
            <a:lvl2pPr indent="-322072" lvl="1" marL="914400" marR="0" rtl="1" algn="r">
              <a:spcBef>
                <a:spcPts val="600"/>
              </a:spcBef>
              <a:spcAft>
                <a:spcPts val="0"/>
              </a:spcAft>
              <a:buClr>
                <a:schemeClr val="accent2"/>
              </a:buClr>
              <a:buSzPts val="1472"/>
              <a:buFont typeface="Assistant"/>
              <a:buChar char="⬛"/>
              <a:defRPr i="0" sz="1600" u="none" cap="none" strike="noStrike">
                <a:solidFill>
                  <a:schemeClr val="dk2"/>
                </a:solidFill>
                <a:latin typeface="Assistant"/>
                <a:ea typeface="Assistant"/>
                <a:cs typeface="Assistant"/>
                <a:sym typeface="Assistant"/>
              </a:defRPr>
            </a:lvl2pPr>
            <a:lvl3pPr indent="-310388" lvl="2" marL="1371600" marR="0" rtl="1" algn="r">
              <a:spcBef>
                <a:spcPts val="600"/>
              </a:spcBef>
              <a:spcAft>
                <a:spcPts val="0"/>
              </a:spcAft>
              <a:buClr>
                <a:schemeClr val="accent2"/>
              </a:buClr>
              <a:buSzPts val="1288"/>
              <a:buFont typeface="Assistant"/>
              <a:buChar char="⬛"/>
              <a:defRPr i="0" sz="1400" u="none" cap="none" strike="noStrike">
                <a:solidFill>
                  <a:schemeClr val="dk2"/>
                </a:solidFill>
                <a:latin typeface="Assistant"/>
                <a:ea typeface="Assistant"/>
                <a:cs typeface="Assistant"/>
                <a:sym typeface="Assistant"/>
              </a:defRPr>
            </a:lvl3pPr>
            <a:lvl4pPr indent="-298703" lvl="3" marL="18288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4pPr>
            <a:lvl5pPr indent="-298704" lvl="4" marL="22860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5pPr>
            <a:lvl6pPr indent="-298704" lvl="5" marL="27432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6pPr>
            <a:lvl7pPr indent="-298704" lvl="6" marL="32004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7pPr>
            <a:lvl8pPr indent="-298703" lvl="7" marL="3657600" marR="0" rtl="1" algn="r">
              <a:spcBef>
                <a:spcPts val="600"/>
              </a:spcBef>
              <a:spcAft>
                <a:spcPts val="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8pPr>
            <a:lvl9pPr indent="-298703" lvl="8" marL="4114800" marR="0" rtl="1" algn="r">
              <a:spcBef>
                <a:spcPts val="600"/>
              </a:spcBef>
              <a:spcAft>
                <a:spcPts val="600"/>
              </a:spcAft>
              <a:buClr>
                <a:schemeClr val="accent2"/>
              </a:buClr>
              <a:buSzPts val="1104"/>
              <a:buFont typeface="Assistant"/>
              <a:buChar char="◼"/>
              <a:defRPr i="0" sz="1200" u="none" cap="none" strike="noStrike">
                <a:solidFill>
                  <a:schemeClr val="dk2"/>
                </a:solidFill>
                <a:latin typeface="Assistant"/>
                <a:ea typeface="Assistant"/>
                <a:cs typeface="Assistant"/>
                <a:sym typeface="Assistant"/>
              </a:defRPr>
            </a:lvl9pPr>
          </a:lstStyle>
          <a:p/>
        </p:txBody>
      </p:sp>
      <p:sp>
        <p:nvSpPr>
          <p:cNvPr id="12" name="Google Shape;12;g1064a249530_1_0"/>
          <p:cNvSpPr/>
          <p:nvPr/>
        </p:nvSpPr>
        <p:spPr>
          <a:xfrm>
            <a:off x="143290" y="111873"/>
            <a:ext cx="292620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g1064a249530_1_0"/>
          <p:cNvSpPr/>
          <p:nvPr/>
        </p:nvSpPr>
        <p:spPr>
          <a:xfrm>
            <a:off x="6052201" y="111873"/>
            <a:ext cx="292620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1064a249530_1_0"/>
          <p:cNvSpPr/>
          <p:nvPr/>
        </p:nvSpPr>
        <p:spPr>
          <a:xfrm>
            <a:off x="3097745" y="111873"/>
            <a:ext cx="292620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1064a249530_1_0"/>
          <p:cNvSpPr txBox="1"/>
          <p:nvPr>
            <p:ph idx="11" type="ftr"/>
          </p:nvPr>
        </p:nvSpPr>
        <p:spPr>
          <a:xfrm>
            <a:off x="143305" y="6352025"/>
            <a:ext cx="36999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200"/>
              <a:buNone/>
              <a:defRPr sz="12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g1064a249530_1_0"/>
          <p:cNvSpPr txBox="1"/>
          <p:nvPr>
            <p:ph idx="12" type="sldNum"/>
          </p:nvPr>
        </p:nvSpPr>
        <p:spPr>
          <a:xfrm>
            <a:off x="4175584" y="6316929"/>
            <a:ext cx="7704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cxnSp>
        <p:nvCxnSpPr>
          <p:cNvPr id="17" name="Google Shape;17;g1064a249530_1_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g1064a249530_1_0"/>
          <p:cNvCxnSpPr/>
          <p:nvPr/>
        </p:nvCxnSpPr>
        <p:spPr>
          <a:xfrm>
            <a:off x="175260" y="6316935"/>
            <a:ext cx="8831700" cy="0"/>
          </a:xfrm>
          <a:prstGeom prst="straightConnector1">
            <a:avLst/>
          </a:prstGeom>
          <a:noFill/>
          <a:ln cap="rnd" cmpd="sng" w="12700">
            <a:solidFill>
              <a:schemeClr val="dk1"/>
            </a:solidFill>
            <a:prstDash val="solid"/>
            <a:round/>
            <a:headEnd len="sm" w="sm" type="none"/>
            <a:tailEnd len="sm" w="sm" type="none"/>
          </a:ln>
        </p:spPr>
      </p:cxnSp>
      <p:sp>
        <p:nvSpPr>
          <p:cNvPr id="19" name="Google Shape;19;g1064a249530_1_0"/>
          <p:cNvSpPr txBox="1"/>
          <p:nvPr/>
        </p:nvSpPr>
        <p:spPr>
          <a:xfrm>
            <a:off x="5501938" y="6393125"/>
            <a:ext cx="35049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a:latin typeface="Assistant"/>
                <a:ea typeface="Assistant"/>
                <a:cs typeface="Assistant"/>
                <a:sym typeface="Assistant"/>
              </a:rPr>
              <a:t>תורגם לעברית ע"י FRC D-Bug #3316 מתל-אביב</a:t>
            </a:r>
            <a:endParaRPr>
              <a:latin typeface="Assistant"/>
              <a:ea typeface="Assistant"/>
              <a:cs typeface="Assistant"/>
              <a:sym typeface="Assistan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182198" y="2676575"/>
            <a:ext cx="8787600" cy="1504800"/>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dk1"/>
              </a:buClr>
              <a:buSzPts val="3600"/>
              <a:buFont typeface="Gill Sans"/>
              <a:buNone/>
            </a:pPr>
            <a:r>
              <a:rPr b="1" lang="iw-IL"/>
              <a:t>נסיעה ישרה </a:t>
            </a:r>
            <a:endParaRPr b="1"/>
          </a:p>
        </p:txBody>
      </p:sp>
      <p:sp>
        <p:nvSpPr>
          <p:cNvPr id="150" name="Google Shape;150;p1"/>
          <p:cNvSpPr txBox="1"/>
          <p:nvPr/>
        </p:nvSpPr>
        <p:spPr>
          <a:xfrm>
            <a:off x="3085309" y="4181432"/>
            <a:ext cx="5742000" cy="5904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None/>
            </a:pPr>
            <a:r>
              <a:rPr lang="iw-IL" sz="1600">
                <a:solidFill>
                  <a:srgbClr val="0EAE9F"/>
                </a:solidFill>
                <a:latin typeface="Assistant"/>
                <a:ea typeface="Assistant"/>
                <a:cs typeface="Assistant"/>
                <a:sym typeface="Assistant"/>
              </a:rPr>
              <a:t>מאת Arvind and Sanjay Seshan</a:t>
            </a:r>
            <a:endParaRPr sz="1600">
              <a:solidFill>
                <a:srgbClr val="0EAE9F"/>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0"/>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אתגר 2: תנועו קדימה ובחזרה</a:t>
            </a:r>
            <a:endParaRPr/>
          </a:p>
        </p:txBody>
      </p:sp>
      <p:sp>
        <p:nvSpPr>
          <p:cNvPr id="271" name="Google Shape;271;p10"/>
          <p:cNvSpPr txBox="1"/>
          <p:nvPr>
            <p:ph idx="1" type="body"/>
          </p:nvPr>
        </p:nvSpPr>
        <p:spPr>
          <a:xfrm>
            <a:off x="175260" y="1274749"/>
            <a:ext cx="4555958" cy="4373563"/>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הניעו את הרובוט שלכם קדימה מקו ההתחלה ועד לקו הסיום (1) ובחזרה לקו ההתחלה (2)</a:t>
            </a:r>
            <a:endParaRPr/>
          </a:p>
          <a:p>
            <a:pPr indent="-306000" lvl="0" marL="306000" rtl="1" algn="r">
              <a:spcBef>
                <a:spcPts val="960"/>
              </a:spcBef>
              <a:spcAft>
                <a:spcPts val="0"/>
              </a:spcAft>
              <a:buSzPts val="1656"/>
              <a:buChar char="⬛"/>
            </a:pPr>
            <a:r>
              <a:rPr lang="iw-IL"/>
              <a:t>צעדים בסיסים:</a:t>
            </a:r>
            <a:endParaRPr/>
          </a:p>
          <a:p>
            <a:pPr indent="-306000" lvl="1" marL="630000" rtl="1" algn="r">
              <a:spcBef>
                <a:spcPts val="920"/>
              </a:spcBef>
              <a:spcAft>
                <a:spcPts val="0"/>
              </a:spcAft>
              <a:buSzPts val="1472"/>
              <a:buChar char="⬛"/>
            </a:pPr>
            <a:r>
              <a:rPr lang="iw-IL"/>
              <a:t>תגדירו את הרובוט שלכם</a:t>
            </a:r>
            <a:endParaRPr/>
          </a:p>
          <a:p>
            <a:pPr indent="-306000" lvl="1" marL="630000" rtl="1" algn="r">
              <a:spcBef>
                <a:spcPts val="920"/>
              </a:spcBef>
              <a:spcAft>
                <a:spcPts val="0"/>
              </a:spcAft>
              <a:buSzPts val="1472"/>
              <a:buChar char="⬛"/>
            </a:pPr>
            <a:r>
              <a:rPr lang="iw-IL"/>
              <a:t>השתמשו בבלוק תנועה ותנועו קדימה לכמות הנדרשת (40 ס"מ)</a:t>
            </a:r>
            <a:endParaRPr/>
          </a:p>
          <a:p>
            <a:pPr indent="-306000" lvl="1" marL="630000" rtl="1" algn="r">
              <a:spcBef>
                <a:spcPts val="920"/>
              </a:spcBef>
              <a:spcAft>
                <a:spcPts val="0"/>
              </a:spcAft>
              <a:buSzPts val="1472"/>
              <a:buChar char="⬛"/>
            </a:pPr>
            <a:r>
              <a:rPr lang="iw-IL"/>
              <a:t>השתמשו באותו בלוק תנועה ותנועו אחורה (40 ס"מ)</a:t>
            </a:r>
            <a:endParaRPr/>
          </a:p>
          <a:p>
            <a:pPr indent="-200844" lvl="0" marL="306000" rtl="1" algn="r">
              <a:spcBef>
                <a:spcPts val="960"/>
              </a:spcBef>
              <a:spcAft>
                <a:spcPts val="0"/>
              </a:spcAft>
              <a:buSzPts val="1656"/>
              <a:buNone/>
            </a:pPr>
            <a:r>
              <a:t/>
            </a:r>
            <a:endParaRPr/>
          </a:p>
          <a:p>
            <a:pPr indent="-200844" lvl="0" marL="306000" rtl="1" algn="r">
              <a:spcBef>
                <a:spcPts val="960"/>
              </a:spcBef>
              <a:spcAft>
                <a:spcPts val="0"/>
              </a:spcAft>
              <a:buSzPts val="1656"/>
              <a:buNone/>
            </a:pPr>
            <a:r>
              <a:t/>
            </a:r>
            <a:endParaRPr/>
          </a:p>
        </p:txBody>
      </p:sp>
      <p:sp>
        <p:nvSpPr>
          <p:cNvPr id="272" name="Google Shape;272;p10"/>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273" name="Google Shape;273;p10"/>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cxnSp>
        <p:nvCxnSpPr>
          <p:cNvPr id="274" name="Google Shape;274;p10"/>
          <p:cNvCxnSpPr/>
          <p:nvPr/>
        </p:nvCxnSpPr>
        <p:spPr>
          <a:xfrm rot="10800000">
            <a:off x="5775158" y="1871579"/>
            <a:ext cx="2540000" cy="0"/>
          </a:xfrm>
          <a:prstGeom prst="straightConnector1">
            <a:avLst/>
          </a:prstGeom>
          <a:noFill/>
          <a:ln cap="flat" cmpd="sng" w="76200">
            <a:solidFill>
              <a:schemeClr val="dk1"/>
            </a:solidFill>
            <a:prstDash val="solid"/>
            <a:round/>
            <a:headEnd len="sm" w="sm" type="none"/>
            <a:tailEnd len="sm" w="sm" type="none"/>
          </a:ln>
        </p:spPr>
      </p:cxnSp>
      <p:cxnSp>
        <p:nvCxnSpPr>
          <p:cNvPr id="275" name="Google Shape;275;p10"/>
          <p:cNvCxnSpPr/>
          <p:nvPr/>
        </p:nvCxnSpPr>
        <p:spPr>
          <a:xfrm rot="10800000">
            <a:off x="5775158" y="5558588"/>
            <a:ext cx="2540000" cy="0"/>
          </a:xfrm>
          <a:prstGeom prst="straightConnector1">
            <a:avLst/>
          </a:prstGeom>
          <a:noFill/>
          <a:ln cap="flat" cmpd="sng" w="76200">
            <a:solidFill>
              <a:srgbClr val="00B900"/>
            </a:solidFill>
            <a:prstDash val="solid"/>
            <a:round/>
            <a:headEnd len="sm" w="sm" type="none"/>
            <a:tailEnd len="sm" w="sm" type="none"/>
          </a:ln>
        </p:spPr>
      </p:cxnSp>
      <p:cxnSp>
        <p:nvCxnSpPr>
          <p:cNvPr id="276" name="Google Shape;276;p10"/>
          <p:cNvCxnSpPr/>
          <p:nvPr/>
        </p:nvCxnSpPr>
        <p:spPr>
          <a:xfrm rot="10800000">
            <a:off x="6015789" y="2072105"/>
            <a:ext cx="0" cy="3355474"/>
          </a:xfrm>
          <a:prstGeom prst="straightConnector1">
            <a:avLst/>
          </a:prstGeom>
          <a:noFill/>
          <a:ln cap="rnd" cmpd="sng" w="22225">
            <a:solidFill>
              <a:schemeClr val="accent3"/>
            </a:solidFill>
            <a:prstDash val="solid"/>
            <a:round/>
            <a:headEnd len="sm" w="sm" type="none"/>
            <a:tailEnd len="med" w="med" type="stealth"/>
          </a:ln>
        </p:spPr>
      </p:cxnSp>
      <p:cxnSp>
        <p:nvCxnSpPr>
          <p:cNvPr id="277" name="Google Shape;277;p10"/>
          <p:cNvCxnSpPr/>
          <p:nvPr/>
        </p:nvCxnSpPr>
        <p:spPr>
          <a:xfrm>
            <a:off x="8152064" y="2072105"/>
            <a:ext cx="0" cy="3355474"/>
          </a:xfrm>
          <a:prstGeom prst="straightConnector1">
            <a:avLst/>
          </a:prstGeom>
          <a:noFill/>
          <a:ln cap="rnd" cmpd="sng" w="22225">
            <a:solidFill>
              <a:schemeClr val="accent3"/>
            </a:solidFill>
            <a:prstDash val="solid"/>
            <a:round/>
            <a:headEnd len="sm" w="sm" type="none"/>
            <a:tailEnd len="med" w="med" type="stealth"/>
          </a:ln>
        </p:spPr>
      </p:cxnSp>
      <p:sp>
        <p:nvSpPr>
          <p:cNvPr id="278" name="Google Shape;278;p10"/>
          <p:cNvSpPr txBox="1"/>
          <p:nvPr/>
        </p:nvSpPr>
        <p:spPr>
          <a:xfrm>
            <a:off x="6036784" y="3438897"/>
            <a:ext cx="307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1</a:t>
            </a:r>
            <a:endParaRPr/>
          </a:p>
        </p:txBody>
      </p:sp>
      <p:sp>
        <p:nvSpPr>
          <p:cNvPr id="279" name="Google Shape;279;p10"/>
          <p:cNvSpPr txBox="1"/>
          <p:nvPr/>
        </p:nvSpPr>
        <p:spPr>
          <a:xfrm>
            <a:off x="7823596" y="3471417"/>
            <a:ext cx="307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2</a:t>
            </a:r>
            <a:endParaRPr/>
          </a:p>
        </p:txBody>
      </p:sp>
      <p:sp>
        <p:nvSpPr>
          <p:cNvPr id="280" name="Google Shape;280;p10"/>
          <p:cNvSpPr txBox="1"/>
          <p:nvPr/>
        </p:nvSpPr>
        <p:spPr>
          <a:xfrm>
            <a:off x="5679774" y="1434399"/>
            <a:ext cx="570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סיום</a:t>
            </a:r>
            <a:endParaRPr sz="1800">
              <a:solidFill>
                <a:schemeClr val="dk1"/>
              </a:solidFill>
              <a:latin typeface="Gill Sans"/>
              <a:ea typeface="Gill Sans"/>
              <a:cs typeface="Gill Sans"/>
              <a:sym typeface="Gill Sans"/>
            </a:endParaRPr>
          </a:p>
        </p:txBody>
      </p:sp>
      <p:sp>
        <p:nvSpPr>
          <p:cNvPr id="281" name="Google Shape;281;p10"/>
          <p:cNvSpPr txBox="1"/>
          <p:nvPr/>
        </p:nvSpPr>
        <p:spPr>
          <a:xfrm>
            <a:off x="5679774" y="5744877"/>
            <a:ext cx="8579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התחלה</a:t>
            </a:r>
            <a:endParaRPr sz="1800">
              <a:solidFill>
                <a:schemeClr val="dk1"/>
              </a:solidFill>
              <a:latin typeface="Gill Sans"/>
              <a:ea typeface="Gill Sans"/>
              <a:cs typeface="Gill Sans"/>
              <a:sym typeface="Gill Sans"/>
            </a:endParaRPr>
          </a:p>
        </p:txBody>
      </p:sp>
      <p:grpSp>
        <p:nvGrpSpPr>
          <p:cNvPr id="282" name="Google Shape;282;p10"/>
          <p:cNvGrpSpPr/>
          <p:nvPr/>
        </p:nvGrpSpPr>
        <p:grpSpPr>
          <a:xfrm>
            <a:off x="6829001" y="5597096"/>
            <a:ext cx="660559" cy="790597"/>
            <a:chOff x="6310708" y="2223671"/>
            <a:chExt cx="809489" cy="898563"/>
          </a:xfrm>
        </p:grpSpPr>
        <p:sp>
          <p:nvSpPr>
            <p:cNvPr id="283" name="Google Shape;283;p10"/>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4" name="Google Shape;284;p10"/>
            <p:cNvSpPr/>
            <p:nvPr/>
          </p:nvSpPr>
          <p:spPr>
            <a:xfrm>
              <a:off x="6979076" y="2525434"/>
              <a:ext cx="141121" cy="295036"/>
            </a:xfrm>
            <a:prstGeom prst="roundRect">
              <a:avLst>
                <a:gd fmla="val 16667" name="adj"/>
              </a:avLst>
            </a:prstGeom>
            <a:solidFill>
              <a:srgbClr val="0EAE9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5" name="Google Shape;285;p10"/>
            <p:cNvSpPr/>
            <p:nvPr/>
          </p:nvSpPr>
          <p:spPr>
            <a:xfrm>
              <a:off x="6310708" y="2525434"/>
              <a:ext cx="141121" cy="295036"/>
            </a:xfrm>
            <a:prstGeom prst="roundRect">
              <a:avLst>
                <a:gd fmla="val 16667" name="adj"/>
              </a:avLst>
            </a:prstGeom>
            <a:solidFill>
              <a:srgbClr val="0EAE9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6" name="Google Shape;286;p10"/>
            <p:cNvSpPr/>
            <p:nvPr/>
          </p:nvSpPr>
          <p:spPr>
            <a:xfrm>
              <a:off x="6621904" y="2247641"/>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87" name="Google Shape;287;p10"/>
          <p:cNvSpPr txBox="1"/>
          <p:nvPr/>
        </p:nvSpPr>
        <p:spPr>
          <a:xfrm>
            <a:off x="6636777" y="3471547"/>
            <a:ext cx="9310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40 ס"מ</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פתרון אתגר 2</a:t>
            </a:r>
            <a:endParaRPr/>
          </a:p>
        </p:txBody>
      </p:sp>
      <p:sp>
        <p:nvSpPr>
          <p:cNvPr id="293" name="Google Shape;293;p11"/>
          <p:cNvSpPr txBox="1"/>
          <p:nvPr>
            <p:ph idx="1" type="body"/>
          </p:nvPr>
        </p:nvSpPr>
        <p:spPr>
          <a:xfrm>
            <a:off x="156210" y="1857829"/>
            <a:ext cx="4502876" cy="4364778"/>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תגדירו את הרובוט שלכם</a:t>
            </a:r>
            <a:endParaRPr/>
          </a:p>
          <a:p>
            <a:pPr indent="-306000" lvl="0" marL="306000" rtl="1" algn="r">
              <a:spcBef>
                <a:spcPts val="960"/>
              </a:spcBef>
              <a:spcAft>
                <a:spcPts val="0"/>
              </a:spcAft>
              <a:buSzPts val="1656"/>
              <a:buChar char="⬛"/>
            </a:pPr>
            <a:r>
              <a:rPr lang="iw-IL"/>
              <a:t>אם אתם משתמשים בגלגלי SPIKE Prime  קטנים יותר על Droid Bot IV, תגדירו את הסיבוב ל-17.5 ס"מ (תמונה שמימין)</a:t>
            </a:r>
            <a:endParaRPr/>
          </a:p>
          <a:p>
            <a:pPr indent="-306000" lvl="0" marL="306000" rtl="1" algn="r">
              <a:spcBef>
                <a:spcPts val="960"/>
              </a:spcBef>
              <a:spcAft>
                <a:spcPts val="0"/>
              </a:spcAft>
              <a:buSzPts val="1656"/>
              <a:buChar char="⬛"/>
            </a:pPr>
            <a:r>
              <a:rPr lang="iw-IL"/>
              <a:t>אם אתם משתמשים בגלגלי SPIKE Prime  גדולים יותר על ADB, תזכרו להגדיר סיבוב אחד ל-27.6 ס"מ</a:t>
            </a:r>
            <a:endParaRPr/>
          </a:p>
          <a:p>
            <a:pPr indent="-306000" lvl="0" marL="306000" rtl="1" algn="r">
              <a:spcBef>
                <a:spcPts val="960"/>
              </a:spcBef>
              <a:spcAft>
                <a:spcPts val="0"/>
              </a:spcAft>
              <a:buSzPts val="1656"/>
              <a:buChar char="⬛"/>
            </a:pPr>
            <a:r>
              <a:rPr lang="iw-IL"/>
              <a:t>רובוט נע קדימה 40 ס"מ ואחורה 40 ס"מ</a:t>
            </a:r>
            <a:endParaRPr/>
          </a:p>
          <a:p>
            <a:pPr indent="-200844" lvl="0" marL="306000" rtl="1" algn="r">
              <a:spcBef>
                <a:spcPts val="960"/>
              </a:spcBef>
              <a:spcAft>
                <a:spcPts val="0"/>
              </a:spcAft>
              <a:buSzPts val="1656"/>
              <a:buNone/>
            </a:pPr>
            <a:r>
              <a:t/>
            </a:r>
            <a:endParaRPr/>
          </a:p>
        </p:txBody>
      </p:sp>
      <p:sp>
        <p:nvSpPr>
          <p:cNvPr id="294" name="Google Shape;294;p11"/>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295" name="Google Shape;295;p11"/>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pic>
        <p:nvPicPr>
          <p:cNvPr descr="A screenshot of a cell phone&#10;&#10;Description automatically generated" id="296" name="Google Shape;296;p11"/>
          <p:cNvPicPr preferRelativeResize="0"/>
          <p:nvPr/>
        </p:nvPicPr>
        <p:blipFill rotWithShape="1">
          <a:blip r:embed="rId3">
            <a:alphaModFix/>
          </a:blip>
          <a:srcRect b="0" l="0" r="0" t="0"/>
          <a:stretch/>
        </p:blipFill>
        <p:spPr>
          <a:xfrm>
            <a:off x="4785360" y="1343878"/>
            <a:ext cx="4477375" cy="40105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2"/>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בלוקי התחלת התנועה ועצירת התנועה</a:t>
            </a:r>
            <a:endParaRPr/>
          </a:p>
        </p:txBody>
      </p:sp>
      <p:sp>
        <p:nvSpPr>
          <p:cNvPr id="302" name="Google Shape;302;p12"/>
          <p:cNvSpPr txBox="1"/>
          <p:nvPr>
            <p:ph idx="1" type="body"/>
          </p:nvPr>
        </p:nvSpPr>
        <p:spPr>
          <a:xfrm>
            <a:off x="4080076" y="1524318"/>
            <a:ext cx="4622598" cy="4736927"/>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SzPts val="1656"/>
              <a:buFont typeface="Arial"/>
              <a:buChar char="•"/>
            </a:pPr>
            <a:r>
              <a:rPr lang="iw-IL"/>
              <a:t>יש עוד 4 בלוקי תנועה נוספים בלוח התנועה</a:t>
            </a:r>
            <a:endParaRPr/>
          </a:p>
          <a:p>
            <a:pPr indent="-342900" lvl="0" marL="342900" rtl="1" algn="r">
              <a:spcBef>
                <a:spcPts val="960"/>
              </a:spcBef>
              <a:spcAft>
                <a:spcPts val="0"/>
              </a:spcAft>
              <a:buSzPts val="1656"/>
              <a:buFont typeface="Arial"/>
              <a:buChar char="•"/>
            </a:pPr>
            <a:r>
              <a:rPr lang="iw-IL"/>
              <a:t>בלוקי התחלת התנועה יפעילו את מנועי הנסיעה שלכם במהירות ברירת מחדל או במהירות שהגדרתם.</a:t>
            </a:r>
            <a:endParaRPr/>
          </a:p>
          <a:p>
            <a:pPr indent="-342900" lvl="0" marL="342900" rtl="1" algn="r">
              <a:spcBef>
                <a:spcPts val="960"/>
              </a:spcBef>
              <a:spcAft>
                <a:spcPts val="0"/>
              </a:spcAft>
              <a:buSzPts val="1656"/>
              <a:buFont typeface="Arial"/>
              <a:buChar char="•"/>
            </a:pPr>
            <a:r>
              <a:rPr lang="iw-IL"/>
              <a:t>לבלוקים האלה אין משך זמן/מרחק. אחרי שמפעילים את המנוע, התוכנה ממשיכה ישר לבלוק הבא.</a:t>
            </a:r>
            <a:endParaRPr/>
          </a:p>
          <a:p>
            <a:pPr indent="-342900" lvl="0" marL="342900" rtl="1" algn="r">
              <a:spcBef>
                <a:spcPts val="960"/>
              </a:spcBef>
              <a:spcAft>
                <a:spcPts val="0"/>
              </a:spcAft>
              <a:buSzPts val="1656"/>
              <a:buFont typeface="Arial"/>
              <a:buChar char="•"/>
            </a:pPr>
            <a:r>
              <a:rPr lang="iw-IL"/>
              <a:t>המנוע ימשיך לרוץ עד שהוא נעצר או נשלט על ידי בלוק אחר</a:t>
            </a:r>
            <a:endParaRPr/>
          </a:p>
          <a:p>
            <a:pPr indent="-342900" lvl="0" marL="342900" rtl="1" algn="r">
              <a:spcBef>
                <a:spcPts val="960"/>
              </a:spcBef>
              <a:spcAft>
                <a:spcPts val="0"/>
              </a:spcAft>
              <a:buSzPts val="1656"/>
              <a:buFont typeface="Arial"/>
              <a:buChar char="•"/>
            </a:pPr>
            <a:r>
              <a:rPr lang="iw-IL"/>
              <a:t>עצירת התנועה יעצור את מנועי הנסיעה שלכם לא משנה איזה פעולה הם מריצים.</a:t>
            </a:r>
            <a:endParaRPr/>
          </a:p>
        </p:txBody>
      </p:sp>
      <p:sp>
        <p:nvSpPr>
          <p:cNvPr id="303" name="Google Shape;303;p12"/>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304" name="Google Shape;304;p12"/>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pic>
        <p:nvPicPr>
          <p:cNvPr descr="Screen Shot 2019-12-21 at 3.54.20 PM.png" id="305" name="Google Shape;305;p12"/>
          <p:cNvPicPr preferRelativeResize="0"/>
          <p:nvPr/>
        </p:nvPicPr>
        <p:blipFill rotWithShape="1">
          <a:blip r:embed="rId3">
            <a:alphaModFix/>
          </a:blip>
          <a:srcRect b="0" l="985" r="0" t="0"/>
          <a:stretch/>
        </p:blipFill>
        <p:spPr>
          <a:xfrm>
            <a:off x="243818" y="2303898"/>
            <a:ext cx="3710189" cy="709143"/>
          </a:xfrm>
          <a:prstGeom prst="rect">
            <a:avLst/>
          </a:prstGeom>
          <a:noFill/>
          <a:ln>
            <a:noFill/>
          </a:ln>
        </p:spPr>
      </p:pic>
      <p:pic>
        <p:nvPicPr>
          <p:cNvPr descr="Screen Shot 2019-12-21 at 3.54.25 PM.png" id="306" name="Google Shape;306;p12"/>
          <p:cNvPicPr preferRelativeResize="0"/>
          <p:nvPr/>
        </p:nvPicPr>
        <p:blipFill rotWithShape="1">
          <a:blip r:embed="rId4">
            <a:alphaModFix/>
          </a:blip>
          <a:srcRect b="0" l="2427" r="0" t="0"/>
          <a:stretch/>
        </p:blipFill>
        <p:spPr>
          <a:xfrm>
            <a:off x="985792" y="4640513"/>
            <a:ext cx="1674451" cy="743643"/>
          </a:xfrm>
          <a:prstGeom prst="rect">
            <a:avLst/>
          </a:prstGeom>
          <a:noFill/>
          <a:ln>
            <a:noFill/>
          </a:ln>
        </p:spPr>
      </p:pic>
      <p:pic>
        <p:nvPicPr>
          <p:cNvPr id="307" name="Google Shape;307;p12"/>
          <p:cNvPicPr preferRelativeResize="0"/>
          <p:nvPr/>
        </p:nvPicPr>
        <p:blipFill rotWithShape="1">
          <a:blip r:embed="rId5">
            <a:alphaModFix/>
          </a:blip>
          <a:srcRect b="0" l="0" r="0" t="0"/>
          <a:stretch/>
        </p:blipFill>
        <p:spPr>
          <a:xfrm>
            <a:off x="243818" y="1574223"/>
            <a:ext cx="2479588" cy="681206"/>
          </a:xfrm>
          <a:prstGeom prst="rect">
            <a:avLst/>
          </a:prstGeom>
          <a:noFill/>
          <a:ln>
            <a:noFill/>
          </a:ln>
        </p:spPr>
      </p:pic>
      <p:pic>
        <p:nvPicPr>
          <p:cNvPr id="308" name="Google Shape;308;p12"/>
          <p:cNvPicPr preferRelativeResize="0"/>
          <p:nvPr/>
        </p:nvPicPr>
        <p:blipFill rotWithShape="1">
          <a:blip r:embed="rId6">
            <a:alphaModFix/>
          </a:blip>
          <a:srcRect b="0" l="0" r="0" t="0"/>
          <a:stretch/>
        </p:blipFill>
        <p:spPr>
          <a:xfrm>
            <a:off x="243818" y="3099814"/>
            <a:ext cx="3158401" cy="6583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ph type="title"/>
          </p:nvPr>
        </p:nvSpPr>
        <p:spPr>
          <a:xfrm>
            <a:off x="156210" y="292975"/>
            <a:ext cx="8746864" cy="752706"/>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בלוקי המתנה ואתגר 3</a:t>
            </a:r>
            <a:endParaRPr/>
          </a:p>
        </p:txBody>
      </p:sp>
      <p:sp>
        <p:nvSpPr>
          <p:cNvPr id="314" name="Google Shape;314;p13"/>
          <p:cNvSpPr txBox="1"/>
          <p:nvPr>
            <p:ph idx="1" type="body"/>
          </p:nvPr>
        </p:nvSpPr>
        <p:spPr>
          <a:xfrm>
            <a:off x="156210" y="1140006"/>
            <a:ext cx="8831580" cy="2902155"/>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משום שבלוקי תנועה של התחלה ועצירה מתבצעים במיידי, הם צריכים להיות בשימוש עם בלוקים אחרים כדי להיות שימושים. דרך נפוצה אחת בה משתמשים בהם היא עם בלוקי המתנה. בלוקי המתנה עוצרים את הריצה של התוכנה עד שאירועים מסוימים קורים. השיעור על חיישנים יכסה בלוקי המתנה בפרטים נוספים.</a:t>
            </a:r>
            <a:endParaRPr/>
          </a:p>
          <a:p>
            <a:pPr indent="-306000" lvl="0" marL="306000" rtl="1" algn="r">
              <a:spcBef>
                <a:spcPts val="960"/>
              </a:spcBef>
              <a:spcAft>
                <a:spcPts val="0"/>
              </a:spcAft>
              <a:buSzPts val="1656"/>
              <a:buChar char="⬛"/>
            </a:pPr>
            <a:r>
              <a:rPr lang="iw-IL"/>
              <a:t>לעכשיו, אנחנו נשתמש בבלוק לחכות לשניות </a:t>
            </a:r>
            <a:endParaRPr/>
          </a:p>
          <a:p>
            <a:pPr indent="-200844" lvl="0" marL="306000" rtl="1" algn="r">
              <a:spcBef>
                <a:spcPts val="960"/>
              </a:spcBef>
              <a:spcAft>
                <a:spcPts val="0"/>
              </a:spcAft>
              <a:buSzPts val="1656"/>
              <a:buNone/>
            </a:pPr>
            <a:r>
              <a:t/>
            </a:r>
            <a:endParaRPr/>
          </a:p>
          <a:p>
            <a:pPr indent="-200844" lvl="0" marL="306000" rtl="1" algn="r">
              <a:spcBef>
                <a:spcPts val="960"/>
              </a:spcBef>
              <a:spcAft>
                <a:spcPts val="0"/>
              </a:spcAft>
              <a:buSzPts val="1656"/>
              <a:buNone/>
            </a:pPr>
            <a:r>
              <a:t/>
            </a:r>
            <a:endParaRPr/>
          </a:p>
          <a:p>
            <a:pPr indent="-306000" lvl="0" marL="306000" rtl="1" algn="r">
              <a:spcBef>
                <a:spcPts val="960"/>
              </a:spcBef>
              <a:spcAft>
                <a:spcPts val="0"/>
              </a:spcAft>
              <a:buSzPts val="1656"/>
              <a:buChar char="⬛"/>
            </a:pPr>
            <a:r>
              <a:rPr lang="iw-IL"/>
              <a:t>הבלוק רץ למשך מספר של שניות שהוכנס</a:t>
            </a:r>
            <a:endParaRPr/>
          </a:p>
        </p:txBody>
      </p:sp>
      <p:sp>
        <p:nvSpPr>
          <p:cNvPr id="315" name="Google Shape;315;p13"/>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316" name="Google Shape;316;p13"/>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pic>
        <p:nvPicPr>
          <p:cNvPr id="317" name="Google Shape;317;p13"/>
          <p:cNvPicPr preferRelativeResize="0"/>
          <p:nvPr/>
        </p:nvPicPr>
        <p:blipFill rotWithShape="1">
          <a:blip r:embed="rId3">
            <a:alphaModFix/>
          </a:blip>
          <a:srcRect b="0" l="0" r="0" t="0"/>
          <a:stretch/>
        </p:blipFill>
        <p:spPr>
          <a:xfrm>
            <a:off x="698659" y="2848746"/>
            <a:ext cx="1747295" cy="662767"/>
          </a:xfrm>
          <a:prstGeom prst="rect">
            <a:avLst/>
          </a:prstGeom>
          <a:noFill/>
          <a:ln>
            <a:noFill/>
          </a:ln>
        </p:spPr>
      </p:pic>
      <p:sp>
        <p:nvSpPr>
          <p:cNvPr id="318" name="Google Shape;318;p13"/>
          <p:cNvSpPr/>
          <p:nvPr/>
        </p:nvSpPr>
        <p:spPr>
          <a:xfrm>
            <a:off x="444380" y="4383993"/>
            <a:ext cx="8366333" cy="1563880"/>
          </a:xfrm>
          <a:prstGeom prst="rect">
            <a:avLst/>
          </a:prstGeom>
          <a:solidFill>
            <a:schemeClr val="accent1"/>
          </a:solidFill>
          <a:ln cap="rnd" cmpd="sng" w="2222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rPr lang="iw-IL" sz="2800">
                <a:solidFill>
                  <a:schemeClr val="dk1"/>
                </a:solidFill>
                <a:latin typeface="Gill Sans"/>
                <a:ea typeface="Gill Sans"/>
                <a:cs typeface="Gill Sans"/>
                <a:sym typeface="Gill Sans"/>
              </a:rPr>
              <a:t>אתגר 3:</a:t>
            </a:r>
            <a:endParaRPr sz="2800">
              <a:solidFill>
                <a:schemeClr val="dk1"/>
              </a:solidFill>
              <a:latin typeface="Gill Sans"/>
              <a:ea typeface="Gill Sans"/>
              <a:cs typeface="Gill Sans"/>
              <a:sym typeface="Gill Sans"/>
            </a:endParaRPr>
          </a:p>
          <a:p>
            <a:pPr indent="0" lvl="1" marL="457200" marR="0" rtl="1" algn="r">
              <a:spcBef>
                <a:spcPts val="0"/>
              </a:spcBef>
              <a:spcAft>
                <a:spcPts val="0"/>
              </a:spcAft>
              <a:buNone/>
            </a:pPr>
            <a:r>
              <a:rPr lang="iw-IL" sz="2400">
                <a:solidFill>
                  <a:schemeClr val="dk1"/>
                </a:solidFill>
                <a:latin typeface="Gill Sans"/>
                <a:ea typeface="Gill Sans"/>
                <a:cs typeface="Gill Sans"/>
                <a:sym typeface="Gill Sans"/>
              </a:rPr>
              <a:t>ה</a:t>
            </a:r>
            <a:r>
              <a:rPr b="0" i="0" lang="iw-IL" sz="2400" u="none" cap="none" strike="noStrike">
                <a:solidFill>
                  <a:schemeClr val="dk1"/>
                </a:solidFill>
                <a:latin typeface="Gill Sans"/>
                <a:ea typeface="Gill Sans"/>
                <a:cs typeface="Gill Sans"/>
                <a:sym typeface="Gill Sans"/>
              </a:rPr>
              <a:t>שתמשו בבלוקי התחלת תנועה, עצירת תנועה והמתנה כדי לגרום לרובוט לנוע קדימה למשך 3 שניות</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4"/>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אתגר 3: תנועה למשך 3 שניות</a:t>
            </a:r>
            <a:endParaRPr/>
          </a:p>
        </p:txBody>
      </p:sp>
      <p:sp>
        <p:nvSpPr>
          <p:cNvPr id="324" name="Google Shape;324;p14"/>
          <p:cNvSpPr txBox="1"/>
          <p:nvPr>
            <p:ph idx="1" type="body"/>
          </p:nvPr>
        </p:nvSpPr>
        <p:spPr>
          <a:xfrm>
            <a:off x="175260" y="1327298"/>
            <a:ext cx="8746864" cy="565297"/>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אתם יכולים לנוע למשך 3 שניות רק על ידי שימוש בבלוקי התחלת תנועה והמתנה?</a:t>
            </a:r>
            <a:endParaRPr/>
          </a:p>
        </p:txBody>
      </p:sp>
      <p:sp>
        <p:nvSpPr>
          <p:cNvPr id="325" name="Google Shape;325;p14"/>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326" name="Google Shape;326;p14"/>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327" name="Google Shape;327;p14"/>
          <p:cNvSpPr txBox="1"/>
          <p:nvPr/>
        </p:nvSpPr>
        <p:spPr>
          <a:xfrm>
            <a:off x="4625903" y="2666705"/>
            <a:ext cx="3730873" cy="2298701"/>
          </a:xfrm>
          <a:prstGeom prst="rect">
            <a:avLst/>
          </a:prstGeom>
          <a:noFill/>
          <a:ln>
            <a:noFill/>
          </a:ln>
        </p:spPr>
        <p:txBody>
          <a:bodyPr anchorCtr="0" anchor="t" bIns="45700" lIns="91425" spcFirstLastPara="1" rIns="91425" wrap="square" tIns="45700">
            <a:normAutofit/>
          </a:bodyPr>
          <a:lstStyle/>
          <a:p>
            <a:pPr indent="-306000" lvl="0" marL="306000" marR="0" rtl="1" algn="r">
              <a:spcBef>
                <a:spcPts val="0"/>
              </a:spcBef>
              <a:spcAft>
                <a:spcPts val="0"/>
              </a:spcAft>
              <a:buClr>
                <a:schemeClr val="accent2"/>
              </a:buClr>
              <a:buSzPts val="1656"/>
              <a:buFont typeface="Assistant"/>
              <a:buChar char="⬛"/>
            </a:pPr>
            <a:r>
              <a:rPr lang="iw-IL" sz="1800">
                <a:solidFill>
                  <a:schemeClr val="dk2"/>
                </a:solidFill>
                <a:latin typeface="Assistant"/>
                <a:ea typeface="Assistant"/>
                <a:cs typeface="Assistant"/>
                <a:sym typeface="Assistant"/>
              </a:rPr>
              <a:t>בלוק התחלת התנועה מתחיל את תנועת הרובוט</a:t>
            </a:r>
            <a:endParaRPr sz="1800">
              <a:solidFill>
                <a:schemeClr val="dk2"/>
              </a:solidFill>
              <a:latin typeface="Assistant"/>
              <a:ea typeface="Assistant"/>
              <a:cs typeface="Assistant"/>
              <a:sym typeface="Assistant"/>
            </a:endParaRPr>
          </a:p>
          <a:p>
            <a:pPr indent="-306000" lvl="0" marL="306000" marR="0" rtl="1" algn="r">
              <a:spcBef>
                <a:spcPts val="960"/>
              </a:spcBef>
              <a:spcAft>
                <a:spcPts val="0"/>
              </a:spcAft>
              <a:buClr>
                <a:schemeClr val="accent2"/>
              </a:buClr>
              <a:buSzPts val="1656"/>
              <a:buFont typeface="Assistant"/>
              <a:buChar char="⬛"/>
            </a:pPr>
            <a:r>
              <a:rPr lang="iw-IL" sz="1800">
                <a:solidFill>
                  <a:schemeClr val="dk2"/>
                </a:solidFill>
                <a:latin typeface="Assistant"/>
                <a:ea typeface="Assistant"/>
                <a:cs typeface="Assistant"/>
                <a:sym typeface="Assistant"/>
              </a:rPr>
              <a:t>אחרי שמפעילים את המנועים, התוכנה מתחילה להריץ את בלוק ההמתנה. זה לוקח 3 שניות לרוץ.</a:t>
            </a:r>
            <a:endParaRPr sz="1800">
              <a:solidFill>
                <a:schemeClr val="dk2"/>
              </a:solidFill>
              <a:latin typeface="Assistant"/>
              <a:ea typeface="Assistant"/>
              <a:cs typeface="Assistant"/>
              <a:sym typeface="Assistant"/>
            </a:endParaRPr>
          </a:p>
          <a:p>
            <a:pPr indent="-306000" lvl="0" marL="306000" marR="0" rtl="1" algn="r">
              <a:spcBef>
                <a:spcPts val="960"/>
              </a:spcBef>
              <a:spcAft>
                <a:spcPts val="0"/>
              </a:spcAft>
              <a:buClr>
                <a:schemeClr val="accent2"/>
              </a:buClr>
              <a:buSzPts val="1656"/>
              <a:buFont typeface="Assistant"/>
              <a:buChar char="⬛"/>
            </a:pPr>
            <a:r>
              <a:rPr lang="iw-IL" sz="1800">
                <a:solidFill>
                  <a:schemeClr val="dk2"/>
                </a:solidFill>
                <a:latin typeface="Assistant"/>
                <a:ea typeface="Assistant"/>
                <a:cs typeface="Assistant"/>
                <a:sym typeface="Assistant"/>
              </a:rPr>
              <a:t>בלוק עצירת התנועה גורם לרובוט לעצור</a:t>
            </a:r>
            <a:endParaRPr sz="1800">
              <a:solidFill>
                <a:schemeClr val="dk2"/>
              </a:solidFill>
              <a:latin typeface="Assistant"/>
              <a:ea typeface="Assistant"/>
              <a:cs typeface="Assistant"/>
              <a:sym typeface="Assistant"/>
            </a:endParaRPr>
          </a:p>
        </p:txBody>
      </p:sp>
      <p:pic>
        <p:nvPicPr>
          <p:cNvPr id="328" name="Google Shape;328;p14"/>
          <p:cNvPicPr preferRelativeResize="0"/>
          <p:nvPr/>
        </p:nvPicPr>
        <p:blipFill rotWithShape="1">
          <a:blip r:embed="rId3">
            <a:alphaModFix/>
          </a:blip>
          <a:srcRect b="0" l="0" r="0" t="0"/>
          <a:stretch/>
        </p:blipFill>
        <p:spPr>
          <a:xfrm>
            <a:off x="817820" y="2322014"/>
            <a:ext cx="3730872" cy="26681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64a249530_1_136"/>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קרדיטים</a:t>
            </a:r>
            <a:endParaRPr/>
          </a:p>
        </p:txBody>
      </p:sp>
      <p:sp>
        <p:nvSpPr>
          <p:cNvPr id="334" name="Google Shape;334;g1064a249530_1_136"/>
          <p:cNvSpPr txBox="1"/>
          <p:nvPr>
            <p:ph idx="1" type="body"/>
          </p:nvPr>
        </p:nvSpPr>
        <p:spPr>
          <a:xfrm>
            <a:off x="457200" y="1317978"/>
            <a:ext cx="8245500" cy="3206400"/>
          </a:xfrm>
          <a:prstGeom prst="rect">
            <a:avLst/>
          </a:prstGeom>
          <a:noFill/>
          <a:ln>
            <a:noFill/>
          </a:ln>
        </p:spPr>
        <p:txBody>
          <a:bodyPr anchorCtr="0" anchor="t" bIns="45700" lIns="91425" spcFirstLastPara="1" rIns="91425" wrap="square" tIns="45700">
            <a:normAutofit/>
          </a:bodyPr>
          <a:lstStyle/>
          <a:p>
            <a:pPr indent="-331400" lvl="0" marL="306000" rtl="1" algn="r">
              <a:lnSpc>
                <a:spcPct val="150000"/>
              </a:lnSpc>
              <a:spcBef>
                <a:spcPts val="0"/>
              </a:spcBef>
              <a:spcAft>
                <a:spcPts val="0"/>
              </a:spcAft>
              <a:buSzPts val="2056"/>
              <a:buChar char="⬛"/>
            </a:pPr>
            <a:r>
              <a:rPr lang="iw-IL" sz="2200"/>
              <a:t>המצגת נוצרה על ידי  Arvind and Sanjay Seshan עבור Prime Lessons.</a:t>
            </a:r>
            <a:endParaRPr sz="2200"/>
          </a:p>
          <a:p>
            <a:pPr indent="-340544" lvl="0" marL="306000" rtl="1" algn="r">
              <a:lnSpc>
                <a:spcPct val="150000"/>
              </a:lnSpc>
              <a:spcBef>
                <a:spcPts val="0"/>
              </a:spcBef>
              <a:spcAft>
                <a:spcPts val="0"/>
              </a:spcAft>
              <a:buSzPts val="2200"/>
              <a:buChar char="⬛"/>
            </a:pPr>
            <a:r>
              <a:rPr lang="iw-IL" sz="2200"/>
              <a:t>המצגת תורגמה לעברית ע"י FRC D-Bug #3316 וקבוצות ה-FLL של עירוני ד' תל-אביב  #285 ++D ו-DGITAL #1331</a:t>
            </a:r>
            <a:endParaRPr sz="2200"/>
          </a:p>
          <a:p>
            <a:pPr indent="-352228" lvl="0" marL="306000" rtl="1" algn="r">
              <a:lnSpc>
                <a:spcPct val="100000"/>
              </a:lnSpc>
              <a:spcBef>
                <a:spcPts val="920"/>
              </a:spcBef>
              <a:spcAft>
                <a:spcPts val="0"/>
              </a:spcAft>
              <a:buSzPts val="2200"/>
              <a:buChar char="⬛"/>
            </a:pPr>
            <a:r>
              <a:rPr lang="iw-IL" sz="2200"/>
              <a:t>ניתן למצוא שיעורים נוספים באתר</a:t>
            </a:r>
            <a:endParaRPr sz="2200"/>
          </a:p>
          <a:p>
            <a:pPr indent="0" lvl="0" marL="306000" rtl="1" algn="r">
              <a:lnSpc>
                <a:spcPct val="100000"/>
              </a:lnSpc>
              <a:spcBef>
                <a:spcPts val="920"/>
              </a:spcBef>
              <a:spcAft>
                <a:spcPts val="0"/>
              </a:spcAft>
              <a:buNone/>
            </a:pPr>
            <a:r>
              <a:rPr lang="iw-IL" sz="2200"/>
              <a:t> www.primelessons.org</a:t>
            </a:r>
            <a:endParaRPr sz="2200"/>
          </a:p>
        </p:txBody>
      </p:sp>
      <p:sp>
        <p:nvSpPr>
          <p:cNvPr id="335" name="Google Shape;335;g1064a249530_1_136"/>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Prime Lessons (primelessons.org) CC-BY-NC-SA.  (Last edit: 12/14/2020)</a:t>
            </a:r>
            <a:endParaRPr/>
          </a:p>
        </p:txBody>
      </p:sp>
      <p:sp>
        <p:nvSpPr>
          <p:cNvPr id="336" name="Google Shape;336;g1064a249530_1_136"/>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337" name="Google Shape;337;g1064a249530_1_136"/>
          <p:cNvSpPr/>
          <p:nvPr/>
        </p:nvSpPr>
        <p:spPr>
          <a:xfrm>
            <a:off x="575029" y="5862802"/>
            <a:ext cx="7734000" cy="369300"/>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4374B7"/>
              </a:buClr>
              <a:buSzPts val="1200"/>
              <a:buFont typeface="Helvetica Neue"/>
              <a:buNone/>
            </a:pPr>
            <a:r>
              <a:rPr b="0" i="0" lang="iw-IL" sz="1200" u="none" cap="none" strike="noStrike">
                <a:solidFill>
                  <a:srgbClr val="4374B7"/>
                </a:solidFill>
                <a:latin typeface="Helvetica Neue"/>
                <a:ea typeface="Helvetica Neue"/>
                <a:cs typeface="Helvetica Neue"/>
                <a:sym typeface="Helvetica Neue"/>
              </a:rPr>
              <a:t>                         </a:t>
            </a:r>
            <a:br>
              <a:rPr b="0" i="0" lang="iw-IL" sz="1050" u="none" cap="none" strike="noStrike">
                <a:solidFill>
                  <a:schemeClr val="dk1"/>
                </a:solidFill>
                <a:latin typeface="Arial"/>
                <a:ea typeface="Arial"/>
                <a:cs typeface="Arial"/>
                <a:sym typeface="Arial"/>
              </a:rPr>
            </a:br>
            <a:r>
              <a:rPr b="0" i="0" lang="iw-IL" sz="1200" u="none" cap="none" strike="noStrike">
                <a:solidFill>
                  <a:srgbClr val="000000"/>
                </a:solidFill>
                <a:latin typeface="Helvetica Neue"/>
                <a:ea typeface="Helvetica Neue"/>
                <a:cs typeface="Helvetica Neue"/>
                <a:sym typeface="Helvetica Neue"/>
              </a:rPr>
              <a:t>This work is licensed under a </a:t>
            </a:r>
            <a:r>
              <a:rPr b="0" i="0" lang="iw-IL"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iw-IL" sz="1200" u="none" cap="none" strike="noStrike">
                <a:solidFill>
                  <a:srgbClr val="000000"/>
                </a:solidFill>
                <a:latin typeface="Helvetica Neue"/>
                <a:ea typeface="Helvetica Neue"/>
                <a:cs typeface="Helvetica Neue"/>
                <a:sym typeface="Helvetica Neue"/>
              </a:rPr>
              <a:t>.</a:t>
            </a:r>
            <a:r>
              <a:rPr b="0" i="0" lang="iw-IL"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338" name="Google Shape;338;g1064a249530_1_136">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pic>
        <p:nvPicPr>
          <p:cNvPr id="339" name="Google Shape;339;g1064a249530_1_136"/>
          <p:cNvPicPr preferRelativeResize="0"/>
          <p:nvPr/>
        </p:nvPicPr>
        <p:blipFill>
          <a:blip r:embed="rId6">
            <a:alphaModFix/>
          </a:blip>
          <a:stretch>
            <a:fillRect/>
          </a:stretch>
        </p:blipFill>
        <p:spPr>
          <a:xfrm>
            <a:off x="457188" y="4482125"/>
            <a:ext cx="1381309" cy="1152500"/>
          </a:xfrm>
          <a:prstGeom prst="rect">
            <a:avLst/>
          </a:prstGeom>
          <a:noFill/>
          <a:ln>
            <a:noFill/>
          </a:ln>
        </p:spPr>
      </p:pic>
      <p:pic>
        <p:nvPicPr>
          <p:cNvPr id="340" name="Google Shape;340;g1064a249530_1_136"/>
          <p:cNvPicPr preferRelativeResize="0"/>
          <p:nvPr/>
        </p:nvPicPr>
        <p:blipFill>
          <a:blip r:embed="rId7">
            <a:alphaModFix/>
          </a:blip>
          <a:stretch>
            <a:fillRect/>
          </a:stretch>
        </p:blipFill>
        <p:spPr>
          <a:xfrm>
            <a:off x="1917691" y="4475750"/>
            <a:ext cx="1381309" cy="1165229"/>
          </a:xfrm>
          <a:prstGeom prst="rect">
            <a:avLst/>
          </a:prstGeom>
          <a:noFill/>
          <a:ln>
            <a:noFill/>
          </a:ln>
        </p:spPr>
      </p:pic>
      <p:pic>
        <p:nvPicPr>
          <p:cNvPr id="341" name="Google Shape;341;g1064a249530_1_136"/>
          <p:cNvPicPr preferRelativeResize="0"/>
          <p:nvPr/>
        </p:nvPicPr>
        <p:blipFill>
          <a:blip r:embed="rId8">
            <a:alphaModFix/>
          </a:blip>
          <a:stretch>
            <a:fillRect/>
          </a:stretch>
        </p:blipFill>
        <p:spPr>
          <a:xfrm>
            <a:off x="575025" y="2371475"/>
            <a:ext cx="2547564" cy="195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מטרות השיעור</a:t>
            </a:r>
            <a:endParaRPr/>
          </a:p>
        </p:txBody>
      </p:sp>
      <p:sp>
        <p:nvSpPr>
          <p:cNvPr id="156" name="Google Shape;156;p2"/>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ללמוד איך לגרום לרובוט שלכם לנוע קדימה ואחורה</a:t>
            </a:r>
            <a:endParaRPr/>
          </a:p>
          <a:p>
            <a:pPr indent="-306000" lvl="0" marL="306000" rtl="1" algn="r">
              <a:spcBef>
                <a:spcPts val="960"/>
              </a:spcBef>
              <a:spcAft>
                <a:spcPts val="0"/>
              </a:spcAft>
              <a:buSzPts val="1656"/>
              <a:buChar char="⬛"/>
            </a:pPr>
            <a:r>
              <a:rPr lang="iw-IL"/>
              <a:t>ללמוד איך להשתמש בבלוקי תנועה</a:t>
            </a:r>
            <a:endParaRPr/>
          </a:p>
          <a:p>
            <a:pPr indent="-306000" lvl="0" marL="306000" rtl="1" algn="r">
              <a:spcBef>
                <a:spcPts val="960"/>
              </a:spcBef>
              <a:spcAft>
                <a:spcPts val="0"/>
              </a:spcAft>
              <a:buSzPts val="1656"/>
              <a:buChar char="⬛"/>
            </a:pPr>
            <a:r>
              <a:rPr lang="iw-IL"/>
              <a:t>הערה: למרות שהתמונות בשיעור הזה מראות SPIKE Prime, בלוקי הקוד הם אותו דבר ל -  Robot Inventor</a:t>
            </a:r>
            <a:endParaRPr/>
          </a:p>
          <a:p>
            <a:pPr indent="0" lvl="0" marL="0" rtl="1" algn="r">
              <a:spcBef>
                <a:spcPts val="960"/>
              </a:spcBef>
              <a:spcAft>
                <a:spcPts val="0"/>
              </a:spcAft>
              <a:buSzPts val="1656"/>
              <a:buNone/>
            </a:pPr>
            <a:r>
              <a:t/>
            </a:r>
            <a:endParaRPr/>
          </a:p>
        </p:txBody>
      </p:sp>
      <p:sp>
        <p:nvSpPr>
          <p:cNvPr id="157" name="Google Shape;157;p2"/>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158" name="Google Shape;158;p2"/>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A picture containing monitor, clock&#10;&#10;Description automatically generated" id="163" name="Google Shape;163;p3"/>
          <p:cNvPicPr preferRelativeResize="0"/>
          <p:nvPr/>
        </p:nvPicPr>
        <p:blipFill rotWithShape="1">
          <a:blip r:embed="rId3">
            <a:alphaModFix/>
          </a:blip>
          <a:srcRect b="0" l="0" r="0" t="0"/>
          <a:stretch/>
        </p:blipFill>
        <p:spPr>
          <a:xfrm>
            <a:off x="810320" y="1471107"/>
            <a:ext cx="5186034" cy="1644714"/>
          </a:xfrm>
          <a:prstGeom prst="rect">
            <a:avLst/>
          </a:prstGeom>
          <a:noFill/>
          <a:ln>
            <a:noFill/>
          </a:ln>
        </p:spPr>
      </p:pic>
      <p:sp>
        <p:nvSpPr>
          <p:cNvPr id="164" name="Google Shape;164;p3"/>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תנועה למשך זמן</a:t>
            </a:r>
            <a:endParaRPr/>
          </a:p>
        </p:txBody>
      </p:sp>
      <p:sp>
        <p:nvSpPr>
          <p:cNvPr id="165" name="Google Shape;165;p3"/>
          <p:cNvSpPr txBox="1"/>
          <p:nvPr>
            <p:ph idx="1" type="body"/>
          </p:nvPr>
        </p:nvSpPr>
        <p:spPr>
          <a:xfrm>
            <a:off x="271849" y="4848039"/>
            <a:ext cx="8430825" cy="1278124"/>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בלוק תנועה הכי פשוט – רק נותן שליטה על התנועה והמרחק</a:t>
            </a:r>
            <a:endParaRPr/>
          </a:p>
          <a:p>
            <a:pPr indent="-306000" lvl="0" marL="306000" rtl="1" algn="r">
              <a:spcBef>
                <a:spcPts val="960"/>
              </a:spcBef>
              <a:spcAft>
                <a:spcPts val="0"/>
              </a:spcAft>
              <a:buSzPts val="1656"/>
              <a:buChar char="⬛"/>
            </a:pPr>
            <a:r>
              <a:rPr lang="iw-IL"/>
              <a:t>בלוקי תנועה אחרים נותנים שליטה על מהירות ו</a:t>
            </a:r>
            <a:r>
              <a:rPr lang="iw-IL"/>
              <a:t>שליטה</a:t>
            </a:r>
            <a:endParaRPr/>
          </a:p>
        </p:txBody>
      </p:sp>
      <p:sp>
        <p:nvSpPr>
          <p:cNvPr id="166" name="Google Shape;166;p3"/>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167" name="Google Shape;167;p3"/>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168" name="Google Shape;168;p3"/>
          <p:cNvSpPr txBox="1"/>
          <p:nvPr/>
        </p:nvSpPr>
        <p:spPr>
          <a:xfrm>
            <a:off x="3287030" y="1436665"/>
            <a:ext cx="2569940"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משך זמן/מרחק</a:t>
            </a:r>
            <a:endParaRPr sz="1800">
              <a:solidFill>
                <a:schemeClr val="dk1"/>
              </a:solidFill>
              <a:latin typeface="Gill Sans"/>
              <a:ea typeface="Gill Sans"/>
              <a:cs typeface="Gill Sans"/>
              <a:sym typeface="Gill Sans"/>
            </a:endParaRPr>
          </a:p>
        </p:txBody>
      </p:sp>
      <p:sp>
        <p:nvSpPr>
          <p:cNvPr id="169" name="Google Shape;169;p3"/>
          <p:cNvSpPr/>
          <p:nvPr/>
        </p:nvSpPr>
        <p:spPr>
          <a:xfrm>
            <a:off x="509125" y="2782944"/>
            <a:ext cx="552531" cy="2402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screenshot of a cell phone&#10;&#10;Description automatically generated" id="170" name="Google Shape;170;p3"/>
          <p:cNvPicPr preferRelativeResize="0"/>
          <p:nvPr/>
        </p:nvPicPr>
        <p:blipFill rotWithShape="1">
          <a:blip r:embed="rId4">
            <a:alphaModFix/>
          </a:blip>
          <a:srcRect b="0" l="41576" r="0" t="24764"/>
          <a:stretch/>
        </p:blipFill>
        <p:spPr>
          <a:xfrm>
            <a:off x="4019555" y="2602145"/>
            <a:ext cx="2215085" cy="1745072"/>
          </a:xfrm>
          <a:prstGeom prst="rect">
            <a:avLst/>
          </a:prstGeom>
          <a:noFill/>
          <a:ln>
            <a:noFill/>
          </a:ln>
        </p:spPr>
      </p:pic>
      <p:sp>
        <p:nvSpPr>
          <p:cNvPr id="171" name="Google Shape;171;p3"/>
          <p:cNvSpPr txBox="1"/>
          <p:nvPr/>
        </p:nvSpPr>
        <p:spPr>
          <a:xfrm>
            <a:off x="4062201" y="4223537"/>
            <a:ext cx="2172439"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מצב הפעולה</a:t>
            </a:r>
            <a:endParaRPr sz="1800">
              <a:solidFill>
                <a:schemeClr val="dk1"/>
              </a:solidFill>
              <a:latin typeface="Gill Sans"/>
              <a:ea typeface="Gill Sans"/>
              <a:cs typeface="Gill Sans"/>
              <a:sym typeface="Gill Sans"/>
            </a:endParaRPr>
          </a:p>
        </p:txBody>
      </p:sp>
      <p:sp>
        <p:nvSpPr>
          <p:cNvPr id="172" name="Google Shape;172;p3"/>
          <p:cNvSpPr/>
          <p:nvPr/>
        </p:nvSpPr>
        <p:spPr>
          <a:xfrm>
            <a:off x="6372947" y="1389651"/>
            <a:ext cx="2569940" cy="2287613"/>
          </a:xfrm>
          <a:prstGeom prst="rect">
            <a:avLst/>
          </a:prstGeom>
          <a:solidFill>
            <a:srgbClr val="F2F2F2">
              <a:alpha val="37647"/>
            </a:srgbClr>
          </a:solidFill>
          <a:ln cap="rnd" cmpd="sng" w="222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1" algn="ctr">
              <a:spcBef>
                <a:spcPts val="0"/>
              </a:spcBef>
              <a:spcAft>
                <a:spcPts val="0"/>
              </a:spcAft>
              <a:buNone/>
            </a:pPr>
            <a:r>
              <a:t/>
            </a:r>
            <a:endParaRPr b="1" sz="1800" u="sng">
              <a:solidFill>
                <a:schemeClr val="dk1"/>
              </a:solidFill>
              <a:latin typeface="Gill Sans"/>
              <a:ea typeface="Gill Sans"/>
              <a:cs typeface="Gill Sans"/>
              <a:sym typeface="Gill Sans"/>
            </a:endParaRPr>
          </a:p>
          <a:p>
            <a:pPr indent="0" lvl="0" marL="0" marR="0" rtl="1" algn="ctr">
              <a:spcBef>
                <a:spcPts val="0"/>
              </a:spcBef>
              <a:spcAft>
                <a:spcPts val="0"/>
              </a:spcAft>
              <a:buNone/>
            </a:pPr>
            <a:r>
              <a:rPr b="1" lang="iw-IL" sz="1800" u="sng">
                <a:solidFill>
                  <a:schemeClr val="dk1"/>
                </a:solidFill>
                <a:latin typeface="Gill Sans"/>
                <a:ea typeface="Gill Sans"/>
                <a:cs typeface="Gill Sans"/>
                <a:sym typeface="Gill Sans"/>
              </a:rPr>
              <a:t>הגדרה בתצורה</a:t>
            </a:r>
            <a:endParaRPr b="1" sz="1800" u="sng">
              <a:solidFill>
                <a:schemeClr val="dk1"/>
              </a:solidFill>
              <a:latin typeface="Gill Sans"/>
              <a:ea typeface="Gill Sans"/>
              <a:cs typeface="Gill Sans"/>
              <a:sym typeface="Gill Sans"/>
            </a:endParaRPr>
          </a:p>
          <a:p>
            <a:pPr indent="0" lvl="0" marL="0" marR="0" rtl="1" algn="ctr">
              <a:spcBef>
                <a:spcPts val="0"/>
              </a:spcBef>
              <a:spcAft>
                <a:spcPts val="0"/>
              </a:spcAft>
              <a:buNone/>
            </a:pPr>
            <a:r>
              <a:rPr lang="iw-IL" sz="1800">
                <a:solidFill>
                  <a:schemeClr val="dk1"/>
                </a:solidFill>
                <a:latin typeface="Gill Sans"/>
                <a:ea typeface="Gill Sans"/>
                <a:cs typeface="Gill Sans"/>
                <a:sym typeface="Gill Sans"/>
              </a:rPr>
              <a:t>כדי להשתמש בבלוק הזה אתם צריכים להגדיר את המהירות, מצב העצירה, יציאות של המנועים, גודל הגלגל (תראו את שיעור הגדרת תנועת הרובוט)</a:t>
            </a:r>
            <a:endParaRPr sz="1800">
              <a:solidFill>
                <a:schemeClr val="dk1"/>
              </a:solidFill>
              <a:latin typeface="Gill Sans"/>
              <a:ea typeface="Gill Sans"/>
              <a:cs typeface="Gill Sans"/>
              <a:sym typeface="Gill Sans"/>
            </a:endParaRPr>
          </a:p>
        </p:txBody>
      </p:sp>
      <p:pic>
        <p:nvPicPr>
          <p:cNvPr descr="A drawing of a face&#10;&#10;Description automatically generated" id="173" name="Google Shape;173;p3"/>
          <p:cNvPicPr preferRelativeResize="0"/>
          <p:nvPr/>
        </p:nvPicPr>
        <p:blipFill rotWithShape="1">
          <a:blip r:embed="rId5">
            <a:alphaModFix/>
          </a:blip>
          <a:srcRect b="0" l="0" r="0" t="0"/>
          <a:stretch/>
        </p:blipFill>
        <p:spPr>
          <a:xfrm>
            <a:off x="2031908" y="2521833"/>
            <a:ext cx="1769967" cy="1860272"/>
          </a:xfrm>
          <a:prstGeom prst="rect">
            <a:avLst/>
          </a:prstGeom>
          <a:noFill/>
          <a:ln>
            <a:noFill/>
          </a:ln>
        </p:spPr>
      </p:pic>
      <p:sp>
        <p:nvSpPr>
          <p:cNvPr id="174" name="Google Shape;174;p3"/>
          <p:cNvSpPr txBox="1"/>
          <p:nvPr/>
        </p:nvSpPr>
        <p:spPr>
          <a:xfrm>
            <a:off x="1579840" y="4210642"/>
            <a:ext cx="2414052"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כיוון</a:t>
            </a: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תנועה עם למשך זמן/מרחק</a:t>
            </a:r>
            <a:endParaRPr/>
          </a:p>
        </p:txBody>
      </p:sp>
      <p:sp>
        <p:nvSpPr>
          <p:cNvPr id="180" name="Google Shape;180;p4"/>
          <p:cNvSpPr txBox="1"/>
          <p:nvPr>
            <p:ph idx="1" type="body"/>
          </p:nvPr>
        </p:nvSpPr>
        <p:spPr>
          <a:xfrm>
            <a:off x="143774" y="4025384"/>
            <a:ext cx="8692398" cy="2338687"/>
          </a:xfrm>
          <a:prstGeom prst="rect">
            <a:avLst/>
          </a:prstGeom>
          <a:noFill/>
          <a:ln>
            <a:noFill/>
          </a:ln>
        </p:spPr>
        <p:txBody>
          <a:bodyPr anchorCtr="0" anchor="t" bIns="45700" lIns="91425" spcFirstLastPara="1" rIns="91425" wrap="square" tIns="45700">
            <a:normAutofit/>
          </a:bodyPr>
          <a:lstStyle/>
          <a:p>
            <a:pPr indent="-321773" lvl="0" marL="306000" rtl="1" algn="r">
              <a:spcBef>
                <a:spcPts val="0"/>
              </a:spcBef>
              <a:spcAft>
                <a:spcPts val="0"/>
              </a:spcAft>
              <a:buSzPts val="1656"/>
              <a:buChar char="⬛"/>
            </a:pPr>
            <a:r>
              <a:rPr lang="iw-IL"/>
              <a:t>הבלוק הזה מאפשר לכם לשלוט במרחק התנועה ובפניות של הרובוט.</a:t>
            </a:r>
            <a:endParaRPr/>
          </a:p>
          <a:p>
            <a:pPr indent="-321773" lvl="0" marL="306000" rtl="1" algn="r">
              <a:spcBef>
                <a:spcPts val="906"/>
              </a:spcBef>
              <a:spcAft>
                <a:spcPts val="0"/>
              </a:spcAft>
              <a:buSzPts val="1656"/>
              <a:buChar char="⬛"/>
            </a:pPr>
            <a:r>
              <a:rPr lang="iw-IL"/>
              <a:t>הבלוק הזה פועל על ידי נתינה של כמויות שונות של כוח לגלגל השמאלי והגלגל הימני. </a:t>
            </a:r>
            <a:r>
              <a:rPr lang="iw-IL"/>
              <a:t>שליטה</a:t>
            </a:r>
            <a:r>
              <a:rPr lang="iw-IL"/>
              <a:t> "ישר: 0" נותן כוח שווה לשני הגלגלים, מה שגורם לרובוט לנוע ישר. ימינה:100 ושמאלה:100- נותן כוח מלא לשני הגלגלים אבל מסובב אותם בכיוונים הפוכים, מה שגורם לרובוט להסתובב ימינה או להסתובב שמאלה.</a:t>
            </a:r>
            <a:endParaRPr/>
          </a:p>
          <a:p>
            <a:pPr indent="-321773" lvl="0" marL="306000" rtl="1" algn="r">
              <a:spcBef>
                <a:spcPts val="906"/>
              </a:spcBef>
              <a:spcAft>
                <a:spcPts val="0"/>
              </a:spcAft>
              <a:buSzPts val="1656"/>
              <a:buChar char="⬛"/>
            </a:pPr>
            <a:r>
              <a:rPr lang="iw-IL"/>
              <a:t>ערכי </a:t>
            </a:r>
            <a:r>
              <a:rPr lang="iw-IL"/>
              <a:t>שליטה</a:t>
            </a:r>
            <a:r>
              <a:rPr lang="iw-IL"/>
              <a:t> של SPIKE Prime הם פחות הדרגתיים מה-EV3. לדוגמה: ימינה:99 ושמאלה:99- מסובבים גלגל אחד ועוצרים את האחר – יצירת סיבוב "ציר". ב-EV3, זה דורש </a:t>
            </a:r>
            <a:r>
              <a:rPr lang="iw-IL"/>
              <a:t>שליטה</a:t>
            </a:r>
            <a:r>
              <a:rPr lang="iw-IL"/>
              <a:t> = 50 או 50-.</a:t>
            </a:r>
            <a:endParaRPr/>
          </a:p>
        </p:txBody>
      </p:sp>
      <p:sp>
        <p:nvSpPr>
          <p:cNvPr id="181" name="Google Shape;181;p4"/>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182" name="Google Shape;182;p4"/>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183" name="Google Shape;183;p4"/>
          <p:cNvSpPr txBox="1"/>
          <p:nvPr/>
        </p:nvSpPr>
        <p:spPr>
          <a:xfrm>
            <a:off x="3264187" y="1339836"/>
            <a:ext cx="1930474"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משך זמן/מרחק</a:t>
            </a:r>
            <a:endParaRPr sz="1800">
              <a:solidFill>
                <a:schemeClr val="dk1"/>
              </a:solidFill>
              <a:latin typeface="Gill Sans"/>
              <a:ea typeface="Gill Sans"/>
              <a:cs typeface="Gill Sans"/>
              <a:sym typeface="Gill Sans"/>
            </a:endParaRPr>
          </a:p>
        </p:txBody>
      </p:sp>
      <p:sp>
        <p:nvSpPr>
          <p:cNvPr id="184" name="Google Shape;184;p4"/>
          <p:cNvSpPr txBox="1"/>
          <p:nvPr/>
        </p:nvSpPr>
        <p:spPr>
          <a:xfrm>
            <a:off x="1778454" y="1331583"/>
            <a:ext cx="1355614"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שליטה</a:t>
            </a:r>
            <a:endParaRPr sz="1800">
              <a:solidFill>
                <a:schemeClr val="dk1"/>
              </a:solidFill>
              <a:latin typeface="Gill Sans"/>
              <a:ea typeface="Gill Sans"/>
              <a:cs typeface="Gill Sans"/>
              <a:sym typeface="Gill Sans"/>
            </a:endParaRPr>
          </a:p>
        </p:txBody>
      </p:sp>
      <p:pic>
        <p:nvPicPr>
          <p:cNvPr descr="A screenshot of a cell phone&#10;&#10;Description automatically generated" id="185" name="Google Shape;185;p4"/>
          <p:cNvPicPr preferRelativeResize="0"/>
          <p:nvPr/>
        </p:nvPicPr>
        <p:blipFill rotWithShape="1">
          <a:blip r:embed="rId3">
            <a:alphaModFix/>
          </a:blip>
          <a:srcRect b="0" l="0" r="0" t="0"/>
          <a:stretch/>
        </p:blipFill>
        <p:spPr>
          <a:xfrm>
            <a:off x="1222974" y="1733258"/>
            <a:ext cx="3971687" cy="780759"/>
          </a:xfrm>
          <a:prstGeom prst="rect">
            <a:avLst/>
          </a:prstGeom>
          <a:noFill/>
          <a:ln>
            <a:noFill/>
          </a:ln>
        </p:spPr>
      </p:pic>
      <p:pic>
        <p:nvPicPr>
          <p:cNvPr descr="A screenshot of a cell phone&#10;&#10;Description automatically generated" id="186" name="Google Shape;186;p4"/>
          <p:cNvPicPr preferRelativeResize="0"/>
          <p:nvPr/>
        </p:nvPicPr>
        <p:blipFill rotWithShape="1">
          <a:blip r:embed="rId4">
            <a:alphaModFix/>
          </a:blip>
          <a:srcRect b="0" l="41576" r="0" t="24764"/>
          <a:stretch/>
        </p:blipFill>
        <p:spPr>
          <a:xfrm>
            <a:off x="3283489" y="2351168"/>
            <a:ext cx="2215085" cy="1745072"/>
          </a:xfrm>
          <a:prstGeom prst="rect">
            <a:avLst/>
          </a:prstGeom>
          <a:noFill/>
          <a:ln>
            <a:noFill/>
          </a:ln>
        </p:spPr>
      </p:pic>
      <p:sp>
        <p:nvSpPr>
          <p:cNvPr id="187" name="Google Shape;187;p4"/>
          <p:cNvSpPr txBox="1"/>
          <p:nvPr/>
        </p:nvSpPr>
        <p:spPr>
          <a:xfrm>
            <a:off x="2184400" y="2947260"/>
            <a:ext cx="1133456"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מצב הפעולה</a:t>
            </a:r>
            <a:endParaRPr sz="1800">
              <a:solidFill>
                <a:schemeClr val="dk1"/>
              </a:solidFill>
              <a:latin typeface="Gill Sans"/>
              <a:ea typeface="Gill Sans"/>
              <a:cs typeface="Gill Sans"/>
              <a:sym typeface="Gill Sans"/>
            </a:endParaRPr>
          </a:p>
        </p:txBody>
      </p:sp>
      <p:sp>
        <p:nvSpPr>
          <p:cNvPr id="188" name="Google Shape;188;p4"/>
          <p:cNvSpPr/>
          <p:nvPr/>
        </p:nvSpPr>
        <p:spPr>
          <a:xfrm>
            <a:off x="6372947" y="1150374"/>
            <a:ext cx="2505845" cy="2257100"/>
          </a:xfrm>
          <a:prstGeom prst="rect">
            <a:avLst/>
          </a:prstGeom>
          <a:solidFill>
            <a:srgbClr val="F2F2F2">
              <a:alpha val="37647"/>
            </a:srgbClr>
          </a:solidFill>
          <a:ln cap="rnd" cmpd="sng" w="222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1" algn="ctr">
              <a:spcBef>
                <a:spcPts val="0"/>
              </a:spcBef>
              <a:spcAft>
                <a:spcPts val="0"/>
              </a:spcAft>
              <a:buNone/>
            </a:pPr>
            <a:r>
              <a:rPr b="1" lang="iw-IL" sz="1800" u="sng">
                <a:solidFill>
                  <a:schemeClr val="dk1"/>
                </a:solidFill>
                <a:latin typeface="Gill Sans"/>
                <a:ea typeface="Gill Sans"/>
                <a:cs typeface="Gill Sans"/>
                <a:sym typeface="Gill Sans"/>
              </a:rPr>
              <a:t>הגדרה בתצורה</a:t>
            </a:r>
            <a:endParaRPr b="1" sz="1800" u="sng">
              <a:solidFill>
                <a:schemeClr val="dk1"/>
              </a:solidFill>
              <a:latin typeface="Gill Sans"/>
              <a:ea typeface="Gill Sans"/>
              <a:cs typeface="Gill Sans"/>
              <a:sym typeface="Gill Sans"/>
            </a:endParaRPr>
          </a:p>
          <a:p>
            <a:pPr indent="0" lvl="0" marL="0" marR="0" rtl="1" algn="ctr">
              <a:spcBef>
                <a:spcPts val="0"/>
              </a:spcBef>
              <a:spcAft>
                <a:spcPts val="0"/>
              </a:spcAft>
              <a:buNone/>
            </a:pPr>
            <a:r>
              <a:rPr lang="iw-IL" sz="1800">
                <a:solidFill>
                  <a:schemeClr val="dk1"/>
                </a:solidFill>
                <a:latin typeface="Gill Sans"/>
                <a:ea typeface="Gill Sans"/>
                <a:cs typeface="Gill Sans"/>
                <a:sym typeface="Gill Sans"/>
              </a:rPr>
              <a:t>כדי להשתמש בבלוק הזה אתם צריכים להגדיר את המהירות, מצב העצירה, יציאות של המנועים, גודל הגלגל (תראו את שיעור ההגדרה של תנועת הרובוט)</a:t>
            </a: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A picture containing clock&#10;&#10;Description automatically generated" id="193" name="Google Shape;193;p5"/>
          <p:cNvPicPr preferRelativeResize="0"/>
          <p:nvPr/>
        </p:nvPicPr>
        <p:blipFill rotWithShape="1">
          <a:blip r:embed="rId3">
            <a:alphaModFix/>
          </a:blip>
          <a:srcRect b="0" l="0" r="0" t="0"/>
          <a:stretch/>
        </p:blipFill>
        <p:spPr>
          <a:xfrm>
            <a:off x="265208" y="1793143"/>
            <a:ext cx="5555519" cy="991363"/>
          </a:xfrm>
          <a:prstGeom prst="rect">
            <a:avLst/>
          </a:prstGeom>
          <a:noFill/>
          <a:ln>
            <a:noFill/>
          </a:ln>
        </p:spPr>
      </p:pic>
      <p:sp>
        <p:nvSpPr>
          <p:cNvPr id="194" name="Google Shape;194;p5"/>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תנועה למשך זמן עם שליטה במהירות</a:t>
            </a:r>
            <a:endParaRPr/>
          </a:p>
        </p:txBody>
      </p:sp>
      <p:sp>
        <p:nvSpPr>
          <p:cNvPr id="195" name="Google Shape;195;p5"/>
          <p:cNvSpPr txBox="1"/>
          <p:nvPr>
            <p:ph idx="1" type="body"/>
          </p:nvPr>
        </p:nvSpPr>
        <p:spPr>
          <a:xfrm>
            <a:off x="265208" y="3544288"/>
            <a:ext cx="8527414" cy="2599520"/>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זה כמו בלוק התנועה הקודם אך במקום להשתמש במהירות "ברירת המחדל" המוגדרת, אתם מציינים את המהירות בתוך הבלוק.</a:t>
            </a:r>
            <a:endParaRPr/>
          </a:p>
          <a:p>
            <a:pPr indent="-306000" lvl="0" marL="306000" rtl="1" algn="r">
              <a:spcBef>
                <a:spcPts val="960"/>
              </a:spcBef>
              <a:spcAft>
                <a:spcPts val="0"/>
              </a:spcAft>
              <a:buSzPts val="1656"/>
              <a:buChar char="⬛"/>
            </a:pPr>
            <a:r>
              <a:rPr lang="iw-IL"/>
              <a:t>זה שימושי אם יש לכם תזוזה אחת שאתם רוצים יותר לאט או יותר מהר. </a:t>
            </a:r>
            <a:endParaRPr/>
          </a:p>
          <a:p>
            <a:pPr indent="-306000" lvl="0" marL="306000" rtl="1" algn="r">
              <a:spcBef>
                <a:spcPts val="960"/>
              </a:spcBef>
              <a:spcAft>
                <a:spcPts val="0"/>
              </a:spcAft>
              <a:buSzPts val="1656"/>
              <a:buChar char="⬛"/>
            </a:pPr>
            <a:r>
              <a:rPr lang="iw-IL"/>
              <a:t>הבלוק הזה חייב להתווסף ללוח הבלוקים שלכם באמצעות שימוש בהרחבות. זה בלוח התנועות הנוספות.</a:t>
            </a:r>
            <a:endParaRPr/>
          </a:p>
        </p:txBody>
      </p:sp>
      <p:sp>
        <p:nvSpPr>
          <p:cNvPr id="196" name="Google Shape;196;p5"/>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197" name="Google Shape;197;p5"/>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198" name="Google Shape;198;p5"/>
          <p:cNvSpPr txBox="1"/>
          <p:nvPr/>
        </p:nvSpPr>
        <p:spPr>
          <a:xfrm>
            <a:off x="2656795" y="1541287"/>
            <a:ext cx="2047592"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משך זמן/מרחק</a:t>
            </a:r>
            <a:endParaRPr sz="1800">
              <a:solidFill>
                <a:schemeClr val="dk1"/>
              </a:solidFill>
              <a:latin typeface="Gill Sans"/>
              <a:ea typeface="Gill Sans"/>
              <a:cs typeface="Gill Sans"/>
              <a:sym typeface="Gill Sans"/>
            </a:endParaRPr>
          </a:p>
        </p:txBody>
      </p:sp>
      <p:sp>
        <p:nvSpPr>
          <p:cNvPr id="199" name="Google Shape;199;p5"/>
          <p:cNvSpPr txBox="1"/>
          <p:nvPr/>
        </p:nvSpPr>
        <p:spPr>
          <a:xfrm>
            <a:off x="2861101" y="2547724"/>
            <a:ext cx="1253154"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מצב הפעולה</a:t>
            </a:r>
            <a:endParaRPr sz="1800">
              <a:solidFill>
                <a:schemeClr val="dk1"/>
              </a:solidFill>
              <a:latin typeface="Gill Sans"/>
              <a:ea typeface="Gill Sans"/>
              <a:cs typeface="Gill Sans"/>
              <a:sym typeface="Gill Sans"/>
            </a:endParaRPr>
          </a:p>
        </p:txBody>
      </p:sp>
      <p:sp>
        <p:nvSpPr>
          <p:cNvPr id="200" name="Google Shape;200;p5"/>
          <p:cNvSpPr txBox="1"/>
          <p:nvPr/>
        </p:nvSpPr>
        <p:spPr>
          <a:xfrm>
            <a:off x="1502601" y="1532966"/>
            <a:ext cx="1102325" cy="369332"/>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שליטה</a:t>
            </a:r>
            <a:endParaRPr sz="1800">
              <a:solidFill>
                <a:schemeClr val="dk1"/>
              </a:solidFill>
              <a:latin typeface="Gill Sans"/>
              <a:ea typeface="Gill Sans"/>
              <a:cs typeface="Gill Sans"/>
              <a:sym typeface="Gill Sans"/>
            </a:endParaRPr>
          </a:p>
        </p:txBody>
      </p:sp>
      <p:sp>
        <p:nvSpPr>
          <p:cNvPr id="201" name="Google Shape;201;p5"/>
          <p:cNvSpPr txBox="1"/>
          <p:nvPr/>
        </p:nvSpPr>
        <p:spPr>
          <a:xfrm>
            <a:off x="4208126" y="2537851"/>
            <a:ext cx="1501736"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מהירות התנועה</a:t>
            </a:r>
            <a:endParaRPr sz="1800">
              <a:solidFill>
                <a:schemeClr val="dk1"/>
              </a:solidFill>
              <a:latin typeface="Gill Sans"/>
              <a:ea typeface="Gill Sans"/>
              <a:cs typeface="Gill Sans"/>
              <a:sym typeface="Gill Sans"/>
            </a:endParaRPr>
          </a:p>
        </p:txBody>
      </p:sp>
      <p:sp>
        <p:nvSpPr>
          <p:cNvPr id="202" name="Google Shape;202;p5"/>
          <p:cNvSpPr/>
          <p:nvPr/>
        </p:nvSpPr>
        <p:spPr>
          <a:xfrm>
            <a:off x="6372947" y="1395915"/>
            <a:ext cx="2419675" cy="2011560"/>
          </a:xfrm>
          <a:prstGeom prst="rect">
            <a:avLst/>
          </a:prstGeom>
          <a:solidFill>
            <a:srgbClr val="F2F2F2">
              <a:alpha val="37647"/>
            </a:srgbClr>
          </a:solidFill>
          <a:ln cap="rnd" cmpd="sng" w="222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1" algn="ctr">
              <a:spcBef>
                <a:spcPts val="0"/>
              </a:spcBef>
              <a:spcAft>
                <a:spcPts val="0"/>
              </a:spcAft>
              <a:buNone/>
            </a:pPr>
            <a:r>
              <a:rPr b="1" lang="iw-IL" sz="1800" u="sng">
                <a:solidFill>
                  <a:schemeClr val="dk1"/>
                </a:solidFill>
                <a:latin typeface="Gill Sans"/>
                <a:ea typeface="Gill Sans"/>
                <a:cs typeface="Gill Sans"/>
                <a:sym typeface="Gill Sans"/>
              </a:rPr>
              <a:t>הגדרה בתצורה</a:t>
            </a:r>
            <a:endParaRPr b="1" sz="1800" u="sng">
              <a:solidFill>
                <a:schemeClr val="dk1"/>
              </a:solidFill>
              <a:latin typeface="Gill Sans"/>
              <a:ea typeface="Gill Sans"/>
              <a:cs typeface="Gill Sans"/>
              <a:sym typeface="Gill Sans"/>
            </a:endParaRPr>
          </a:p>
          <a:p>
            <a:pPr indent="0" lvl="0" marL="0" marR="0" rtl="1" algn="ctr">
              <a:spcBef>
                <a:spcPts val="0"/>
              </a:spcBef>
              <a:spcAft>
                <a:spcPts val="0"/>
              </a:spcAft>
              <a:buNone/>
            </a:pPr>
            <a:r>
              <a:rPr lang="iw-IL" sz="1800">
                <a:solidFill>
                  <a:schemeClr val="dk1"/>
                </a:solidFill>
                <a:latin typeface="Gill Sans"/>
                <a:ea typeface="Gill Sans"/>
                <a:cs typeface="Gill Sans"/>
                <a:sym typeface="Gill Sans"/>
              </a:rPr>
              <a:t>כדי להשתמש בבלוק הזה אתם צריכים להגדיר את מצב העצירה, יציאות של המנועים, גודל הגלגל (תראו את שיעור ההגדרה של תנועת הרובוט)</a:t>
            </a:r>
            <a:endParaRPr sz="1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A picture containing clock, drawing&#10;&#10;Description automatically generated" id="207" name="Google Shape;207;p6"/>
          <p:cNvPicPr preferRelativeResize="0"/>
          <p:nvPr/>
        </p:nvPicPr>
        <p:blipFill rotWithShape="1">
          <a:blip r:embed="rId3">
            <a:alphaModFix/>
          </a:blip>
          <a:srcRect b="0" l="0" r="0" t="0"/>
          <a:stretch/>
        </p:blipFill>
        <p:spPr>
          <a:xfrm>
            <a:off x="449263" y="1967126"/>
            <a:ext cx="5203340" cy="880630"/>
          </a:xfrm>
          <a:prstGeom prst="rect">
            <a:avLst/>
          </a:prstGeom>
          <a:noFill/>
          <a:ln>
            <a:noFill/>
          </a:ln>
        </p:spPr>
      </p:pic>
      <p:sp>
        <p:nvSpPr>
          <p:cNvPr id="208" name="Google Shape;208;p6"/>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תנועה למשך זמן במהירות ("MOVE TANK")</a:t>
            </a:r>
            <a:endParaRPr/>
          </a:p>
        </p:txBody>
      </p:sp>
      <p:sp>
        <p:nvSpPr>
          <p:cNvPr id="209" name="Google Shape;209;p6"/>
          <p:cNvSpPr txBox="1"/>
          <p:nvPr>
            <p:ph idx="1" type="body"/>
          </p:nvPr>
        </p:nvSpPr>
        <p:spPr>
          <a:xfrm>
            <a:off x="175260" y="3361328"/>
            <a:ext cx="8703532" cy="1827530"/>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הבלוק הזה מאפשר לכם לשלוט במרחק התנועה והפניות של הרובוט.</a:t>
            </a:r>
            <a:endParaRPr/>
          </a:p>
          <a:p>
            <a:pPr indent="-306000" lvl="0" marL="306000" rtl="1" algn="r">
              <a:spcBef>
                <a:spcPts val="960"/>
              </a:spcBef>
              <a:spcAft>
                <a:spcPts val="0"/>
              </a:spcAft>
              <a:buSzPts val="1656"/>
              <a:buChar char="⬛"/>
            </a:pPr>
            <a:r>
              <a:rPr lang="iw-IL"/>
              <a:t>בבלוק הזה אתם שולטים בפניות בכך שמציינים את המהירויות של שני המנועים בנפרד. זה לעיתים קרובות נקרא בקרת טנק ("tank controls").</a:t>
            </a:r>
            <a:endParaRPr/>
          </a:p>
          <a:p>
            <a:pPr indent="-306000" lvl="0" marL="306000" rtl="1" algn="r">
              <a:spcBef>
                <a:spcPts val="960"/>
              </a:spcBef>
              <a:spcAft>
                <a:spcPts val="0"/>
              </a:spcAft>
              <a:buSzPts val="1656"/>
              <a:buChar char="⬛"/>
            </a:pPr>
            <a:r>
              <a:rPr lang="iw-IL"/>
              <a:t>הבלוק הזה חייב להתווסף ללוח הבלוקים שלכם באמצעות שימוש בהרחבות. זה בלוח התנועות הנוספות.</a:t>
            </a:r>
            <a:endParaRPr/>
          </a:p>
        </p:txBody>
      </p:sp>
      <p:sp>
        <p:nvSpPr>
          <p:cNvPr id="210" name="Google Shape;210;p6"/>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211" name="Google Shape;211;p6"/>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212" name="Google Shape;212;p6"/>
          <p:cNvSpPr txBox="1"/>
          <p:nvPr/>
        </p:nvSpPr>
        <p:spPr>
          <a:xfrm>
            <a:off x="1367247" y="1361479"/>
            <a:ext cx="1163112"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משך זמן/מרחק</a:t>
            </a:r>
            <a:endParaRPr sz="1800">
              <a:solidFill>
                <a:schemeClr val="dk1"/>
              </a:solidFill>
              <a:latin typeface="Gill Sans"/>
              <a:ea typeface="Gill Sans"/>
              <a:cs typeface="Gill Sans"/>
              <a:sym typeface="Gill Sans"/>
            </a:endParaRPr>
          </a:p>
        </p:txBody>
      </p:sp>
      <p:sp>
        <p:nvSpPr>
          <p:cNvPr id="213" name="Google Shape;213;p6"/>
          <p:cNvSpPr txBox="1"/>
          <p:nvPr/>
        </p:nvSpPr>
        <p:spPr>
          <a:xfrm>
            <a:off x="2572067" y="1365985"/>
            <a:ext cx="1286349"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מצב הפעולה</a:t>
            </a:r>
            <a:endParaRPr sz="1800">
              <a:solidFill>
                <a:schemeClr val="dk1"/>
              </a:solidFill>
              <a:latin typeface="Gill Sans"/>
              <a:ea typeface="Gill Sans"/>
              <a:cs typeface="Gill Sans"/>
              <a:sym typeface="Gill Sans"/>
            </a:endParaRPr>
          </a:p>
        </p:txBody>
      </p:sp>
      <p:sp>
        <p:nvSpPr>
          <p:cNvPr id="214" name="Google Shape;214;p6"/>
          <p:cNvSpPr txBox="1"/>
          <p:nvPr/>
        </p:nvSpPr>
        <p:spPr>
          <a:xfrm>
            <a:off x="3529778" y="2677513"/>
            <a:ext cx="1996510"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1800">
                <a:solidFill>
                  <a:schemeClr val="dk1"/>
                </a:solidFill>
                <a:latin typeface="Gill Sans"/>
                <a:ea typeface="Gill Sans"/>
                <a:cs typeface="Gill Sans"/>
                <a:sym typeface="Gill Sans"/>
              </a:rPr>
              <a:t>מהירויות של הגלגל השמאלי והימני</a:t>
            </a:r>
            <a:endParaRPr sz="1800">
              <a:solidFill>
                <a:schemeClr val="dk1"/>
              </a:solidFill>
              <a:latin typeface="Gill Sans"/>
              <a:ea typeface="Gill Sans"/>
              <a:cs typeface="Gill Sans"/>
              <a:sym typeface="Gill Sans"/>
            </a:endParaRPr>
          </a:p>
        </p:txBody>
      </p:sp>
      <p:sp>
        <p:nvSpPr>
          <p:cNvPr id="215" name="Google Shape;215;p6"/>
          <p:cNvSpPr/>
          <p:nvPr/>
        </p:nvSpPr>
        <p:spPr>
          <a:xfrm>
            <a:off x="6372947" y="1179871"/>
            <a:ext cx="2505845" cy="1944573"/>
          </a:xfrm>
          <a:prstGeom prst="rect">
            <a:avLst/>
          </a:prstGeom>
          <a:solidFill>
            <a:srgbClr val="F2F2F2">
              <a:alpha val="37647"/>
            </a:srgbClr>
          </a:solidFill>
          <a:ln cap="rnd" cmpd="sng" w="222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1" algn="ctr">
              <a:spcBef>
                <a:spcPts val="0"/>
              </a:spcBef>
              <a:spcAft>
                <a:spcPts val="0"/>
              </a:spcAft>
              <a:buNone/>
            </a:pPr>
            <a:r>
              <a:rPr b="1" lang="iw-IL" sz="1800" u="sng">
                <a:solidFill>
                  <a:schemeClr val="dk1"/>
                </a:solidFill>
                <a:latin typeface="Gill Sans"/>
                <a:ea typeface="Gill Sans"/>
                <a:cs typeface="Gill Sans"/>
                <a:sym typeface="Gill Sans"/>
              </a:rPr>
              <a:t>הגדרה בתצורה</a:t>
            </a:r>
            <a:endParaRPr b="1" sz="1800" u="sng">
              <a:solidFill>
                <a:schemeClr val="dk1"/>
              </a:solidFill>
              <a:latin typeface="Gill Sans"/>
              <a:ea typeface="Gill Sans"/>
              <a:cs typeface="Gill Sans"/>
              <a:sym typeface="Gill Sans"/>
            </a:endParaRPr>
          </a:p>
          <a:p>
            <a:pPr indent="0" lvl="0" marL="0" marR="0" rtl="1" algn="ctr">
              <a:spcBef>
                <a:spcPts val="0"/>
              </a:spcBef>
              <a:spcAft>
                <a:spcPts val="0"/>
              </a:spcAft>
              <a:buNone/>
            </a:pPr>
            <a:r>
              <a:rPr lang="iw-IL" sz="1800">
                <a:solidFill>
                  <a:schemeClr val="dk1"/>
                </a:solidFill>
                <a:latin typeface="Gill Sans"/>
                <a:ea typeface="Gill Sans"/>
                <a:cs typeface="Gill Sans"/>
                <a:sym typeface="Gill Sans"/>
              </a:rPr>
              <a:t>כדי להשתמש בבלוק הזה אתם צריכים להגדיר את מצב העצירה, יציאות של המנועים, גודל הגלגל (תראו את שיעור ההגדרה של תנועת הרובוט)</a:t>
            </a:r>
            <a:endParaRPr sz="1800">
              <a:solidFill>
                <a:schemeClr val="dk1"/>
              </a:solidFill>
              <a:latin typeface="Gill Sans"/>
              <a:ea typeface="Gill Sans"/>
              <a:cs typeface="Gill Sans"/>
              <a:sym typeface="Gill Sans"/>
            </a:endParaRPr>
          </a:p>
        </p:txBody>
      </p:sp>
      <p:sp>
        <p:nvSpPr>
          <p:cNvPr id="216" name="Google Shape;216;p6"/>
          <p:cNvSpPr txBox="1"/>
          <p:nvPr/>
        </p:nvSpPr>
        <p:spPr>
          <a:xfrm>
            <a:off x="175260" y="5246306"/>
            <a:ext cx="8801826" cy="646331"/>
          </a:xfrm>
          <a:prstGeom prst="rect">
            <a:avLst/>
          </a:prstGeom>
          <a:solidFill>
            <a:srgbClr val="F5C201"/>
          </a:solid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Gill Sans"/>
                <a:ea typeface="Gill Sans"/>
                <a:cs typeface="Gill Sans"/>
                <a:sym typeface="Gill Sans"/>
              </a:rPr>
              <a:t>בשיעור שלנו, אנחנו נשתמש בבקרות טנק [tank controls] (שקופית 6) או קדימה/אחורה (שקופית 3) מאחר שהכוח ניתן לכל גלגל הוא יותר מפורש. </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ערכים שליליים</a:t>
            </a:r>
            <a:endParaRPr/>
          </a:p>
        </p:txBody>
      </p:sp>
      <p:sp>
        <p:nvSpPr>
          <p:cNvPr id="222" name="Google Shape;222;p7"/>
          <p:cNvSpPr txBox="1"/>
          <p:nvPr>
            <p:ph idx="1" type="body"/>
          </p:nvPr>
        </p:nvSpPr>
        <p:spPr>
          <a:xfrm>
            <a:off x="175260" y="1218203"/>
            <a:ext cx="8746864" cy="5184221"/>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אתם יכולים להכניס ערכים שליליים בכוח או במרחק</a:t>
            </a:r>
            <a:endParaRPr/>
          </a:p>
          <a:p>
            <a:pPr indent="-306000" lvl="0" marL="306000" rtl="1" algn="r">
              <a:spcBef>
                <a:spcPts val="960"/>
              </a:spcBef>
              <a:spcAft>
                <a:spcPts val="0"/>
              </a:spcAft>
              <a:buSzPts val="1656"/>
              <a:buChar char="⬛"/>
            </a:pPr>
            <a:r>
              <a:rPr lang="iw-IL"/>
              <a:t>זה יגרום לרובוט לזוז אחורה</a:t>
            </a:r>
            <a:endParaRPr/>
          </a:p>
          <a:p>
            <a:pPr indent="-306000" lvl="0" marL="306000" rtl="1" algn="r">
              <a:spcBef>
                <a:spcPts val="960"/>
              </a:spcBef>
              <a:spcAft>
                <a:spcPts val="0"/>
              </a:spcAft>
              <a:buSzPts val="1656"/>
              <a:buChar char="⬛"/>
            </a:pPr>
            <a:r>
              <a:rPr lang="iw-IL"/>
              <a:t>אם אתם שוללים שני ערכים (למשל: כוח ומרחק, או מרחק וכיוון אחורה), זה יגרום לרובוט לנוע קדימה.</a:t>
            </a:r>
            <a:endParaRPr/>
          </a:p>
        </p:txBody>
      </p:sp>
      <p:sp>
        <p:nvSpPr>
          <p:cNvPr id="223" name="Google Shape;223;p7"/>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224" name="Google Shape;224;p7"/>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sp>
        <p:nvSpPr>
          <p:cNvPr id="225" name="Google Shape;225;p7"/>
          <p:cNvSpPr txBox="1"/>
          <p:nvPr/>
        </p:nvSpPr>
        <p:spPr>
          <a:xfrm>
            <a:off x="261966" y="3203961"/>
            <a:ext cx="20880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2000">
                <a:solidFill>
                  <a:srgbClr val="FF0000"/>
                </a:solidFill>
                <a:latin typeface="Gill Sans"/>
                <a:ea typeface="Gill Sans"/>
                <a:cs typeface="Gill Sans"/>
                <a:sym typeface="Gill Sans"/>
              </a:rPr>
              <a:t>Negative Power = Backwards</a:t>
            </a:r>
            <a:endParaRPr/>
          </a:p>
        </p:txBody>
      </p:sp>
      <p:sp>
        <p:nvSpPr>
          <p:cNvPr id="226" name="Google Shape;226;p7"/>
          <p:cNvSpPr txBox="1"/>
          <p:nvPr/>
        </p:nvSpPr>
        <p:spPr>
          <a:xfrm>
            <a:off x="4040661" y="4807839"/>
            <a:ext cx="188917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2000">
                <a:solidFill>
                  <a:srgbClr val="00B900"/>
                </a:solidFill>
                <a:latin typeface="Gill Sans"/>
                <a:ea typeface="Gill Sans"/>
                <a:cs typeface="Gill Sans"/>
                <a:sym typeface="Gill Sans"/>
              </a:rPr>
              <a:t>Positive Power = Forward</a:t>
            </a:r>
            <a:endParaRPr/>
          </a:p>
        </p:txBody>
      </p:sp>
      <p:cxnSp>
        <p:nvCxnSpPr>
          <p:cNvPr id="227" name="Google Shape;227;p7"/>
          <p:cNvCxnSpPr/>
          <p:nvPr/>
        </p:nvCxnSpPr>
        <p:spPr>
          <a:xfrm>
            <a:off x="7438251" y="4281029"/>
            <a:ext cx="810883" cy="0"/>
          </a:xfrm>
          <a:prstGeom prst="straightConnector1">
            <a:avLst/>
          </a:prstGeom>
          <a:noFill/>
          <a:ln cap="flat" cmpd="sng" w="76200">
            <a:solidFill>
              <a:srgbClr val="00B900"/>
            </a:solidFill>
            <a:prstDash val="solid"/>
            <a:round/>
            <a:headEnd len="sm" w="sm" type="none"/>
            <a:tailEnd len="med" w="med" type="triangle"/>
          </a:ln>
        </p:spPr>
      </p:cxnSp>
      <p:grpSp>
        <p:nvGrpSpPr>
          <p:cNvPr id="228" name="Google Shape;228;p7"/>
          <p:cNvGrpSpPr/>
          <p:nvPr/>
        </p:nvGrpSpPr>
        <p:grpSpPr>
          <a:xfrm>
            <a:off x="6239250" y="3595145"/>
            <a:ext cx="1199001" cy="1371767"/>
            <a:chOff x="6507213" y="1384746"/>
            <a:chExt cx="1199001" cy="1371767"/>
          </a:xfrm>
        </p:grpSpPr>
        <p:grpSp>
          <p:nvGrpSpPr>
            <p:cNvPr id="229" name="Google Shape;229;p7"/>
            <p:cNvGrpSpPr/>
            <p:nvPr/>
          </p:nvGrpSpPr>
          <p:grpSpPr>
            <a:xfrm rot="5400000">
              <a:off x="6518630" y="1512900"/>
              <a:ext cx="1141996" cy="1164830"/>
              <a:chOff x="6310708" y="2223671"/>
              <a:chExt cx="809489" cy="898563"/>
            </a:xfrm>
          </p:grpSpPr>
          <p:sp>
            <p:nvSpPr>
              <p:cNvPr id="230" name="Google Shape;230;p7"/>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1" name="Google Shape;231;p7"/>
              <p:cNvSpPr/>
              <p:nvPr/>
            </p:nvSpPr>
            <p:spPr>
              <a:xfrm>
                <a:off x="6979076" y="2525434"/>
                <a:ext cx="141121" cy="295036"/>
              </a:xfrm>
              <a:prstGeom prst="roundRect">
                <a:avLst>
                  <a:gd fmla="val 16667" name="adj"/>
                </a:avLst>
              </a:prstGeom>
              <a:solidFill>
                <a:srgbClr val="65D7F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2" name="Google Shape;232;p7"/>
              <p:cNvSpPr/>
              <p:nvPr/>
            </p:nvSpPr>
            <p:spPr>
              <a:xfrm>
                <a:off x="6310708" y="2525434"/>
                <a:ext cx="141121" cy="295036"/>
              </a:xfrm>
              <a:prstGeom prst="roundRect">
                <a:avLst>
                  <a:gd fmla="val 16667" name="adj"/>
                </a:avLst>
              </a:prstGeom>
              <a:solidFill>
                <a:srgbClr val="65D7F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7"/>
              <p:cNvSpPr/>
              <p:nvPr/>
            </p:nvSpPr>
            <p:spPr>
              <a:xfrm>
                <a:off x="6621904" y="2247641"/>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34" name="Google Shape;234;p7"/>
            <p:cNvSpPr txBox="1"/>
            <p:nvPr/>
          </p:nvSpPr>
          <p:spPr>
            <a:xfrm>
              <a:off x="7216809" y="1384746"/>
              <a:ext cx="465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A</a:t>
              </a:r>
              <a:endParaRPr/>
            </a:p>
          </p:txBody>
        </p:sp>
        <p:sp>
          <p:nvSpPr>
            <p:cNvPr id="235" name="Google Shape;235;p7"/>
            <p:cNvSpPr txBox="1"/>
            <p:nvPr/>
          </p:nvSpPr>
          <p:spPr>
            <a:xfrm>
              <a:off x="7240594" y="2387181"/>
              <a:ext cx="465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Gill Sans"/>
                  <a:ea typeface="Gill Sans"/>
                  <a:cs typeface="Gill Sans"/>
                  <a:sym typeface="Gill Sans"/>
                </a:rPr>
                <a:t>E</a:t>
              </a:r>
              <a:endParaRPr/>
            </a:p>
          </p:txBody>
        </p:sp>
      </p:grpSp>
      <p:pic>
        <p:nvPicPr>
          <p:cNvPr descr="A close up of a toy&#10;&#10;Description automatically generated" id="236" name="Google Shape;236;p7"/>
          <p:cNvPicPr preferRelativeResize="0"/>
          <p:nvPr/>
        </p:nvPicPr>
        <p:blipFill rotWithShape="1">
          <a:blip r:embed="rId3">
            <a:alphaModFix/>
          </a:blip>
          <a:srcRect b="0" l="0" r="0" t="0"/>
          <a:stretch/>
        </p:blipFill>
        <p:spPr>
          <a:xfrm>
            <a:off x="978613" y="3385407"/>
            <a:ext cx="3417766" cy="2563325"/>
          </a:xfrm>
          <a:prstGeom prst="rect">
            <a:avLst/>
          </a:prstGeom>
          <a:noFill/>
          <a:ln>
            <a:noFill/>
          </a:ln>
        </p:spPr>
      </p:pic>
      <p:cxnSp>
        <p:nvCxnSpPr>
          <p:cNvPr id="237" name="Google Shape;237;p7"/>
          <p:cNvCxnSpPr/>
          <p:nvPr/>
        </p:nvCxnSpPr>
        <p:spPr>
          <a:xfrm>
            <a:off x="3501660" y="5161782"/>
            <a:ext cx="1015385" cy="418143"/>
          </a:xfrm>
          <a:prstGeom prst="straightConnector1">
            <a:avLst/>
          </a:prstGeom>
          <a:noFill/>
          <a:ln cap="flat" cmpd="sng" w="76200">
            <a:solidFill>
              <a:srgbClr val="00B900"/>
            </a:solidFill>
            <a:prstDash val="solid"/>
            <a:round/>
            <a:headEnd len="sm" w="sm" type="none"/>
            <a:tailEnd len="med" w="med" type="triangle"/>
          </a:ln>
        </p:spPr>
      </p:cxnSp>
      <p:cxnSp>
        <p:nvCxnSpPr>
          <p:cNvPr id="238" name="Google Shape;238;p7"/>
          <p:cNvCxnSpPr/>
          <p:nvPr/>
        </p:nvCxnSpPr>
        <p:spPr>
          <a:xfrm>
            <a:off x="350254" y="3730401"/>
            <a:ext cx="1015385" cy="418143"/>
          </a:xfrm>
          <a:prstGeom prst="straightConnector1">
            <a:avLst/>
          </a:prstGeom>
          <a:noFill/>
          <a:ln cap="flat" cmpd="sng" w="76200">
            <a:solidFill>
              <a:srgbClr val="FF0000"/>
            </a:solidFill>
            <a:prstDash val="solid"/>
            <a:round/>
            <a:headEnd len="med" w="med" type="triangle"/>
            <a:tailEnd len="sm" w="sm" type="none"/>
          </a:ln>
        </p:spPr>
      </p:cxnSp>
      <p:cxnSp>
        <p:nvCxnSpPr>
          <p:cNvPr id="239" name="Google Shape;239;p7"/>
          <p:cNvCxnSpPr/>
          <p:nvPr/>
        </p:nvCxnSpPr>
        <p:spPr>
          <a:xfrm>
            <a:off x="5401027" y="4273087"/>
            <a:ext cx="810883" cy="0"/>
          </a:xfrm>
          <a:prstGeom prst="straightConnector1">
            <a:avLst/>
          </a:prstGeom>
          <a:noFill/>
          <a:ln cap="flat" cmpd="sng" w="76200">
            <a:solidFill>
              <a:srgbClr val="FF0000"/>
            </a:solidFill>
            <a:prstDash val="solid"/>
            <a:round/>
            <a:headEnd len="med" w="med" type="triangle"/>
            <a:tailEnd len="sm" w="sm" type="none"/>
          </a:ln>
        </p:spPr>
      </p:cxnSp>
      <p:sp>
        <p:nvSpPr>
          <p:cNvPr id="240" name="Google Shape;240;p7"/>
          <p:cNvSpPr txBox="1"/>
          <p:nvPr/>
        </p:nvSpPr>
        <p:spPr>
          <a:xfrm>
            <a:off x="4456251" y="3493602"/>
            <a:ext cx="192906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2000">
                <a:solidFill>
                  <a:srgbClr val="FF0000"/>
                </a:solidFill>
                <a:latin typeface="Gill Sans"/>
                <a:ea typeface="Gill Sans"/>
                <a:cs typeface="Gill Sans"/>
                <a:sym typeface="Gill Sans"/>
              </a:rPr>
              <a:t>Negative Power = Backwards</a:t>
            </a:r>
            <a:endParaRPr/>
          </a:p>
        </p:txBody>
      </p:sp>
      <p:sp>
        <p:nvSpPr>
          <p:cNvPr id="241" name="Google Shape;241;p7"/>
          <p:cNvSpPr txBox="1"/>
          <p:nvPr/>
        </p:nvSpPr>
        <p:spPr>
          <a:xfrm>
            <a:off x="7219213" y="3493602"/>
            <a:ext cx="188917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2000">
                <a:solidFill>
                  <a:srgbClr val="00B900"/>
                </a:solidFill>
                <a:latin typeface="Gill Sans"/>
                <a:ea typeface="Gill Sans"/>
                <a:cs typeface="Gill Sans"/>
                <a:sym typeface="Gill Sans"/>
              </a:rPr>
              <a:t>Positive Power = Forward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אתגר 1: תנועו 10 סנטימטרים</a:t>
            </a:r>
            <a:endParaRPr/>
          </a:p>
        </p:txBody>
      </p:sp>
      <p:sp>
        <p:nvSpPr>
          <p:cNvPr id="247" name="Google Shape;247;p8"/>
          <p:cNvSpPr txBox="1"/>
          <p:nvPr>
            <p:ph idx="1" type="body"/>
          </p:nvPr>
        </p:nvSpPr>
        <p:spPr>
          <a:xfrm>
            <a:off x="156210" y="1140006"/>
            <a:ext cx="8765914" cy="5082601"/>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הניעו את הרובוט 10 סנטימטרים קדימה</a:t>
            </a:r>
            <a:endParaRPr/>
          </a:p>
          <a:p>
            <a:pPr indent="-306000" lvl="0" marL="306000" rtl="1" algn="r">
              <a:spcBef>
                <a:spcPts val="960"/>
              </a:spcBef>
              <a:spcAft>
                <a:spcPts val="0"/>
              </a:spcAft>
              <a:buSzPts val="1656"/>
              <a:buChar char="⬛"/>
            </a:pPr>
            <a:r>
              <a:rPr lang="iw-IL"/>
              <a:t>צעדים בסיסיים:</a:t>
            </a:r>
            <a:endParaRPr/>
          </a:p>
          <a:p>
            <a:pPr indent="-306000" lvl="1" marL="630000" rtl="1" algn="r">
              <a:spcBef>
                <a:spcPts val="920"/>
              </a:spcBef>
              <a:spcAft>
                <a:spcPts val="0"/>
              </a:spcAft>
              <a:buSzPts val="1472"/>
              <a:buChar char="⬛"/>
            </a:pPr>
            <a:r>
              <a:rPr lang="iw-IL"/>
              <a:t>הגדירו את הרובוט שלכם</a:t>
            </a:r>
            <a:endParaRPr/>
          </a:p>
          <a:p>
            <a:pPr indent="-306000" lvl="1" marL="630000" rtl="1" algn="r">
              <a:spcBef>
                <a:spcPts val="920"/>
              </a:spcBef>
              <a:spcAft>
                <a:spcPts val="0"/>
              </a:spcAft>
              <a:buSzPts val="1472"/>
              <a:buChar char="⬛"/>
            </a:pPr>
            <a:r>
              <a:rPr lang="iw-IL"/>
              <a:t>תשתמשו בבלוק תנועה (בלוק תנועת טנק או תנועה למשך זמן) ותנועו 10 סנטימטרים.</a:t>
            </a:r>
            <a:endParaRPr/>
          </a:p>
        </p:txBody>
      </p:sp>
      <p:sp>
        <p:nvSpPr>
          <p:cNvPr id="248" name="Google Shape;248;p8"/>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249" name="Google Shape;249;p8"/>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pic>
        <p:nvPicPr>
          <p:cNvPr descr="ruler_0_10.jpg" id="250" name="Google Shape;250;p8"/>
          <p:cNvPicPr preferRelativeResize="0"/>
          <p:nvPr/>
        </p:nvPicPr>
        <p:blipFill rotWithShape="1">
          <a:blip r:embed="rId3">
            <a:alphaModFix/>
          </a:blip>
          <a:srcRect b="0" l="0" r="0" t="0"/>
          <a:stretch/>
        </p:blipFill>
        <p:spPr>
          <a:xfrm>
            <a:off x="3147842" y="4044205"/>
            <a:ext cx="3484790" cy="1138177"/>
          </a:xfrm>
          <a:prstGeom prst="rect">
            <a:avLst/>
          </a:prstGeom>
          <a:noFill/>
          <a:ln>
            <a:noFill/>
          </a:ln>
        </p:spPr>
      </p:pic>
      <p:cxnSp>
        <p:nvCxnSpPr>
          <p:cNvPr id="251" name="Google Shape;251;p8"/>
          <p:cNvCxnSpPr/>
          <p:nvPr/>
        </p:nvCxnSpPr>
        <p:spPr>
          <a:xfrm>
            <a:off x="3267275" y="3820307"/>
            <a:ext cx="810883" cy="0"/>
          </a:xfrm>
          <a:prstGeom prst="straightConnector1">
            <a:avLst/>
          </a:prstGeom>
          <a:noFill/>
          <a:ln cap="flat" cmpd="sng" w="76200">
            <a:solidFill>
              <a:srgbClr val="FF0000"/>
            </a:solidFill>
            <a:prstDash val="solid"/>
            <a:round/>
            <a:headEnd len="sm" w="sm" type="none"/>
            <a:tailEnd len="med" w="med" type="triangle"/>
          </a:ln>
        </p:spPr>
      </p:cxnSp>
      <p:grpSp>
        <p:nvGrpSpPr>
          <p:cNvPr id="252" name="Google Shape;252;p8"/>
          <p:cNvGrpSpPr/>
          <p:nvPr/>
        </p:nvGrpSpPr>
        <p:grpSpPr>
          <a:xfrm rot="5400000">
            <a:off x="2588720" y="3425008"/>
            <a:ext cx="660559" cy="790597"/>
            <a:chOff x="6310708" y="2223671"/>
            <a:chExt cx="809489" cy="898563"/>
          </a:xfrm>
        </p:grpSpPr>
        <p:sp>
          <p:nvSpPr>
            <p:cNvPr id="253" name="Google Shape;253;p8"/>
            <p:cNvSpPr/>
            <p:nvPr/>
          </p:nvSpPr>
          <p:spPr>
            <a:xfrm>
              <a:off x="6451830" y="2223671"/>
              <a:ext cx="519438" cy="898563"/>
            </a:xfrm>
            <a:prstGeom prst="roundRect">
              <a:avLst>
                <a:gd fmla="val 16667" name="adj"/>
              </a:avLst>
            </a:prstGeom>
            <a:solidFill>
              <a:srgbClr val="FFD500"/>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4" name="Google Shape;254;p8"/>
            <p:cNvSpPr/>
            <p:nvPr/>
          </p:nvSpPr>
          <p:spPr>
            <a:xfrm>
              <a:off x="6979076" y="2525434"/>
              <a:ext cx="141121" cy="295036"/>
            </a:xfrm>
            <a:prstGeom prst="roundRect">
              <a:avLst>
                <a:gd fmla="val 16667" name="adj"/>
              </a:avLst>
            </a:prstGeom>
            <a:solidFill>
              <a:srgbClr val="0EAE9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5" name="Google Shape;255;p8"/>
            <p:cNvSpPr/>
            <p:nvPr/>
          </p:nvSpPr>
          <p:spPr>
            <a:xfrm>
              <a:off x="6310708" y="2525434"/>
              <a:ext cx="141121" cy="295036"/>
            </a:xfrm>
            <a:prstGeom prst="roundRect">
              <a:avLst>
                <a:gd fmla="val 16667" name="adj"/>
              </a:avLst>
            </a:prstGeom>
            <a:solidFill>
              <a:srgbClr val="0EAE9F"/>
            </a:solidFill>
            <a:ln cap="rnd"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6" name="Google Shape;256;p8"/>
            <p:cNvSpPr/>
            <p:nvPr/>
          </p:nvSpPr>
          <p:spPr>
            <a:xfrm>
              <a:off x="6621904" y="2247641"/>
              <a:ext cx="179290" cy="166284"/>
            </a:xfrm>
            <a:prstGeom prst="ellipse">
              <a:avLst/>
            </a:prstGeom>
            <a:solidFill>
              <a:srgbClr val="FF0000"/>
            </a:solidFill>
            <a:ln cap="rnd" cmpd="sng" w="12700">
              <a:solidFill>
                <a:srgbClr val="C6C6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
          <p:cNvSpPr txBox="1"/>
          <p:nvPr>
            <p:ph type="title"/>
          </p:nvPr>
        </p:nvSpPr>
        <p:spPr>
          <a:xfrm>
            <a:off x="175250" y="369175"/>
            <a:ext cx="8746800" cy="533100"/>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Clr>
                <a:schemeClr val="dk1"/>
              </a:buClr>
              <a:buSzPts val="2800"/>
              <a:buFont typeface="Gill Sans"/>
              <a:buNone/>
            </a:pPr>
            <a:r>
              <a:rPr lang="iw-IL"/>
              <a:t>פתרון אתגר 1</a:t>
            </a:r>
            <a:endParaRPr/>
          </a:p>
        </p:txBody>
      </p:sp>
      <p:sp>
        <p:nvSpPr>
          <p:cNvPr id="262" name="Google Shape;262;p9"/>
          <p:cNvSpPr txBox="1"/>
          <p:nvPr>
            <p:ph idx="1" type="body"/>
          </p:nvPr>
        </p:nvSpPr>
        <p:spPr>
          <a:xfrm>
            <a:off x="156210" y="1140006"/>
            <a:ext cx="4134759" cy="5082601"/>
          </a:xfrm>
          <a:prstGeom prst="rect">
            <a:avLst/>
          </a:prstGeom>
          <a:noFill/>
          <a:ln>
            <a:noFill/>
          </a:ln>
        </p:spPr>
        <p:txBody>
          <a:bodyPr anchorCtr="0" anchor="t" bIns="45700" lIns="91425" spcFirstLastPara="1" rIns="91425" wrap="square" tIns="45700">
            <a:normAutofit/>
          </a:bodyPr>
          <a:lstStyle/>
          <a:p>
            <a:pPr indent="-306000" lvl="0" marL="306000" rtl="1" algn="r">
              <a:spcBef>
                <a:spcPts val="0"/>
              </a:spcBef>
              <a:spcAft>
                <a:spcPts val="0"/>
              </a:spcAft>
              <a:buSzPts val="1656"/>
              <a:buChar char="⬛"/>
            </a:pPr>
            <a:r>
              <a:rPr lang="iw-IL"/>
              <a:t>תגדירו את הרובוט שלכם</a:t>
            </a:r>
            <a:endParaRPr/>
          </a:p>
          <a:p>
            <a:pPr indent="-306000" lvl="0" marL="306000" rtl="1" algn="r">
              <a:spcBef>
                <a:spcPts val="960"/>
              </a:spcBef>
              <a:spcAft>
                <a:spcPts val="0"/>
              </a:spcAft>
              <a:buSzPts val="1656"/>
              <a:buChar char="⬛"/>
            </a:pPr>
            <a:r>
              <a:rPr lang="iw-IL"/>
              <a:t>אם אתם משתמשים בגלגלי SPIKE Prime  קטנים יותר על Droid Bot IV, תגדירו את הסיבוב ל-17.5 ס"מ (תמונה שמימין)</a:t>
            </a:r>
            <a:endParaRPr/>
          </a:p>
          <a:p>
            <a:pPr indent="-306000" lvl="0" marL="306000" rtl="1" algn="r">
              <a:spcBef>
                <a:spcPts val="960"/>
              </a:spcBef>
              <a:spcAft>
                <a:spcPts val="0"/>
              </a:spcAft>
              <a:buSzPts val="1656"/>
              <a:buChar char="⬛"/>
            </a:pPr>
            <a:r>
              <a:rPr lang="iw-IL"/>
              <a:t>אם אתם משתמשים בגלגלי SPIKE Prime  גדולים יותר על ADB, תזכרו להגדיר סיבוב אחד ל-27.6 ס"מ</a:t>
            </a:r>
            <a:endParaRPr/>
          </a:p>
          <a:p>
            <a:pPr indent="-306000" lvl="0" marL="306000" rtl="1" algn="r">
              <a:spcBef>
                <a:spcPts val="960"/>
              </a:spcBef>
              <a:spcAft>
                <a:spcPts val="0"/>
              </a:spcAft>
              <a:buSzPts val="1656"/>
              <a:buChar char="⬛"/>
            </a:pPr>
            <a:r>
              <a:rPr lang="iw-IL"/>
              <a:t>תנועו קדימה 10 סנטימטרים. מצב אותם סנטימטרים זמין בבלוקי תנועה אחרים.</a:t>
            </a:r>
            <a:endParaRPr/>
          </a:p>
        </p:txBody>
      </p:sp>
      <p:sp>
        <p:nvSpPr>
          <p:cNvPr id="263" name="Google Shape;263;p9"/>
          <p:cNvSpPr txBox="1"/>
          <p:nvPr>
            <p:ph idx="11" type="ftr"/>
          </p:nvPr>
        </p:nvSpPr>
        <p:spPr>
          <a:xfrm>
            <a:off x="142202" y="6411250"/>
            <a:ext cx="3649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Copyright © 2020 SPIKE Prime Lessons (primelessons.org) CC-BY-NC-SA.  (Last edit: 5/30/2020)</a:t>
            </a:r>
            <a:endParaRPr/>
          </a:p>
        </p:txBody>
      </p:sp>
      <p:sp>
        <p:nvSpPr>
          <p:cNvPr id="264" name="Google Shape;264;p9"/>
          <p:cNvSpPr txBox="1"/>
          <p:nvPr>
            <p:ph idx="12" type="sldNum"/>
          </p:nvPr>
        </p:nvSpPr>
        <p:spPr>
          <a:xfrm>
            <a:off x="4163459" y="6411251"/>
            <a:ext cx="7704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iw-IL"/>
              <a:t>‹#›</a:t>
            </a:fld>
            <a:endParaRPr/>
          </a:p>
        </p:txBody>
      </p:sp>
      <p:pic>
        <p:nvPicPr>
          <p:cNvPr descr="A screenshot of a cell phone&#10;&#10;Description automatically generated" id="265" name="Google Shape;265;p9"/>
          <p:cNvPicPr preferRelativeResize="0"/>
          <p:nvPr/>
        </p:nvPicPr>
        <p:blipFill rotWithShape="1">
          <a:blip r:embed="rId3">
            <a:alphaModFix/>
          </a:blip>
          <a:srcRect b="0" l="0" r="0" t="0"/>
          <a:stretch/>
        </p:blipFill>
        <p:spPr>
          <a:xfrm>
            <a:off x="4569153" y="1295486"/>
            <a:ext cx="4418637" cy="36380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2014-08-07T02:19:13Z</dcterms:created>
  <dc:creator>Sanjay Seshan</dc:creator>
</cp:coreProperties>
</file>