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Assistant"/>
      <p:regular r:id="rId20"/>
      <p:bold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DOQEUkY9H4T/DuGu1D7+Fdros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ssistant-regular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Assistant-bold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illSans-regular.fntdata"/><Relationship Id="rId25" Type="http://schemas.openxmlformats.org/officeDocument/2006/relationships/font" Target="fonts/HelveticaNeue-boldItalic.fntdata"/><Relationship Id="rId28" Type="http://customschemas.google.com/relationships/presentationmetadata" Target="metadata"/><Relationship Id="rId27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fc0422aa8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cfc0422aa8_0_1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cfc0422aa8_0_11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cfc0422aa8_0_1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cfc0422aa8_0_11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cfc0422aa8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cfc0422aa8_0_11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cfc0422aa8_0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cfc0422aa8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cfc0422aa8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fc0422aa8_0_9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cfc0422aa8_0_9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cfc0422aa8_0_91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cfc0422aa8_0_9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cfc0422aa8_0_9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cfc0422aa8_0_9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fc0422aa8_0_98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cfc0422aa8_0_98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cfc0422aa8_0_98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cfc0422aa8_0_98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cfc0422aa8_0_98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cfc0422aa8_0_9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fc0422aa8_0_105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cfc0422aa8_0_105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cfc0422aa8_0_10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cfc0422aa8_0_10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9" name="Google Shape;119;gcfc0422aa8_0_10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cfc0422aa8_0_10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cfc0422aa8_0_10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c0422aa8_0_113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cfc0422aa8_0_113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cfc0422aa8_0_113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cfc0422aa8_0_113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cfc0422aa8_0_11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cfc0422aa8_0_11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cfc0422aa8_0_11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cfc0422aa8_0_11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cfc0422aa8_0_11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fc0422aa8_0_12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cfc0422aa8_0_12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5" name="Google Shape;135;gcfc0422aa8_0_12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cfc0422aa8_0_12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cfc0422aa8_0_12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fc0422aa8_0_1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cfc0422aa8_0_12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cfc0422aa8_0_12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2" name="Google Shape;142;gcfc0422aa8_0_12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cfc0422aa8_0_12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cfc0422aa8_0_2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cfc0422aa8_0_2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cfc0422aa8_0_20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cfc0422aa8_0_2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cfc0422aa8_0_2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gcfc0422aa8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cfc0422aa8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cfc0422aa8_0_2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cfc0422aa8_0_28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cfc0422aa8_0_28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cfc0422aa8_0_2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cfc0422aa8_0_2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cfc0422aa8_0_2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gcfc0422aa8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cfc0422aa8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cfc0422aa8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cfc0422aa8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cfc0422aa8_0_39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cfc0422aa8_0_39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cfc0422aa8_0_3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cfc0422aa8_0_3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gcfc0422aa8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cfc0422aa8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cfc0422aa8_0_3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cfc0422aa8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cfc0422aa8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fc0422aa8_0_49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cfc0422aa8_0_49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cfc0422aa8_0_49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cfc0422aa8_0_49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cfc0422aa8_0_4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cfc0422aa8_0_4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cfc0422aa8_0_4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gcfc0422aa8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cfc0422aa8_0_4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cfc0422aa8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fc0422aa8_0_6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cfc0422aa8_0_6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gcfc0422aa8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cfc0422aa8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cfc0422aa8_0_6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cfc0422aa8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cfc0422aa8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fc0422aa8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cfc0422aa8_0_6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cfc0422aa8_0_6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gcfc0422aa8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cfc0422aa8_0_6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cfc0422aa8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cfc0422aa8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fc0422aa8_0_76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cfc0422aa8_0_76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cfc0422aa8_0_7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cfc0422aa8_0_76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cfc0422aa8_0_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cfc0422aa8_0_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cfc0422aa8_0_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fc0422aa8_0_84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cfc0422aa8_0_84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cfc0422aa8_0_84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cfc0422aa8_0_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cfc0422aa8_0_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cfc0422aa8_0_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fc0422aa8_0_0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cfc0422aa8_0_0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cfc0422aa8_0_0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cfc0422aa8_0_0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cfc0422aa8_0_0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cfc0422aa8_0_0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cfc0422aa8_0_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gcfc0422aa8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cfc0422aa8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cfc0422aa8_0_0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Relationship Id="rId8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en-US"/>
              <a:t>בלוקים בהתאמה אישית My Blocks</a:t>
            </a:r>
            <a:endParaRPr b="1"/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3085394" y="4186886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rPr lang="en-US"/>
              <a:t>מאת SANJAY AND ARVIND SESHAN</a:t>
            </a:r>
            <a:endParaRPr/>
          </a:p>
          <a:p>
            <a:pPr indent="0" lvl="0" marL="0" rtl="1" algn="r">
              <a:spcBef>
                <a:spcPts val="920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שלב 4: שימוש במיי בלוק</a:t>
            </a:r>
            <a:endParaRPr/>
          </a:p>
        </p:txBody>
      </p:sp>
      <p:sp>
        <p:nvSpPr>
          <p:cNvPr id="244" name="Google Shape;244;p10"/>
          <p:cNvSpPr txBox="1"/>
          <p:nvPr>
            <p:ph idx="1" type="body"/>
          </p:nvPr>
        </p:nvSpPr>
        <p:spPr>
          <a:xfrm>
            <a:off x="155088" y="1140006"/>
            <a:ext cx="5793649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060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בנוסף, המיי בלוק יכול עכשיו להימצא בלשונית המיי בלוקס. כדי להשתמש במיי בלוק בקוד שלכם, פשוט תגררו את הבלוק.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קלט של מספר/טקסט יכול להיכתב ישירות לתוכו. למרות זאת, אתם לא יכולים לכתוב "אמת" או "שקר" לתוך קלט בוליאני. 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זה יכול להיעשות באמצעות גרירת מפעיל והגדרת ערכים שנותן תוצאה של פלט אמת או שקר, תלוי במה שאתם רוצים.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/>
          </a:p>
        </p:txBody>
      </p:sp>
      <p:sp>
        <p:nvSpPr>
          <p:cNvPr id="245" name="Google Shape;245;p1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246" name="Google Shape;246;p1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ell phone&#10;&#10;Description automatically generated" id="247" name="Google Shape;2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0905" y="1161143"/>
            <a:ext cx="2274476" cy="5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>
            <a:off x="7127466" y="2668338"/>
            <a:ext cx="1816101" cy="368300"/>
          </a:xfrm>
          <a:prstGeom prst="rect">
            <a:avLst/>
          </a:prstGeom>
          <a:noFill/>
          <a:ln cap="flat" cmpd="sng" w="38100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screenshot of a cell phone&#10;&#10;Description automatically generated" id="249" name="Google Shape;2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1814" y="4637691"/>
            <a:ext cx="3904181" cy="1440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שלב 5: הוספת פלט</a:t>
            </a:r>
            <a:endParaRPr/>
          </a:p>
        </p:txBody>
      </p:sp>
      <p:sp>
        <p:nvSpPr>
          <p:cNvPr id="255" name="Google Shape;255;p11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256" name="Google Shape;256;p11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11"/>
          <p:cNvSpPr txBox="1"/>
          <p:nvPr/>
        </p:nvSpPr>
        <p:spPr>
          <a:xfrm>
            <a:off x="227874" y="1317813"/>
            <a:ext cx="37485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457200" lvl="0" marL="457200" marR="0" rtl="1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ssistant"/>
              <a:buAutoNum type="arabicPeriod"/>
            </a:pPr>
            <a:r>
              <a:rPr lang="en-US" sz="2000">
                <a:solidFill>
                  <a:srgbClr val="3F3F3F"/>
                </a:solidFill>
                <a:latin typeface="Assistant"/>
                <a:ea typeface="Assistant"/>
                <a:cs typeface="Assistant"/>
                <a:sym typeface="Assistant"/>
              </a:rPr>
              <a:t>הגדירו משתנה בשביל לאחסן את הערך של הפלט שלכם.</a:t>
            </a:r>
            <a:endParaRPr sz="2000">
              <a:solidFill>
                <a:srgbClr val="3F3F3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457200" lvl="0" marL="457200" marR="0" rtl="1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ssistant"/>
              <a:buAutoNum type="arabicPeriod"/>
            </a:pPr>
            <a:r>
              <a:rPr lang="en-US" sz="2000">
                <a:solidFill>
                  <a:srgbClr val="3F3F3F"/>
                </a:solidFill>
                <a:latin typeface="Assistant"/>
                <a:ea typeface="Assistant"/>
                <a:cs typeface="Assistant"/>
                <a:sym typeface="Assistant"/>
              </a:rPr>
              <a:t>תכתבו את המידע שאתם רוצים לקלוט למשתנה בתוך המיי הבלוק.</a:t>
            </a:r>
            <a:endParaRPr sz="2000">
              <a:solidFill>
                <a:srgbClr val="3F3F3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457200" lvl="0" marL="457200" marR="0" rtl="1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ssistant"/>
              <a:buAutoNum type="arabicPeriod"/>
            </a:pPr>
            <a:r>
              <a:rPr lang="en-US" sz="2000">
                <a:solidFill>
                  <a:srgbClr val="3F3F3F"/>
                </a:solidFill>
                <a:latin typeface="Assistant"/>
                <a:ea typeface="Assistant"/>
                <a:cs typeface="Assistant"/>
                <a:sym typeface="Assistant"/>
              </a:rPr>
              <a:t>תשתמשו במשתנה בקוד הראשי שלכם.</a:t>
            </a:r>
            <a:endParaRPr sz="2000">
              <a:solidFill>
                <a:srgbClr val="3F3F3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Assistant"/>
                <a:ea typeface="Assistant"/>
                <a:cs typeface="Assistant"/>
                <a:sym typeface="Assistant"/>
              </a:rPr>
              <a:t>בקוד שמימין, המיי בלוק קורא את חיישן המרחק, מגדיר אותו למשתנה. </a:t>
            </a:r>
            <a:endParaRPr sz="2000">
              <a:solidFill>
                <a:srgbClr val="3F3F3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Assistant"/>
                <a:ea typeface="Assistant"/>
                <a:cs typeface="Assistant"/>
                <a:sym typeface="Assistant"/>
              </a:rPr>
              <a:t>הערך יכול להיות בשימוש מאוחר יותר בתוכנה כמו הדפסה למסך.</a:t>
            </a:r>
            <a:endParaRPr sz="2000">
              <a:solidFill>
                <a:srgbClr val="3F3F3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descr="A screenshot of a cell phone&#10;&#10;Description automatically generated" id="258" name="Google Shape;2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3262" y="1436826"/>
            <a:ext cx="2616321" cy="13923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59" name="Google Shape;25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7099" y="3217925"/>
            <a:ext cx="4076743" cy="2945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שיתוף מיי בלוקס בין פרויקטים</a:t>
            </a:r>
            <a:endParaRPr/>
          </a:p>
        </p:txBody>
      </p:sp>
      <p:sp>
        <p:nvSpPr>
          <p:cNvPr id="265" name="Google Shape;265;p12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6"/>
              <a:buChar char="⬛"/>
            </a:pPr>
            <a:r>
              <a:rPr lang="en-US">
                <a:solidFill>
                  <a:schemeClr val="dk1"/>
                </a:solidFill>
              </a:rPr>
              <a:t>המיי בלוקס יכולים להיות רק בשימוש בתוך פרויקט אחד. בשביל להשתמש בהם במספר פרויקטים, תעתיקו ותדביקו את הבלוק המוגדר וכל הבלוקים הקשורים אליו לתוך פרויקט אחר.</a:t>
            </a:r>
            <a:endParaRPr>
              <a:solidFill>
                <a:schemeClr val="dk1"/>
              </a:solidFill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656"/>
              <a:buChar char="⬛"/>
            </a:pPr>
            <a:r>
              <a:rPr lang="en-US">
                <a:solidFill>
                  <a:schemeClr val="dk1"/>
                </a:solidFill>
              </a:rPr>
              <a:t>בשביל להעתיק, תלחצו על הבלוק המוגדר של המיי בלוק ותשתמשו בקיצור דרך של ההעתקה של המחשב שלכם (כמו </a:t>
            </a:r>
            <a:r>
              <a:rPr lang="en-US">
                <a:solidFill>
                  <a:schemeClr val="dk1"/>
                </a:solidFill>
              </a:rPr>
              <a:t>Ctrl-C or Cmd-C).</a:t>
            </a:r>
            <a:endParaRPr>
              <a:solidFill>
                <a:schemeClr val="dk1"/>
              </a:solidFill>
            </a:endParaRPr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656"/>
              <a:buChar char="⬛"/>
            </a:pPr>
            <a:r>
              <a:rPr lang="en-US">
                <a:solidFill>
                  <a:schemeClr val="dk1"/>
                </a:solidFill>
              </a:rPr>
              <a:t>תחליפו לשוניות לפרויקט השני שלכם ותדביקו את החלק לתוך הקנבס (כמו שימוש ב-</a:t>
            </a:r>
            <a:r>
              <a:rPr lang="en-US">
                <a:solidFill>
                  <a:schemeClr val="dk1"/>
                </a:solidFill>
              </a:rPr>
              <a:t>Ctrl-V or Cmd-V).</a:t>
            </a:r>
            <a:endParaRPr>
              <a:solidFill>
                <a:schemeClr val="dk1"/>
              </a:solidFill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656"/>
              <a:buChar char="⬛"/>
            </a:pPr>
            <a:r>
              <a:rPr lang="en-US">
                <a:solidFill>
                  <a:schemeClr val="dk1"/>
                </a:solidFill>
              </a:rPr>
              <a:t>אולם, הבלוק שלי עדיין יכול לא להופיע באזור המיי בלוק של לוח הבלוקים.</a:t>
            </a:r>
            <a:endParaRPr>
              <a:solidFill>
                <a:schemeClr val="dk1"/>
              </a:solidFill>
            </a:endParaRPr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656"/>
              <a:buChar char="⬛"/>
            </a:pPr>
            <a:r>
              <a:rPr lang="en-US">
                <a:solidFill>
                  <a:schemeClr val="dk1"/>
                </a:solidFill>
              </a:rPr>
              <a:t>כדי לגרום לזה להופיע, תלחצו על פרויקט אחר ואז תחזרו לפרויקט החדש.</a:t>
            </a:r>
            <a:endParaRPr>
              <a:solidFill>
                <a:schemeClr val="dk1"/>
              </a:solidFill>
            </a:endParaRPr>
          </a:p>
          <a:p>
            <a:pPr indent="-330384" lvl="1" marL="630000" rtl="1" algn="r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856"/>
              <a:buChar char="⬛"/>
            </a:pPr>
            <a:r>
              <a:rPr lang="en-US">
                <a:solidFill>
                  <a:schemeClr val="dk1"/>
                </a:solidFill>
              </a:rPr>
              <a:t>המיי בלוק עכשיו יופיע בלוח הבלוקים השמאלי ואתם יכולים להשתמש במיי בלוק הזה בצורה נורמלית בתוך </a:t>
            </a:r>
            <a:r>
              <a:rPr lang="en-US">
                <a:solidFill>
                  <a:schemeClr val="dk1"/>
                </a:solidFill>
              </a:rPr>
              <a:t>הפרויקט</a:t>
            </a:r>
            <a:r>
              <a:rPr lang="en-US">
                <a:solidFill>
                  <a:schemeClr val="dk1"/>
                </a:solidFill>
              </a:rPr>
              <a:t>. שימו לב שעריכת המיי בלוק </a:t>
            </a:r>
            <a:r>
              <a:rPr lang="en-US">
                <a:solidFill>
                  <a:schemeClr val="dk1"/>
                </a:solidFill>
              </a:rPr>
              <a:t>בפרויקט</a:t>
            </a:r>
            <a:r>
              <a:rPr lang="en-US">
                <a:solidFill>
                  <a:schemeClr val="dk1"/>
                </a:solidFill>
              </a:rPr>
              <a:t> אחד לא תעדכן את המיי בלוק </a:t>
            </a:r>
            <a:r>
              <a:rPr lang="en-US">
                <a:solidFill>
                  <a:schemeClr val="dk1"/>
                </a:solidFill>
              </a:rPr>
              <a:t>בפרויקטים</a:t>
            </a:r>
            <a:r>
              <a:rPr lang="en-US">
                <a:solidFill>
                  <a:schemeClr val="dk1"/>
                </a:solidFill>
              </a:rPr>
              <a:t> אחרים.</a:t>
            </a:r>
            <a:endParaRPr>
              <a:solidFill>
                <a:schemeClr val="dk1"/>
              </a:solidFill>
            </a:endParaRPr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66" name="Google Shape;266;p1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267" name="Google Shape;267;p1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ell phone&#10;&#10;Description automatically generated" id="268" name="Google Shape;2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830" y="2534814"/>
            <a:ext cx="4185006" cy="102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איך לערוך או למחוק מיי בלוק</a:t>
            </a:r>
            <a:endParaRPr/>
          </a:p>
        </p:txBody>
      </p:sp>
      <p:pic>
        <p:nvPicPr>
          <p:cNvPr id="274" name="Google Shape;274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889" y="1582666"/>
            <a:ext cx="3272411" cy="222779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13"/>
          <p:cNvSpPr txBox="1"/>
          <p:nvPr/>
        </p:nvSpPr>
        <p:spPr>
          <a:xfrm>
            <a:off x="3955013" y="1109882"/>
            <a:ext cx="49671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ssistant"/>
              <a:buChar char="•"/>
            </a:pPr>
            <a:r>
              <a:rPr lang="en-US" sz="2400">
                <a:solidFill>
                  <a:srgbClr val="3F3F3F"/>
                </a:solidFill>
                <a:latin typeface="Assistant"/>
                <a:ea typeface="Assistant"/>
                <a:cs typeface="Assistant"/>
                <a:sym typeface="Assistant"/>
              </a:rPr>
              <a:t>תלחצו קליק ימני על מיי בלוק בקנבס תכנות  ותבחרו "עריכה" כדי לערוך את המיי בלוק.</a:t>
            </a:r>
            <a:endParaRPr sz="2400">
              <a:solidFill>
                <a:srgbClr val="3F3F3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ssistant"/>
              <a:buChar char="•"/>
            </a:pPr>
            <a:r>
              <a:rPr lang="en-US" sz="2400">
                <a:solidFill>
                  <a:srgbClr val="3F3F3F"/>
                </a:solidFill>
                <a:latin typeface="Assistant"/>
                <a:ea typeface="Assistant"/>
                <a:cs typeface="Assistant"/>
                <a:sym typeface="Assistant"/>
              </a:rPr>
              <a:t>זה יקח אתכם בחזרה למסך יצירת המיי בלוק איפה שאתם יכולים לערוך את השם, להוסיף קלט, למחוק קלט.</a:t>
            </a:r>
            <a:endParaRPr sz="2400">
              <a:solidFill>
                <a:srgbClr val="3F3F3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ssistant"/>
              <a:buChar char="•"/>
            </a:pPr>
            <a:r>
              <a:rPr lang="en-US" sz="2400">
                <a:solidFill>
                  <a:srgbClr val="3F3F3F"/>
                </a:solidFill>
                <a:latin typeface="Assistant"/>
                <a:ea typeface="Assistant"/>
                <a:cs typeface="Assistant"/>
                <a:sym typeface="Assistant"/>
              </a:rPr>
              <a:t>כדי למחוק, אתם חייבים קודם ללחוץ לחיצה ימנית וללחוץ מחק על כל השימושים של המיי בלוק בתוכנה שלכם. אז, אתם יכולים ללחוץ מחק על ההגדרה של המיי בלוק.</a:t>
            </a:r>
            <a:endParaRPr sz="2400">
              <a:solidFill>
                <a:srgbClr val="3F3F3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descr="A screenshot of a cell phone&#10;&#10;Description automatically generated" id="278" name="Google Shape;27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404" y="3993367"/>
            <a:ext cx="2999380" cy="228351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/>
          <p:nvPr/>
        </p:nvSpPr>
        <p:spPr>
          <a:xfrm>
            <a:off x="1958094" y="2596056"/>
            <a:ext cx="1177980" cy="704192"/>
          </a:xfrm>
          <a:prstGeom prst="rect">
            <a:avLst/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1295534" y="5182644"/>
            <a:ext cx="1177980" cy="704192"/>
          </a:xfrm>
          <a:prstGeom prst="rect">
            <a:avLst/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fc0422aa8_0_13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קרדיטים</a:t>
            </a:r>
            <a:endParaRPr/>
          </a:p>
        </p:txBody>
      </p:sp>
      <p:sp>
        <p:nvSpPr>
          <p:cNvPr id="286" name="Google Shape;286;gcfc0422aa8_0_135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en-US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en-US" sz="2200"/>
              <a:t> www.primelessons.org</a:t>
            </a:r>
            <a:endParaRPr sz="2200"/>
          </a:p>
        </p:txBody>
      </p:sp>
      <p:sp>
        <p:nvSpPr>
          <p:cNvPr id="287" name="Google Shape;287;gcfc0422aa8_0_13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88" name="Google Shape;288;gcfc0422aa8_0_13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gcfc0422aa8_0_135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90" name="Google Shape;290;gcfc0422aa8_0_13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cfc0422aa8_0_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cfc0422aa8_0_1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cfc0422aa8_0_1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מטרות השיעור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ללמוד איך ליצור בלוק מותאם (My Block)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ללמוד למה My Block הוא יעיל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ללמוד לבנות My Block עם פרמטרים</a:t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מה זה מיי בלוק?</a:t>
            </a:r>
            <a:endParaRPr/>
          </a:p>
        </p:txBody>
      </p:sp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227874" y="1494062"/>
            <a:ext cx="4230861" cy="4632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SzPts val="2208"/>
              <a:buFont typeface="Arial"/>
              <a:buChar char="•"/>
            </a:pPr>
            <a:r>
              <a:rPr lang="en-US" sz="2400"/>
              <a:t>מיי בלוק </a:t>
            </a:r>
            <a:r>
              <a:rPr b="0" lang="en-US" sz="2400"/>
              <a:t>הוא שילוב של בלוק אחד או יותר שאתם יוצרים אשר יכולים להתקבץ לבלוק אחד</a:t>
            </a:r>
            <a:endParaRPr b="0" sz="2400"/>
          </a:p>
          <a:p>
            <a:pPr indent="-342900" lvl="0" marL="342900" rtl="1" algn="r">
              <a:spcBef>
                <a:spcPts val="1080"/>
              </a:spcBef>
              <a:spcAft>
                <a:spcPts val="0"/>
              </a:spcAft>
              <a:buSzPts val="2208"/>
              <a:buFont typeface="Arial"/>
              <a:buChar char="•"/>
            </a:pPr>
            <a:r>
              <a:rPr lang="en-US" sz="2400"/>
              <a:t>מיי בלוקס </a:t>
            </a:r>
            <a:r>
              <a:rPr b="0" lang="en-US" sz="2400"/>
              <a:t>הם בעצם הבלוקים המותאמים אישית לכם</a:t>
            </a:r>
            <a:endParaRPr b="0" sz="2400"/>
          </a:p>
          <a:p>
            <a:pPr indent="-342900" lvl="0" marL="342900" rtl="1" algn="r">
              <a:spcBef>
                <a:spcPts val="1080"/>
              </a:spcBef>
              <a:spcAft>
                <a:spcPts val="0"/>
              </a:spcAft>
              <a:buSzPts val="2208"/>
              <a:buFont typeface="Arial"/>
              <a:buChar char="•"/>
            </a:pPr>
            <a:r>
              <a:rPr b="0" lang="en-US" sz="2400"/>
              <a:t>ברגע ש</a:t>
            </a:r>
            <a:r>
              <a:rPr lang="en-US" sz="2400"/>
              <a:t>מיי בלוק </a:t>
            </a:r>
            <a:r>
              <a:rPr b="0" lang="en-US" sz="2400"/>
              <a:t>נוצר, אתם יכולים להשתמש בו במספר תוכנות</a:t>
            </a:r>
            <a:endParaRPr/>
          </a:p>
          <a:p>
            <a:pPr indent="-342900" lvl="0" marL="342900" rtl="1" algn="r">
              <a:spcBef>
                <a:spcPts val="1080"/>
              </a:spcBef>
              <a:spcAft>
                <a:spcPts val="0"/>
              </a:spcAft>
              <a:buSzPts val="2208"/>
              <a:buFont typeface="Arial"/>
              <a:buChar char="•"/>
            </a:pPr>
            <a:r>
              <a:rPr lang="en-US" sz="2400"/>
              <a:t>בדיוק כמו כל בלוק ב-EV3, יכולים להיות להוסיף פרמטרים</a:t>
            </a:r>
            <a:endParaRPr b="0" sz="2400"/>
          </a:p>
        </p:txBody>
      </p:sp>
      <p:sp>
        <p:nvSpPr>
          <p:cNvPr id="165" name="Google Shape;165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166" name="Google Shape;166;p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3"/>
          <p:cNvSpPr txBox="1"/>
          <p:nvPr/>
        </p:nvSpPr>
        <p:spPr>
          <a:xfrm>
            <a:off x="5038613" y="2936772"/>
            <a:ext cx="377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הבלוקים שלמעלה הם דוגמה של בלוק שלי עם קלט שונה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68" name="Google Shape;168;p3"/>
          <p:cNvCxnSpPr/>
          <p:nvPr/>
        </p:nvCxnSpPr>
        <p:spPr>
          <a:xfrm flipH="1">
            <a:off x="4530729" y="1517798"/>
            <a:ext cx="17964" cy="4451928"/>
          </a:xfrm>
          <a:prstGeom prst="straightConnector1">
            <a:avLst/>
          </a:prstGeom>
          <a:noFill/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9" name="Google Shape;1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5161" y="1752301"/>
            <a:ext cx="4300992" cy="50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314" y="2409060"/>
            <a:ext cx="4300993" cy="44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מתי משתמשים מיי בלוק?</a:t>
            </a:r>
            <a:endParaRPr/>
          </a:p>
        </p:txBody>
      </p:sp>
      <p:sp>
        <p:nvSpPr>
          <p:cNvPr id="176" name="Google Shape;176;p4"/>
          <p:cNvSpPr txBox="1"/>
          <p:nvPr>
            <p:ph idx="1" type="body"/>
          </p:nvPr>
        </p:nvSpPr>
        <p:spPr>
          <a:xfrm>
            <a:off x="77882" y="1481958"/>
            <a:ext cx="7097360" cy="4557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SzPts val="2208"/>
              <a:buFont typeface="Arial"/>
              <a:buChar char="•"/>
            </a:pPr>
            <a:r>
              <a:rPr lang="en-US" sz="2400"/>
              <a:t>בכל פעם שהרובוט הולך לחזור על פעולה בתוך התוכנה</a:t>
            </a:r>
            <a:endParaRPr sz="2400"/>
          </a:p>
          <a:p>
            <a:pPr indent="-342900" lvl="0" marL="342900" rtl="1" algn="r">
              <a:spcBef>
                <a:spcPts val="1080"/>
              </a:spcBef>
              <a:spcAft>
                <a:spcPts val="0"/>
              </a:spcAft>
              <a:buSzPts val="2208"/>
              <a:buFont typeface="Arial"/>
              <a:buChar char="•"/>
            </a:pPr>
            <a:r>
              <a:rPr lang="en-US" sz="2400"/>
              <a:t>כאשר הקוד חוזר על עצמו בתוכנה אחרת</a:t>
            </a:r>
            <a:endParaRPr sz="2400"/>
          </a:p>
          <a:p>
            <a:pPr indent="-342900" lvl="0" marL="342900" rtl="1" algn="r">
              <a:spcBef>
                <a:spcPts val="1080"/>
              </a:spcBef>
              <a:spcAft>
                <a:spcPts val="0"/>
              </a:spcAft>
              <a:buSzPts val="2208"/>
              <a:buFont typeface="Arial"/>
              <a:buChar char="•"/>
            </a:pPr>
            <a:r>
              <a:rPr lang="en-US" sz="2400"/>
              <a:t>בשביל לארגן ולפשט את הקוד שלכם</a:t>
            </a:r>
            <a:endParaRPr sz="2400"/>
          </a:p>
          <a:p>
            <a:pPr indent="0" lvl="0" marL="0" rtl="1" algn="r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  <p:sp>
        <p:nvSpPr>
          <p:cNvPr id="177" name="Google Shape;177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178" name="Google Shape;178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gres.jpg" id="179" name="Google Shape;1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5344" y="1787332"/>
            <a:ext cx="1213540" cy="1285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למה כדאי לטרוח?</a:t>
            </a:r>
            <a:endParaRPr/>
          </a:p>
        </p:txBody>
      </p:sp>
      <p:sp>
        <p:nvSpPr>
          <p:cNvPr id="185" name="Google Shape;185;p5"/>
          <p:cNvSpPr txBox="1"/>
          <p:nvPr>
            <p:ph idx="1" type="body"/>
          </p:nvPr>
        </p:nvSpPr>
        <p:spPr>
          <a:xfrm>
            <a:off x="245341" y="1392135"/>
            <a:ext cx="8561878" cy="111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b="0" lang="en-US" sz="2400">
                <a:solidFill>
                  <a:srgbClr val="0000FF"/>
                </a:solidFill>
              </a:rPr>
              <a:t>עקב ה</a:t>
            </a:r>
            <a:r>
              <a:rPr lang="en-US" sz="2400">
                <a:solidFill>
                  <a:srgbClr val="0000FF"/>
                </a:solidFill>
              </a:rPr>
              <a:t>מיי בלוקס</a:t>
            </a:r>
            <a:r>
              <a:rPr b="0" lang="en-US" sz="2400">
                <a:solidFill>
                  <a:srgbClr val="0000FF"/>
                </a:solidFill>
              </a:rPr>
              <a:t>, המשימות שלך יראו ככה...</a:t>
            </a:r>
            <a:endParaRPr b="0" sz="2400">
              <a:solidFill>
                <a:srgbClr val="0000FF"/>
              </a:solidFill>
            </a:endParaRPr>
          </a:p>
        </p:txBody>
      </p:sp>
      <p:sp>
        <p:nvSpPr>
          <p:cNvPr id="186" name="Google Shape;186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187" name="Google Shape;187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5"/>
          <p:cNvSpPr txBox="1"/>
          <p:nvPr/>
        </p:nvSpPr>
        <p:spPr>
          <a:xfrm>
            <a:off x="235140" y="5411974"/>
            <a:ext cx="8561878" cy="903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rgbClr val="329B65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29B65"/>
                </a:solidFill>
                <a:latin typeface="Assistant"/>
                <a:ea typeface="Assistant"/>
                <a:cs typeface="Assistant"/>
                <a:sym typeface="Assistant"/>
              </a:rPr>
              <a:t>זה הופך את הקוד לקל יותר לקריאה ולשינוי!</a:t>
            </a:r>
            <a:endParaRPr sz="2400">
              <a:solidFill>
                <a:srgbClr val="329B6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89" name="Google Shape;1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6" y="2033165"/>
            <a:ext cx="4496692" cy="3299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מה הופך מיי בלוק ליעיל</a:t>
            </a:r>
            <a:endParaRPr/>
          </a:p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הערה: יצירת מיי בלוקס עם פרמטרים יכולה להפוך אותם לשימושים הרבה יותר. למרות זאת, אתם צריכים להיות זהירים לא להפוך את המיי בלוקס למסובכים מדי.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שאלה: תסתכלו על הרשימה של שלושת המיי בלוקס שמתחת. איזה אחד מהם אתם חושבים יהיה הכי יעיל לשימוש?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תסתובב 90 מעלות (מסובב את הרובוט ב-90 מעלות)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תסתובב __ מעלות עם קלט של זווית וכוח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תסתובב __ מעלות עם קלט של זווית, כוח, עצירה וכולי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תשובה:</a:t>
            </a:r>
            <a:endParaRPr/>
          </a:p>
          <a:p>
            <a:pPr indent="-330384" lvl="1" marL="630000" rtl="1" algn="r">
              <a:spcBef>
                <a:spcPts val="920"/>
              </a:spcBef>
              <a:spcAft>
                <a:spcPts val="0"/>
              </a:spcAft>
              <a:buSzPts val="1856"/>
              <a:buChar char="⬛"/>
            </a:pPr>
            <a:r>
              <a:rPr lang="en-US"/>
              <a:t>תסתובב 90 מעלות עשוי להיות בשימוש לעיתים קרובות, אבל אתם תהיו מוכרחים ליצור מיי בלוקס אחרים בשביל זוויות אחרות. זה לא יהיה ניתן לתיקון מאוחר יותר.</a:t>
            </a:r>
            <a:endParaRPr/>
          </a:p>
          <a:p>
            <a:pPr indent="-330384" lvl="1" marL="630000" rtl="1" algn="r">
              <a:spcBef>
                <a:spcPts val="920"/>
              </a:spcBef>
              <a:spcAft>
                <a:spcPts val="0"/>
              </a:spcAft>
              <a:buSzPts val="1856"/>
              <a:buChar char="⬛"/>
            </a:pPr>
            <a:r>
              <a:rPr lang="en-US"/>
              <a:t>תסתובב __ מעלות עם זווית וכוח כקלט הוא כנראה הבחירה הטובה ביותר.</a:t>
            </a:r>
            <a:endParaRPr/>
          </a:p>
          <a:p>
            <a:pPr indent="-330384" lvl="1" marL="630000" rtl="1" algn="r">
              <a:spcBef>
                <a:spcPts val="920"/>
              </a:spcBef>
              <a:spcAft>
                <a:spcPts val="0"/>
              </a:spcAft>
              <a:buSzPts val="1856"/>
              <a:buChar char="⬛"/>
            </a:pPr>
            <a:r>
              <a:rPr lang="en-US"/>
              <a:t>תסתובב __ מעלות עם זווית, כוח, עצירה וכולי הוא הכי ניתן להתאמה אישית, אך חלק מהקלט עשוי להיות אף פעם לא בשימוש.</a:t>
            </a:r>
            <a:endParaRPr/>
          </a:p>
        </p:txBody>
      </p:sp>
      <p:sp>
        <p:nvSpPr>
          <p:cNvPr id="196" name="Google Shape;196;p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197" name="Google Shape;197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שלב 1: יצירת מיי בלוק</a:t>
            </a:r>
            <a:endParaRPr/>
          </a:p>
        </p:txBody>
      </p:sp>
      <p:sp>
        <p:nvSpPr>
          <p:cNvPr id="203" name="Google Shape;203;p7"/>
          <p:cNvSpPr txBox="1"/>
          <p:nvPr>
            <p:ph idx="1" type="body"/>
          </p:nvPr>
        </p:nvSpPr>
        <p:spPr>
          <a:xfrm>
            <a:off x="329882" y="1484555"/>
            <a:ext cx="5636020" cy="2193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•"/>
            </a:pPr>
            <a:r>
              <a:rPr lang="en-US"/>
              <a:t>הולכים ללשונית המיי בלוקס בצד השמאלי ובוחרים "ליצור בלוק".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•"/>
            </a:pPr>
            <a:r>
              <a:rPr lang="en-US"/>
              <a:t>אז אתם נלקחים לתפריט יצירת בלוקים.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•"/>
            </a:pPr>
            <a:r>
              <a:rPr lang="en-US"/>
              <a:t>מקלידים את השם בשביל הבלוק.</a:t>
            </a:r>
            <a:endParaRPr/>
          </a:p>
        </p:txBody>
      </p:sp>
      <p:sp>
        <p:nvSpPr>
          <p:cNvPr id="204" name="Google Shape;204;p7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205" name="Google Shape;205;p7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ell phone&#10;&#10;Description automatically generated" id="206" name="Google Shape;2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3519" y="1484555"/>
            <a:ext cx="2086329" cy="48120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07" name="Google Shape;2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622" y="3353866"/>
            <a:ext cx="4477871" cy="291730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7"/>
          <p:cNvSpPr/>
          <p:nvPr/>
        </p:nvSpPr>
        <p:spPr>
          <a:xfrm>
            <a:off x="2428786" y="3976156"/>
            <a:ext cx="1457414" cy="368300"/>
          </a:xfrm>
          <a:prstGeom prst="rect">
            <a:avLst/>
          </a:prstGeom>
          <a:noFill/>
          <a:ln cap="flat" cmpd="sng" w="38100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שלב 2: הוספת קלט ותוויות</a:t>
            </a:r>
            <a:endParaRPr/>
          </a:p>
        </p:txBody>
      </p:sp>
      <p:sp>
        <p:nvSpPr>
          <p:cNvPr id="214" name="Google Shape;214;p8"/>
          <p:cNvSpPr txBox="1"/>
          <p:nvPr>
            <p:ph idx="1" type="body"/>
          </p:nvPr>
        </p:nvSpPr>
        <p:spPr>
          <a:xfrm>
            <a:off x="227874" y="1505616"/>
            <a:ext cx="2820126" cy="4654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•"/>
            </a:pPr>
            <a:r>
              <a:rPr lang="en-US"/>
              <a:t>השתמשו בכפתורים שמתחת הבלוק כדי להוסיף קלט. אתם יכולים להוסיף קלט של מספר או טקסט, ובנוסף משתנה בוליאני (אמת/שקר).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/>
              <a:t>תוויות יכולות להיות בשימוש כדי לציין מה כל קלט כשאתם משתמשים במיי בלוק בתוכנה שלכם.</a:t>
            </a:r>
            <a:endParaRPr/>
          </a:p>
        </p:txBody>
      </p:sp>
      <p:sp>
        <p:nvSpPr>
          <p:cNvPr id="215" name="Google Shape;215;p8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216" name="Google Shape;216;p8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7" name="Google Shape;217;p8"/>
          <p:cNvGrpSpPr/>
          <p:nvPr/>
        </p:nvGrpSpPr>
        <p:grpSpPr>
          <a:xfrm>
            <a:off x="3048000" y="1768475"/>
            <a:ext cx="5868126" cy="4026544"/>
            <a:chOff x="1809783" y="1486512"/>
            <a:chExt cx="7106343" cy="4673632"/>
          </a:xfrm>
        </p:grpSpPr>
        <p:pic>
          <p:nvPicPr>
            <p:cNvPr descr="A screenshot of a cell phone&#10;&#10;Description automatically generated" id="218" name="Google Shape;21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09783" y="1486512"/>
              <a:ext cx="7106343" cy="46736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9" name="Google Shape;219;p8"/>
            <p:cNvCxnSpPr/>
            <p:nvPr/>
          </p:nvCxnSpPr>
          <p:spPr>
            <a:xfrm flipH="1" rot="10800000">
              <a:off x="3429726" y="3054677"/>
              <a:ext cx="1611630" cy="1223010"/>
            </a:xfrm>
            <a:prstGeom prst="straightConnector1">
              <a:avLst/>
            </a:prstGeom>
            <a:noFill/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0" name="Google Shape;220;p8"/>
            <p:cNvCxnSpPr/>
            <p:nvPr/>
          </p:nvCxnSpPr>
          <p:spPr>
            <a:xfrm flipH="1" rot="10800000">
              <a:off x="3582126" y="3054677"/>
              <a:ext cx="3060156" cy="1375410"/>
            </a:xfrm>
            <a:prstGeom prst="straightConnector1">
              <a:avLst/>
            </a:prstGeom>
            <a:noFill/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1" name="Google Shape;221;p8"/>
            <p:cNvCxnSpPr/>
            <p:nvPr/>
          </p:nvCxnSpPr>
          <p:spPr>
            <a:xfrm flipH="1" rot="10800000">
              <a:off x="7373076" y="2951807"/>
              <a:ext cx="308610" cy="1325880"/>
            </a:xfrm>
            <a:prstGeom prst="straightConnector1">
              <a:avLst/>
            </a:prstGeom>
            <a:noFill/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2" name="Google Shape;222;p8"/>
            <p:cNvCxnSpPr/>
            <p:nvPr/>
          </p:nvCxnSpPr>
          <p:spPr>
            <a:xfrm rot="10800000">
              <a:off x="5882610" y="2951809"/>
              <a:ext cx="1391876" cy="1325877"/>
            </a:xfrm>
            <a:prstGeom prst="straightConnector1">
              <a:avLst/>
            </a:prstGeom>
            <a:noFill/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שלב 3: הגדרת המיי בלוק</a:t>
            </a:r>
            <a:endParaRPr/>
          </a:p>
        </p:txBody>
      </p:sp>
      <p:sp>
        <p:nvSpPr>
          <p:cNvPr id="228" name="Google Shape;228;p9"/>
          <p:cNvSpPr txBox="1"/>
          <p:nvPr>
            <p:ph idx="1" type="body"/>
          </p:nvPr>
        </p:nvSpPr>
        <p:spPr>
          <a:xfrm>
            <a:off x="155088" y="1140006"/>
            <a:ext cx="4663492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ברגע שלחצתם על "שמור", בלוק מוגדר יופיע בקנבס.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הקוד בשביל המיי בלוק הולך מתחת לבלוק המוגדר.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הוסיפו את בלוקי התכנות שאתם רוצים במיי בלוקס שלכם מתחת לבלוק המוגדר. 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כדי להשתמש בקלט מהמיי בלוקס, תגררו את הקלט בצורת אליפסה מהבלוק המוגדר למקומות שבהם אתם צריכים אותם כמו שמודגם בתמונות שמימין.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הקוד שמימין מכין את המיי בלוק שלוקח לתוכו מהירות וסיבובים ותזוזות קדימה עם המהירות והסיבובים שנקלטו.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29" name="Google Shape;229;p9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5/30/2020)</a:t>
            </a:r>
            <a:endParaRPr/>
          </a:p>
        </p:txBody>
      </p:sp>
      <p:sp>
        <p:nvSpPr>
          <p:cNvPr id="230" name="Google Shape;230;p9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1" name="Google Shape;231;p9"/>
          <p:cNvGrpSpPr/>
          <p:nvPr/>
        </p:nvGrpSpPr>
        <p:grpSpPr>
          <a:xfrm>
            <a:off x="4818580" y="2764337"/>
            <a:ext cx="3775528" cy="916969"/>
            <a:chOff x="399325" y="1752477"/>
            <a:chExt cx="6908800" cy="1879600"/>
          </a:xfrm>
        </p:grpSpPr>
        <p:pic>
          <p:nvPicPr>
            <p:cNvPr descr="A screenshot of a cell phone&#10;&#10;Description automatically generated" id="232" name="Google Shape;23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9325" y="1752477"/>
              <a:ext cx="6908800" cy="1879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Google Shape;233;p9"/>
            <p:cNvCxnSpPr/>
            <p:nvPr/>
          </p:nvCxnSpPr>
          <p:spPr>
            <a:xfrm>
              <a:off x="4065814" y="2547257"/>
              <a:ext cx="1518557" cy="408214"/>
            </a:xfrm>
            <a:prstGeom prst="straightConnector1">
              <a:avLst/>
            </a:prstGeom>
            <a:noFill/>
            <a:ln cap="flat" cmpd="sng" w="57150">
              <a:solidFill>
                <a:srgbClr val="C6C6C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3788409" y="2509300"/>
              <a:ext cx="1240790" cy="408214"/>
            </a:xfrm>
            <a:prstGeom prst="straightConnector1">
              <a:avLst/>
            </a:prstGeom>
            <a:noFill/>
            <a:ln cap="flat" cmpd="sng" w="57150">
              <a:solidFill>
                <a:srgbClr val="C6C6C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descr="A screenshot of a cell phone&#10;&#10;Description automatically generated" id="235" name="Google Shape;23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3906" y="4354245"/>
            <a:ext cx="4185006" cy="10271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36" name="Google Shape;23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8580" y="1476589"/>
            <a:ext cx="3737803" cy="66002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9"/>
          <p:cNvSpPr/>
          <p:nvPr/>
        </p:nvSpPr>
        <p:spPr>
          <a:xfrm>
            <a:off x="6411074" y="2230935"/>
            <a:ext cx="485335" cy="40952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6411073" y="3819399"/>
            <a:ext cx="485335" cy="40952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