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ssistant"/>
      <p:regular r:id="rId25"/>
      <p:bold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hGxFH17VDe2x7tuxLQQFt3bBq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3de9da1c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03de9da1ca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3de9da1bf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3de9da1bf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3de9da1bf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3de9da1bf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3de9da1bf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3de9da1bf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3de9da1b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3de9da1bf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de9da1bf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3de9da1bf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3de9da1bf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3de9da1bf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3de9da1bf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3de9da1bf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de9da1bf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3de9da1bf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3de9da1bf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3de9da1bf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3de9da1bf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3de9da1bf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de9da1bf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3de9da1bf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3de9da1bf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3de9da1bf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3de9da1bf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3de9da1bf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3de9da1bf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de9da1bf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3de9da1bf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3de9da1bf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3de9da1bf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3de9da1bf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3de9da1bf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3de9da1bf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3de9da1bf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3de9da1bf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de9da1bf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3de9da1bf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3de9da1bf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3de9da1bf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3de9da1bf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de9da1bf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3de9da1bf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3de9da1bf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3de9da1bf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3de9da1bf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3de9da1bf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3de9da1bf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3de9da1bf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3de9da1bf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3de9da1bf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3de9da1bf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3de9da1bf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3de9da1bf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3de9da1bf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3de9da1bf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3de9da1bf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3de9da1bf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3de9da1bf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3de9da1bf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3de9da1bf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3de9da1bf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3de9da1bf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3de9da1bf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3de9da1bf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3de9da1bf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3de9da1bf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3de9da1bf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3de9da1bf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3de9da1bf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3de9da1bf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3de9da1bf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de9da1bf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3de9da1bf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3de9da1bf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3de9da1bf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3de9da1bf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3de9da1bf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3de9da1bf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3de9da1bf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3de9da1bf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3de9da1bf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de9da1bf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3de9da1bf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3de9da1bf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3de9da1bf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3de9da1bf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3de9da1bf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3de9da1bf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de9da1bf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3de9da1bf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3de9da1bf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3de9da1bf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3de9da1bf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3de9da1bf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3de9da1bf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de9da1bf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3de9da1bf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3de9da1bf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3de9da1bf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3de9da1bf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3de9da1bf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3de9da1bf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de9da1bf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3de9da1bf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3de9da1bf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3de9da1bf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3de9da1bf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3de9da1bf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3de9da1bf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3de9da1bf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3de9da1bf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3de9da1bf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3de9da1bf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3de9da1bf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3de9da1bf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3de9da1bf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3de9da1bf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3de9da1bf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</a:pPr>
            <a:r>
              <a:rPr b="1" lang="iw-IL"/>
              <a:t>מעקב אחרי קו באמצעות PID 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5935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iw-IL" sz="18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 cap="none">
              <a:solidFill>
                <a:srgbClr val="0EAE9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פסאודו קוד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838" lvl="0" marL="350838" rtl="1" algn="r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לקרוא קריאה חדשה מהחיישן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לחשב את ה"שגיאה"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להתאים את קנה המידה כדי לקבוע את התרומה לעדכון הסטייה (בקרה פרופורציונלית)</a:t>
            </a:r>
            <a:endParaRPr/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להשתמש בשגיאה כדי לעדכן את האינטגרל (סכום כל השגיאות הקודמות)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להתאים את קנה המידה כדי לקבוע את התרומה לעדכון הסטייה (בקרה אינטגרלית)</a:t>
            </a:r>
            <a:endParaRPr/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להשתמש בשגיאה כדי לעדכן את הנזגרת (השינוי מהשגיאה הקודמת)</a:t>
            </a:r>
            <a:endParaRPr/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להתאים את קנה המידה כדי לקבוע את התרומה לעדכון הסטייה (בקרה דיפרנציאלית)</a:t>
            </a:r>
            <a:endParaRPr/>
          </a:p>
          <a:p>
            <a:pPr indent="-350838" lvl="0" marL="350838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לשלב את פידבק מה-P, I, ו-D ולהגות את הרובוט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452057" lvl="0" marL="557213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9" name="Google Shape;319;p1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20" name="Google Shape;320;p1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קוד - פרופורציונלי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6" name="Google Shape;326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החלק הזה זהה לקוד בקרה פרופורציונלית.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7" name="Google Shape;327;p1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28" name="Google Shape;328;p1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2013570" y="2146409"/>
            <a:ext cx="4943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שגיאה = מרחק מהמטרה = קריאה פחות מטרה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תיקון (P_fix) = השגיאה כפול קבוע פרופורציולי (K</a:t>
            </a:r>
            <a:r>
              <a:rPr baseline="-25000"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</a:t>
            </a: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 = 0.3</a:t>
            </a:r>
            <a:endParaRPr/>
          </a:p>
        </p:txBody>
      </p:sp>
      <p:pic>
        <p:nvPicPr>
          <p:cNvPr descr="A close up of a device&#10;&#10;Description automatically generated" id="331" name="Google Shape;3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2" y="2515741"/>
            <a:ext cx="59912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קוד - אינטגרלי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12"/>
          <p:cNvSpPr txBox="1"/>
          <p:nvPr>
            <p:ph idx="1" type="body"/>
          </p:nvPr>
        </p:nvSpPr>
        <p:spPr>
          <a:xfrm>
            <a:off x="268250" y="1463693"/>
            <a:ext cx="8238707" cy="14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החלק הזה מחשב את האינטגרל. הוא מוסיף את השגיאה הנוכחית למשתנה שמכיל את סכום כל השגיאות הקודמות.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הקבוע הפרופורציונלי בדרך כלל מאוד קטן כי האינטגרל יכול להיות מאוד גדול.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8" name="Google Shape;338;p1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39" name="Google Shape;339;p1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40" name="Google Shape;340;p12"/>
          <p:cNvSpPr txBox="1"/>
          <p:nvPr/>
        </p:nvSpPr>
        <p:spPr>
          <a:xfrm>
            <a:off x="1172584" y="3139601"/>
            <a:ext cx="675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אינטגרל = סכום כל השגיאות = השגיאות הקודמות + השגיאה הנוכחית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תיקון (I_fix) = אינטגרל כפול קבוע פרופורציולני (K</a:t>
            </a:r>
            <a:r>
              <a:rPr baseline="-25000"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</a:t>
            </a: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 = 0.001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picture containing drawing&#10;&#10;Description automatically generated" id="342" name="Google Shape;3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384" y="3476469"/>
            <a:ext cx="4448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קוד - דיפרנציאלי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13"/>
          <p:cNvSpPr txBox="1"/>
          <p:nvPr>
            <p:ph idx="1" type="body"/>
          </p:nvPr>
        </p:nvSpPr>
        <p:spPr>
          <a:xfrm>
            <a:off x="175260" y="1344519"/>
            <a:ext cx="8238707" cy="89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932"/>
              <a:buChar char="⬛"/>
            </a:pPr>
            <a:r>
              <a:rPr lang="iw-IL" sz="2100">
                <a:latin typeface="Assistant"/>
                <a:ea typeface="Assistant"/>
                <a:cs typeface="Assistant"/>
                <a:sym typeface="Assistant"/>
              </a:rPr>
              <a:t>החלק הזה מחשב את הדיפרצניאל. הוא מחסר את השגיאה הנוכחית מהשגיאה הקודמת כדי למצא את השינוי בשגיאה.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1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907627" y="2358555"/>
            <a:ext cx="732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דיפרצניאל = קצב שינוי השגיאה = השגיאה הנוכחית פחות השגיאה הקודמת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תיקון (D_fix)  = דיפרנציאל כפול קבוע פרופורציונלי (K</a:t>
            </a:r>
            <a:r>
              <a:rPr baseline="-25000"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 = 1.0</a:t>
            </a:r>
            <a:endParaRPr/>
          </a:p>
        </p:txBody>
      </p:sp>
      <p:pic>
        <p:nvPicPr>
          <p:cNvPr descr="A picture containing drawing&#10;&#10;Description automatically generated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701" y="2919670"/>
            <a:ext cx="38766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משלבים את הכל ביחד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9" name="Google Shape;359;p14"/>
          <p:cNvSpPr txBox="1"/>
          <p:nvPr>
            <p:ph idx="1" type="body"/>
          </p:nvPr>
        </p:nvSpPr>
        <p:spPr>
          <a:xfrm>
            <a:off x="324267" y="1341072"/>
            <a:ext cx="8238707" cy="174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קנה המידה של כל המרכיבים כבר תוקן. בנקודה הזאת אפשר פשוט לסכום אותם.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לסכום את שלושת התיקונים ל-P, I ו-D. זה יחשב את התיקון הסופי.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בספייק פריים, נשתמש ב-"% power" כדי שכוח המנועים לא יושפע ממקורות אחרים.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0" name="Google Shape;360;p1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61" name="Google Shape;361;p1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62" name="Google Shape;362;p14"/>
          <p:cNvSpPr txBox="1"/>
          <p:nvPr/>
        </p:nvSpPr>
        <p:spPr>
          <a:xfrm>
            <a:off x="1553639" y="3635254"/>
            <a:ext cx="60276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Apply the correction the the steering of a move steering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logo&#10;&#10;Description automatically generated" id="363" name="Google Shape;3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194" y="3090166"/>
            <a:ext cx="6286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hone&#10;&#10;Description automatically generated" id="368" name="Google Shape;3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11" y="1258613"/>
            <a:ext cx="5337957" cy="49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הקוד השלם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0" name="Google Shape;370;p15"/>
          <p:cNvSpPr txBox="1"/>
          <p:nvPr>
            <p:ph idx="1" type="body"/>
          </p:nvPr>
        </p:nvSpPr>
        <p:spPr>
          <a:xfrm>
            <a:off x="5568901" y="1441602"/>
            <a:ext cx="3408907" cy="4082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932"/>
              <a:buChar char="⬛"/>
            </a:pPr>
            <a:r>
              <a:rPr lang="iw-IL" sz="2100">
                <a:latin typeface="Assistant"/>
                <a:ea typeface="Assistant"/>
                <a:cs typeface="Assistant"/>
                <a:sym typeface="Assistant"/>
              </a:rPr>
              <a:t>זה מה שמקבלים כשמחברים את כל החלקים האלו</a:t>
            </a:r>
            <a:endParaRPr/>
          </a:p>
          <a:p>
            <a:pPr indent="-306000" lvl="0" marL="306000" rtl="1" algn="r">
              <a:spcBef>
                <a:spcPts val="1020"/>
              </a:spcBef>
              <a:spcAft>
                <a:spcPts val="0"/>
              </a:spcAft>
              <a:buSzPts val="1932"/>
              <a:buChar char="⬛"/>
            </a:pPr>
            <a:r>
              <a:rPr lang="iw-IL" sz="2100">
                <a:latin typeface="Assistant"/>
                <a:ea typeface="Assistant"/>
                <a:cs typeface="Assistant"/>
                <a:sym typeface="Assistant"/>
              </a:rPr>
              <a:t>אנו מקווים שאתם מבינים איך PID עובד קצת יותר טוב עכשיו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932"/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1" name="Google Shape;371;p1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72" name="Google Shape;372;p1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הקוד השלם</a:t>
            </a:r>
            <a:endParaRPr/>
          </a:p>
        </p:txBody>
      </p:sp>
      <p:sp>
        <p:nvSpPr>
          <p:cNvPr id="378" name="Google Shape;378;p1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79" name="Google Shape;379;p1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80" name="Google Shape;380;p16"/>
          <p:cNvSpPr txBox="1"/>
          <p:nvPr/>
        </p:nvSpPr>
        <p:spPr>
          <a:xfrm>
            <a:off x="4731027" y="1325596"/>
            <a:ext cx="418915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הגדירו את המשתנים בשביל השגיאה הקודמת והאינטגרל לפני הלולאה ואתחלו אותם ל-0 כי קוראים מהם לפני שכותבים אליהם. בנוסף תגדירו את מנועי התזוזה.</a:t>
            </a:r>
            <a:endParaRPr/>
          </a:p>
        </p:txBody>
      </p:sp>
      <p:pic>
        <p:nvPicPr>
          <p:cNvPr descr="A screen shot of a smart phone&#10;&#10;Description automatically generated" id="381" name="Google Shape;3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78" y="1233935"/>
            <a:ext cx="3920432" cy="50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שלב מפתח: כיול קבועי הPID</a:t>
            </a:r>
            <a:endParaRPr/>
          </a:p>
        </p:txBody>
      </p:sp>
      <p:sp>
        <p:nvSpPr>
          <p:cNvPr id="387" name="Google Shape;387;p17"/>
          <p:cNvSpPr txBox="1"/>
          <p:nvPr>
            <p:ph idx="1" type="body"/>
          </p:nvPr>
        </p:nvSpPr>
        <p:spPr>
          <a:xfrm>
            <a:off x="175260" y="1443513"/>
            <a:ext cx="8238707" cy="42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הדרך הפשוטה ביותר לכיול PID היא ניסוי וטעיה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זה יכול לקחת זמן. הנה מספר טיפים: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השביתו הכל חוץ מהחלק הפרופורציונלי (קבעו את הקבועים האחרים ל0). תשנו רק את הקבוע הפרופורציונלי עד שהרובוט עוקב אחרי הקו.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אז, כווננו את האינטגרל עד שהוא עושה ביטועים טובים על קווים שונים.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ובסופו של דבר, כווננו את הדיפרנציאל עד שאתם מרוצים מהמעקב.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כשאתם מפעילים כל חלק, הנה כמה מספרים טובים להתחיל איתם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P: 1.0 כוננו ב- ±0.5בהתחלה ו- ±0.1 בשביל כוונונים עדינים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I: 0.05 כוננו ב- ±0.01בהתחלה ו- ±0.005בשביל כוונונים עדינים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D: 1.0 כוננו ב- ±0.5בהתחלה ו- ±0.1בשביל כוונונים עדינים</a:t>
            </a:r>
            <a:endParaRPr/>
          </a:p>
        </p:txBody>
      </p:sp>
      <p:sp>
        <p:nvSpPr>
          <p:cNvPr id="388" name="Google Shape;388;p1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89" name="Google Shape;389;p1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idx="1" type="body"/>
          </p:nvPr>
        </p:nvSpPr>
        <p:spPr>
          <a:xfrm>
            <a:off x="811019" y="1651741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פרופורציונלי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5" name="Google Shape;395;p18"/>
          <p:cNvSpPr txBox="1"/>
          <p:nvPr>
            <p:ph idx="2" type="body"/>
          </p:nvPr>
        </p:nvSpPr>
        <p:spPr>
          <a:xfrm>
            <a:off x="504992" y="2349789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משתמש ב"P" של PID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עושה פניות פרופורציונליות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עובד טוב גם על קווים ישרים וגם על קווים מעוקלים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טוב לצוותים בינוניים או מתקדמים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מצריך לדעת איך להשתמש בבלוקי מתמטיקה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6" name="Google Shape;396;p18"/>
          <p:cNvSpPr txBox="1"/>
          <p:nvPr>
            <p:ph idx="3" type="body"/>
          </p:nvPr>
        </p:nvSpPr>
        <p:spPr>
          <a:xfrm>
            <a:off x="4893108" y="1651741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PID</a:t>
            </a:r>
            <a:endParaRPr/>
          </a:p>
        </p:txBody>
      </p:sp>
      <p:sp>
        <p:nvSpPr>
          <p:cNvPr id="397" name="Google Shape;397;p18"/>
          <p:cNvSpPr txBox="1"/>
          <p:nvPr>
            <p:ph idx="4" type="body"/>
          </p:nvPr>
        </p:nvSpPr>
        <p:spPr>
          <a:xfrm>
            <a:off x="4587082" y="2349789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יותר טוב מבקרה פרופורציונלית על קו מאוד מעוקל, בגלל שהרובוט מתאים את עצמו לעיקול.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אבל, בשביל FLL, שבו רוב הקוים ישרים, בקרה פרופורציונלית יכולה להספיק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8" name="Google Shape;398;p18"/>
          <p:cNvSpPr txBox="1"/>
          <p:nvPr>
            <p:ph idx="11" type="ftr"/>
          </p:nvPr>
        </p:nvSpPr>
        <p:spPr>
          <a:xfrm>
            <a:off x="172479" y="639426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99" name="Google Shape;399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00" name="Google Shape;400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השוואה של שתי השיטות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3de9da1ca_0_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406" name="Google Shape;406;g103de9da1ca_0_3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407" name="Google Shape;407;g103de9da1ca_0_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408" name="Google Shape;408;g103de9da1ca_0_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09" name="Google Shape;409;g103de9da1ca_0_3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410" name="Google Shape;410;g103de9da1ca_0_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03de9da1ca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103de9da1ca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03de9da1ca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ללמוד על המגבלות של בקרה פרופורציונלית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ללמוד מה זה PID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ללמוד איך לתכנת PID ואיך לכייל אותו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581193" y="1807301"/>
            <a:ext cx="276358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iw-IL" sz="2400">
                <a:latin typeface="Assistant"/>
                <a:ea typeface="Assistant"/>
                <a:cs typeface="Assistant"/>
                <a:sym typeface="Assistant"/>
              </a:rPr>
              <a:t>מה בן אדם היה עושה?</a:t>
            </a:r>
            <a:endParaRPr sz="24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" name="Google Shape;163;p3"/>
          <p:cNvSpPr txBox="1"/>
          <p:nvPr>
            <p:ph idx="2" type="body"/>
          </p:nvPr>
        </p:nvSpPr>
        <p:spPr>
          <a:xfrm>
            <a:off x="194703" y="2498563"/>
            <a:ext cx="3281534" cy="26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להמשיך ישר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לבן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שמאלה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חוצים את 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ימינה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לבן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שמאלה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מתרחק עוד יותר מהקו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עוד יותר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p3"/>
          <p:cNvSpPr txBox="1"/>
          <p:nvPr>
            <p:ph idx="3" type="body"/>
          </p:nvPr>
        </p:nvSpPr>
        <p:spPr>
          <a:xfrm>
            <a:off x="5216101" y="1807301"/>
            <a:ext cx="335484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iw-IL" sz="2400">
                <a:latin typeface="Assistant"/>
                <a:ea typeface="Assistant"/>
                <a:cs typeface="Assistant"/>
                <a:sym typeface="Assistant"/>
              </a:rPr>
              <a:t>מה בקרה פרופורציונלית הייתה עושה?</a:t>
            </a:r>
            <a:endParaRPr sz="24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3"/>
          <p:cNvSpPr txBox="1"/>
          <p:nvPr>
            <p:ph idx="4" type="body"/>
          </p:nvPr>
        </p:nvSpPr>
        <p:spPr>
          <a:xfrm>
            <a:off x="5793005" y="2498563"/>
            <a:ext cx="3202154" cy="26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להמשיך ישר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לבן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שמאלה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חוצים את הקו </a:t>
            </a:r>
            <a:r>
              <a:rPr b="1" lang="iw-IL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 להמשיך ישר</a:t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 לבן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שמאלה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מתרחק עוד יותר מהקו </a:t>
            </a:r>
            <a:r>
              <a:rPr b="1" lang="iw-IL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 לפנות שמאלה אותה כמות</a:t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" name="Google Shape;166;p3"/>
          <p:cNvSpPr txBox="1"/>
          <p:nvPr>
            <p:ph idx="11" type="ftr"/>
          </p:nvPr>
        </p:nvSpPr>
        <p:spPr>
          <a:xfrm>
            <a:off x="175242" y="63677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67" name="Google Shape;167;p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8" name="Google Shape;168;p3"/>
          <p:cNvSpPr txBox="1"/>
          <p:nvPr>
            <p:ph type="title"/>
          </p:nvPr>
        </p:nvSpPr>
        <p:spPr>
          <a:xfrm>
            <a:off x="198600" y="425725"/>
            <a:ext cx="874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מתי בקרה פרופורציונלית מתקשה?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171" name="Google Shape;17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75" name="Google Shape;175;p3"/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177" name="Google Shape;177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 rot="-1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182" name="Google Shape;182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87" name="Google Shape;187;p3"/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188" name="Google Shape;188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 rot="-1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193" name="Google Shape;193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 rot="-2652773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198" name="Google Shape;198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02" name="Google Shape;202;p3"/>
          <p:cNvSpPr txBox="1"/>
          <p:nvPr/>
        </p:nvSpPr>
        <p:spPr>
          <a:xfrm>
            <a:off x="6528247" y="5276844"/>
            <a:ext cx="1864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קריאה מהחיישן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5879138" y="5294674"/>
            <a:ext cx="15817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50%</a:t>
            </a:r>
            <a:endParaRPr/>
          </a:p>
        </p:txBody>
      </p:sp>
      <p:sp>
        <p:nvSpPr>
          <p:cNvPr id="204" name="Google Shape;204;p3"/>
          <p:cNvSpPr txBox="1"/>
          <p:nvPr/>
        </p:nvSpPr>
        <p:spPr>
          <a:xfrm>
            <a:off x="5843738" y="5471793"/>
            <a:ext cx="8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100%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059624" y="1219200"/>
            <a:ext cx="3935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הערה: השקופיות הבאות מונפשות. השתמש במצב מצגת PowerPoint כדי להציג אותן</a:t>
            </a:r>
            <a:endParaRPr sz="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456587" y="1981773"/>
            <a:ext cx="2743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מה בן אדם היה עושה?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" name="Google Shape;211;p4"/>
          <p:cNvSpPr txBox="1"/>
          <p:nvPr>
            <p:ph idx="3" type="body"/>
          </p:nvPr>
        </p:nvSpPr>
        <p:spPr>
          <a:xfrm>
            <a:off x="5040954" y="1976986"/>
            <a:ext cx="3826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מה בקרה פרופורציונלית הייתה עושה?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2" name="Google Shape;212;p4"/>
          <p:cNvSpPr txBox="1"/>
          <p:nvPr>
            <p:ph idx="4" type="body"/>
          </p:nvPr>
        </p:nvSpPr>
        <p:spPr>
          <a:xfrm>
            <a:off x="5620822" y="2542764"/>
            <a:ext cx="3103833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פונה שמאלה/על הקו </a:t>
            </a:r>
            <a:r>
              <a:rPr b="1" lang="iw-IL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 להמשיך ישר!</a:t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מתרחק עוד יותר מהקו </a:t>
            </a:r>
            <a:r>
              <a:rPr b="1" lang="iw-IL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 לפנות שמאלה אותה כמות!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3" name="Google Shape;213;p4"/>
          <p:cNvSpPr txBox="1"/>
          <p:nvPr>
            <p:ph idx="11" type="ftr"/>
          </p:nvPr>
        </p:nvSpPr>
        <p:spPr>
          <a:xfrm>
            <a:off x="198592" y="635886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14" name="Google Shape;214;p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198600" y="410775"/>
            <a:ext cx="8746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כיצד נוכל לתקן את הבקרה הפרופורציונלית?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8" name="Google Shape;218;p4"/>
          <p:cNvGrpSpPr/>
          <p:nvPr/>
        </p:nvGrpSpPr>
        <p:grpSpPr>
          <a:xfrm rot="-1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219" name="Google Shape;219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"/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4" name="Google Shape;224;p4"/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225" name="Google Shape;225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4"/>
          <p:cNvGrpSpPr/>
          <p:nvPr/>
        </p:nvGrpSpPr>
        <p:grpSpPr>
          <a:xfrm rot="-1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230" name="Google Shape;230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"/>
          <p:cNvGrpSpPr/>
          <p:nvPr/>
        </p:nvGrpSpPr>
        <p:grpSpPr>
          <a:xfrm rot="-2652773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235" name="Google Shape;235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4"/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1. לחזות מה קריאת החיישן הבאה תהיה</a:t>
            </a:r>
            <a:endParaRPr sz="21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2. האם תיקוני סטייה בעבר עזרו להפחית את הטעות?</a:t>
            </a:r>
            <a:endParaRPr sz="21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4"/>
          <p:cNvSpPr txBox="1"/>
          <p:nvPr>
            <p:ph idx="2" type="body"/>
          </p:nvPr>
        </p:nvSpPr>
        <p:spPr>
          <a:xfrm>
            <a:off x="458326" y="2458437"/>
            <a:ext cx="3162736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פונה שמאלה/על 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ימינה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מתרחק עוד יותר מהקו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לפנות עוד יותר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>
            <p:ph idx="4" type="body"/>
          </p:nvPr>
        </p:nvSpPr>
        <p:spPr>
          <a:xfrm>
            <a:off x="4927786" y="2029539"/>
            <a:ext cx="4080260" cy="45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כשהתיקונים עובדים כמו שצריך, איך נראית קריאת השגיאה?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+5, -6, +4, -3..כלומר, קופץ סביב 0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כשהתיקונים לא עובדים טוב, איך נראית קריאת השגיאה?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+5, +5, +6, +5..כלומר, תמיד באותו צד של 0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כיצד נוכל לזהות זאת בקלות?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רמז: שימו לב לסכום כל השגיאות הקודמות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מה הערך האידיאלי לסכום הזה? מה זה אומר אם הסכום גדול?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אינטגרל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סכום הערכים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8" name="Google Shape;248;p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49" name="Google Shape;249;p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0" name="Google Shape;250;p5"/>
          <p:cNvSpPr txBox="1"/>
          <p:nvPr>
            <p:ph type="title"/>
          </p:nvPr>
        </p:nvSpPr>
        <p:spPr>
          <a:xfrm>
            <a:off x="198600" y="420025"/>
            <a:ext cx="8746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אינטגרלים ונגזרות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3" name="Google Shape;253;p5"/>
          <p:cNvGrpSpPr/>
          <p:nvPr/>
        </p:nvGrpSpPr>
        <p:grpSpPr>
          <a:xfrm rot="-1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254" name="Google Shape;254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5"/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9" name="Google Shape;259;p5"/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60" name="Google Shape;260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5"/>
          <p:cNvGrpSpPr/>
          <p:nvPr/>
        </p:nvGrpSpPr>
        <p:grpSpPr>
          <a:xfrm rot="-1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65" name="Google Shape;265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5"/>
          <p:cNvGrpSpPr/>
          <p:nvPr/>
        </p:nvGrpSpPr>
        <p:grpSpPr>
          <a:xfrm rot="-2652773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270" name="Google Shape;270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5"/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1. לחזות מה קריאת החיישן הבאה תהיה</a:t>
            </a:r>
            <a:endParaRPr sz="21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2. האם תיקוני סטייה בעבר עזרו להפחית את הטעות?</a:t>
            </a:r>
            <a:endParaRPr sz="21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5"/>
          <p:cNvSpPr txBox="1"/>
          <p:nvPr>
            <p:ph idx="2" type="body"/>
          </p:nvPr>
        </p:nvSpPr>
        <p:spPr>
          <a:xfrm>
            <a:off x="135954" y="2019152"/>
            <a:ext cx="3296899" cy="322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אם הקריאות הן 75, 65, 55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מה תהיה הקריאה הבאה?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מה אם הקריאות היו 57, 56, 55...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באיזה מידע השתמשתם בשביל לנחש?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דיפרנציאל (נגזרת)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קצב השינוי של ערך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מה זה PID?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3" name="Google Shape;283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[P] </a:t>
            </a:r>
            <a:r>
              <a:rPr b="1" lang="iw-IL">
                <a:latin typeface="Assistant"/>
                <a:ea typeface="Assistant"/>
                <a:cs typeface="Assistant"/>
                <a:sym typeface="Assistant"/>
              </a:rPr>
              <a:t>פ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רופורציונלי (שגיאה)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כמה גרוע המצב כרגע?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[I] </a:t>
            </a:r>
            <a:r>
              <a:rPr b="1" lang="iw-IL">
                <a:latin typeface="Assistant"/>
                <a:ea typeface="Assistant"/>
                <a:cs typeface="Assistant"/>
                <a:sym typeface="Assistant"/>
              </a:rPr>
              <a:t>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ינטגרלי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איך התיקונים הקודמים שלי עזרו לי לתקן דברים?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[D] </a:t>
            </a:r>
            <a:r>
              <a:rPr b="1" lang="iw-IL">
                <a:latin typeface="Assistant"/>
                <a:ea typeface="Assistant"/>
                <a:cs typeface="Assistant"/>
                <a:sym typeface="Assistant"/>
              </a:rPr>
              <a:t>ד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יפרנציאלי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איך משתנה הסיטואציה?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בקרת PID 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שילוב ערכי השגיאה, האינטגרל והדיפרנציאל כדי להחליט לאן להפנות את הרובוט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85" name="Google Shape;285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שגיאה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1" name="Google Shape;291;p7"/>
          <p:cNvSpPr txBox="1"/>
          <p:nvPr>
            <p:ph idx="1" type="body"/>
          </p:nvPr>
        </p:nvSpPr>
        <p:spPr>
          <a:xfrm>
            <a:off x="300280" y="1624877"/>
            <a:ext cx="8628255" cy="1036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קו שלם מייצג את מה שכבר ראיתם, קו מקווקו זה העתיד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בזמן 20, אתם רואים קריאת אור = 40 ושגיאה = מינוס 10 (איקס אדום)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2" name="Google Shape;292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93" name="Google Shape;293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94" name="Google Shape;2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5" y="2999623"/>
            <a:ext cx="81438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אינטגרל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0" name="Google Shape;300;p8"/>
          <p:cNvSpPr txBox="1"/>
          <p:nvPr>
            <p:ph idx="1" type="body"/>
          </p:nvPr>
        </p:nvSpPr>
        <p:spPr>
          <a:xfrm>
            <a:off x="5038847" y="1880935"/>
            <a:ext cx="3883277" cy="326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להסתכל על ההיסטוריה של המעקב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סכום השגיאות הקודמות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כמו שטח מתחת לעקומה בגרף (אינטגרל)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ירוק = אזור חיובי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אדום = אזור שלילי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1" name="Google Shape;301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02" name="Google Shape;302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303" name="Google Shape;3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5" y="1398838"/>
            <a:ext cx="43434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דיפרנציאל (נגזרת)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4711505" y="1986439"/>
            <a:ext cx="4210619" cy="326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כמה מהר המיקום משתנה?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חוזה איפה הרובוט יהיה בעתיד הקרוב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אותו דבר כמו כמה מהר השגיאה משתנה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אפשר למדוד באמצעות המשיק לעקומה בנקודה מסוימת ← נגזרת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אפשר לחשב בקירוב באמצעות שתי נקודות צמודות בגרף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311" name="Google Shape;311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312" name="Google Shape;31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5" y="1241325"/>
            <a:ext cx="43910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