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Assistant"/>
      <p:regular r:id="rId16"/>
      <p:bold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10n9D17VArrufqKdyQ8g4VoRW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1AE9BE-EF04-4462-9FDD-311BD0F64E17}">
  <a:tblStyle styleId="{9B1AE9BE-EF04-4462-9FDD-311BD0F64E17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ssistant-bold.fntdata"/><Relationship Id="rId16" Type="http://schemas.openxmlformats.org/officeDocument/2006/relationships/font" Target="fonts/Assistan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fb7a40543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cfb7a40543_0_1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fb7a40543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cfb7a40543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cfb7a40543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cfb7a40543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cfb7a40543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cfb7a40543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cfb7a40543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cfb7a40543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b7a40543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cfb7a40543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cfb7a40543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cfb7a40543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cfb7a40543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cfb7a40543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b7a40543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cfb7a40543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cfb7a40543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cfb7a40543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cfb7a40543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cfb7a40543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b7a40543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cfb7a40543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cfb7a40543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cfb7a40543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cfb7a40543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cfb7a40543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cfb7a40543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b7a40543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cfb7a40543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cfb7a40543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cfb7a40543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cfb7a40543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cfb7a40543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cfb7a40543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cfb7a40543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cfb7a40543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b7a40543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cfb7a40543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cfb7a40543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cfb7a40543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cfb7a40543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b7a40543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cfb7a40543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cfb7a40543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cfb7a40543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cfb7a40543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fb7a40543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cfb7a40543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cfb7a40543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cfb7a40543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cfb7a40543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cfb7a40543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cfb7a40543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cfb7a40543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cfb7a40543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cfb7a40543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cfb7a40543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cfb7a40543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cfb7a40543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cfb7a40543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cfb7a40543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cfb7a40543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cfb7a40543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fb7a40543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cfb7a40543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cfb7a40543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cfb7a40543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cfb7a40543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cfb7a40543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cfb7a40543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cfb7a40543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cfb7a40543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b7a40543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cfb7a40543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cfb7a40543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cfb7a40543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cfb7a40543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cfb7a40543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cfb7a40543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cfb7a40543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cfb7a40543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cfb7a40543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b7a40543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cfb7a40543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cfb7a40543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cfb7a40543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cfb7a40543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cfb7a40543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cfb7a40543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fb7a40543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cfb7a40543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cfb7a40543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cfb7a40543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cfb7a40543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cfb7a40543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cfb7a40543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b7a40543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cfb7a40543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cfb7a40543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cfb7a40543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cfb7a40543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cfb7a40543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cfb7a40543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b7a40543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cfb7a40543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cfb7a40543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cfb7a40543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cfb7a40543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cfb7a40543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fb7a40543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cfb7a40543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cfb7a40543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cfb7a40543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cfb7a40543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cfb7a40543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cfb7a40543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cfb7a40543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cfb7a40543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cfb7a40543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/>
              <a:t>מעקב פרופורציונלי אחרי קו</a:t>
            </a:r>
            <a:endParaRPr b="1"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3085394" y="4181422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מאת  SANJAY AND ARVIND SESHAN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ליצור מעקב פרופורציונלי אחרי קו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איך לחשב טעות ותיקונים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איך משתמשים במשתנים ובבלוקים של מתמטיקה</a:t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 FLLTutorials, Last edit 05/25/2020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כמה רחוק הרובוט מהקו?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חיישן אור מראה כמה חשוך האיזור שנמדד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מדידה מכוילת אמורה להיות בין 0 (רק לבן) ל־ 100(רק שחור)</a:t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 FLLTutorials, Last edit 05/25/2020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6" name="Google Shape;166;p3"/>
          <p:cNvCxnSpPr/>
          <p:nvPr/>
        </p:nvCxnSpPr>
        <p:spPr>
          <a:xfrm>
            <a:off x="1373624" y="4263124"/>
            <a:ext cx="5974373" cy="0"/>
          </a:xfrm>
          <a:prstGeom prst="straightConnector1">
            <a:avLst/>
          </a:prstGeom>
          <a:noFill/>
          <a:ln cap="flat" cmpd="sng" w="4667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3"/>
          <p:cNvSpPr/>
          <p:nvPr/>
        </p:nvSpPr>
        <p:spPr>
          <a:xfrm>
            <a:off x="6413957" y="3017214"/>
            <a:ext cx="290147" cy="290147"/>
          </a:xfrm>
          <a:prstGeom prst="ellipse">
            <a:avLst/>
          </a:prstGeom>
          <a:solidFill>
            <a:srgbClr val="FFFF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4252164" y="3036241"/>
            <a:ext cx="220624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Light Sensor Measured Area:</a:t>
            </a:r>
            <a:endParaRPr/>
          </a:p>
        </p:txBody>
      </p:sp>
      <p:sp>
        <p:nvSpPr>
          <p:cNvPr id="169" name="Google Shape;169;p3"/>
          <p:cNvSpPr txBox="1"/>
          <p:nvPr/>
        </p:nvSpPr>
        <p:spPr>
          <a:xfrm>
            <a:off x="7550540" y="4127880"/>
            <a:ext cx="47481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Line</a:t>
            </a: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1476259" y="3711329"/>
            <a:ext cx="290147" cy="290147"/>
          </a:xfrm>
          <a:prstGeom prst="ellipse">
            <a:avLst/>
          </a:prstGeom>
          <a:solidFill>
            <a:srgbClr val="FFFF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1055264" y="3366708"/>
            <a:ext cx="117872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Reading = 100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1974060" y="3765708"/>
            <a:ext cx="100239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Reading = 0</a:t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3390394" y="3932286"/>
            <a:ext cx="290147" cy="290147"/>
          </a:xfrm>
          <a:prstGeom prst="ellipse">
            <a:avLst/>
          </a:prstGeom>
          <a:solidFill>
            <a:srgbClr val="FFFF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2969400" y="3587664"/>
            <a:ext cx="109055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Reading = 50</a:t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4458268" y="4008069"/>
            <a:ext cx="290147" cy="290147"/>
          </a:xfrm>
          <a:prstGeom prst="ellipse">
            <a:avLst/>
          </a:prstGeom>
          <a:solidFill>
            <a:srgbClr val="FFFF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4026724" y="3522161"/>
            <a:ext cx="109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Reading = 25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5651012" y="3877680"/>
            <a:ext cx="290147" cy="290147"/>
          </a:xfrm>
          <a:prstGeom prst="ellipse">
            <a:avLst/>
          </a:prstGeom>
          <a:solidFill>
            <a:srgbClr val="FFFF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5230018" y="3533058"/>
            <a:ext cx="109055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Reading = 75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מעקב אחרי קו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b="1" lang="en-US"/>
              <a:t>חישוב טעות </a:t>
            </a:r>
            <a:r>
              <a:rPr lang="en-US"/>
              <a:t>🡨  כמה הרובוט רחוק מהמטרה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רובוט עוקב אחרי הקצה של הקו🡪 המטרה תהיה 50 בקריאה של החיישן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הטעות אמורה להציג כמה רחוקה הקריאה של החיישן מהערך 50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1" lang="en-US"/>
              <a:t>תיקון </a:t>
            </a:r>
            <a:r>
              <a:rPr lang="en-US"/>
              <a:t> 🡨  לגרום לרובוט לפעול בצורה פרופורציונלית לטעות.  חייבים להכפיל את הטעות במקדם כדי לקבוע את הטעות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כדי לעקוב אחרי קו הרובוט חייב לפנות לכיוון הקצה של הקו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הרובוט חייב לפנות פנייה חדה אם הוא רחוק מהקו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איך לעשות את זה: מתאימים את הערך steering בבלוק move</a:t>
            </a:r>
            <a:endParaRPr/>
          </a:p>
          <a:p>
            <a:pPr indent="-212528" lvl="1" marL="630000" rtl="1" algn="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86" name="Google Shape;186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 FLLTutorials, Last edit 05/25/2020</a:t>
            </a:r>
            <a:endParaRPr/>
          </a:p>
        </p:txBody>
      </p:sp>
      <p:sp>
        <p:nvSpPr>
          <p:cNvPr id="187" name="Google Shape;187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איך עושים מעקב פרופורציונלי אחרי קו?</a:t>
            </a:r>
            <a:endParaRPr/>
          </a:p>
        </p:txBody>
      </p:sp>
      <p:sp>
        <p:nvSpPr>
          <p:cNvPr id="193" name="Google Shape;193;p5"/>
          <p:cNvSpPr txBox="1"/>
          <p:nvPr>
            <p:ph idx="1" type="body"/>
          </p:nvPr>
        </p:nvSpPr>
        <p:spPr>
          <a:xfrm>
            <a:off x="175260" y="1411041"/>
            <a:ext cx="8245366" cy="362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פסאודוקוד: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חישוב הטעות = מרחק מהקו = (קריאת חיישן האור – מטרת הקריאה)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הכפילו את הטעות במקדם כדי לקבוע את כמות התיקון.התאימו את המקדם כדי לגרון לרובוט לעקוב אחרי קו בצורה חלקה.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השתמשו בערך התיקון כדי לקבוע את הפנייה של הרובוט לעבר הקו.</a:t>
            </a:r>
            <a:endParaRPr/>
          </a:p>
        </p:txBody>
      </p:sp>
      <p:sp>
        <p:nvSpPr>
          <p:cNvPr id="194" name="Google Shape;194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 FLLTutorials, Last edit 05/25/2020</a:t>
            </a:r>
            <a:endParaRPr/>
          </a:p>
        </p:txBody>
      </p:sp>
      <p:sp>
        <p:nvSpPr>
          <p:cNvPr id="195" name="Google Shape;195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אתגר</a:t>
            </a:r>
            <a:endParaRPr/>
          </a:p>
        </p:txBody>
      </p:sp>
      <p:sp>
        <p:nvSpPr>
          <p:cNvPr id="201" name="Google Shape;201;p6"/>
          <p:cNvSpPr txBox="1"/>
          <p:nvPr>
            <p:ph idx="11" type="ftr"/>
          </p:nvPr>
        </p:nvSpPr>
        <p:spPr>
          <a:xfrm>
            <a:off x="137160" y="633300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 FLLTutorials, Last edit 05/25/2020</a:t>
            </a:r>
            <a:endParaRPr/>
          </a:p>
        </p:txBody>
      </p:sp>
      <p:sp>
        <p:nvSpPr>
          <p:cNvPr id="202" name="Google Shape;202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3" name="Google Shape;203;p6"/>
          <p:cNvGraphicFramePr/>
          <p:nvPr/>
        </p:nvGraphicFramePr>
        <p:xfrm>
          <a:off x="201864" y="13052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{9B1AE9BE-EF04-4462-9FDD-311BD0F64E17}</a:tableStyleId>
              </a:tblPr>
              <a:tblGrid>
                <a:gridCol w="3914825"/>
                <a:gridCol w="4805450"/>
              </a:tblGrid>
              <a:tr h="6751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חישוב טעות</a:t>
                      </a:r>
                      <a:endParaRPr b="1"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0000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מרחק מהקו=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(קריאה של חיישן אור – מטרת הקריאה)</a:t>
                      </a:r>
                      <a:endParaRPr sz="1400" u="none" cap="none" strike="noStrike"/>
                    </a:p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751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חישוב תיקון</a:t>
                      </a:r>
                      <a:endParaRPr b="1"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62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הכפלה של הטעות במקדם כדי לקבוע את כמות התיקון.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השתמשו בזה כדי להתאים את הכוח בבלוק move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3810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החלת תיקון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100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השתמשו בתיקון ובכוח כדי לשלוט בכל מנוע</a:t>
                      </a:r>
                      <a:endParaRPr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204" name="Google Shape;204;p6"/>
          <p:cNvSpPr txBox="1"/>
          <p:nvPr/>
        </p:nvSpPr>
        <p:spPr>
          <a:xfrm>
            <a:off x="6084664" y="1245673"/>
            <a:ext cx="7421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error</a:t>
            </a:r>
            <a:endParaRPr/>
          </a:p>
        </p:txBody>
      </p:sp>
      <p:pic>
        <p:nvPicPr>
          <p:cNvPr descr="A picture containing fruit, food&#10;&#10;Description automatically generated"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2450" y="4836963"/>
            <a:ext cx="4405591" cy="730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06" name="Google Shape;2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4217" y="1782877"/>
            <a:ext cx="4363059" cy="7525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creenshot, drawing&#10;&#10;Description automatically generated" id="207" name="Google Shape;20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1596" y="3071762"/>
            <a:ext cx="3143689" cy="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מעקב פרופורציונלי אחרי קו</a:t>
            </a:r>
            <a:endParaRPr/>
          </a:p>
        </p:txBody>
      </p:sp>
      <p:sp>
        <p:nvSpPr>
          <p:cNvPr id="213" name="Google Shape;213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 FLLTutorials, Last edit 05/25/2020</a:t>
            </a:r>
            <a:endParaRPr/>
          </a:p>
        </p:txBody>
      </p:sp>
      <p:sp>
        <p:nvSpPr>
          <p:cNvPr id="214" name="Google Shape;214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7"/>
          <p:cNvSpPr txBox="1"/>
          <p:nvPr/>
        </p:nvSpPr>
        <p:spPr>
          <a:xfrm>
            <a:off x="6239884" y="1902744"/>
            <a:ext cx="268224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חלק 1: חישוב הטעות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המטרה שלנו היא להישאר על הקצה של הקו. (חיישן אור = 50)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6239884" y="2641408"/>
            <a:ext cx="268224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חלק 2: החלת התיקון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הטעות בחלק אחד מוכפלת במקדם הפרופורציונליות (0.3). מקדם זה יהיה שונה עבור כל רובוט/שימוש. ראו שקופית 8 כדי ללמוד איך להתאים את המספר הזה.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6239884" y="1902744"/>
            <a:ext cx="2682240" cy="2202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A screenshot of a cell phone&#10;&#10;Description automatically generated" id="218" name="Google Shape;2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93" y="1921790"/>
            <a:ext cx="5307890" cy="313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שלב מפתח: התאמת המקדם</a:t>
            </a:r>
            <a:endParaRPr/>
          </a:p>
        </p:txBody>
      </p:sp>
      <p:sp>
        <p:nvSpPr>
          <p:cNvPr id="224" name="Google Shape;224;p8"/>
          <p:cNvSpPr txBox="1"/>
          <p:nvPr>
            <p:ph idx="1" type="body"/>
          </p:nvPr>
        </p:nvSpPr>
        <p:spPr>
          <a:xfrm>
            <a:off x="175260" y="1309195"/>
            <a:ext cx="8238707" cy="4532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שימו לב שהמקדם בשקופית הקודמת הוא ספציפי לרובוט שלנו – אתם צריכים למצוא את הערך שלו בעצמכם</a:t>
            </a:r>
            <a:endParaRPr/>
          </a:p>
          <a:p>
            <a:pPr indent="-306000" lvl="0" marL="306000" rtl="1" algn="r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המקדם הזה נקרא קבוע הפרופורציונליות</a:t>
            </a:r>
            <a:endParaRPr sz="2000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  <a:p>
            <a:pPr indent="-306000" lvl="0" marL="306000" rtl="1" algn="r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הדרך הכי נפוצה למצוא את הערך הזה היא בעזרת ניסוי וטעייה.</a:t>
            </a:r>
            <a:endParaRPr sz="2000"/>
          </a:p>
          <a:p>
            <a:pPr indent="-306000" lvl="0" marL="306000" rtl="1" algn="r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זה עלול לקחת זמן. הנה כמה טיפים:</a:t>
            </a:r>
            <a:endParaRPr sz="2000"/>
          </a:p>
          <a:p>
            <a:pPr indent="-306000" lvl="1" marL="630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/>
              <a:t>תתחילו עם מקדם של 1.0 ושנו אותו ב0.5 בכל פעם</a:t>
            </a:r>
            <a:endParaRPr sz="1800"/>
          </a:p>
          <a:p>
            <a:pPr indent="-306000" lvl="1" marL="630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/>
              <a:t>התאימו עד נקודה בה השלט חלק יחסית</a:t>
            </a:r>
            <a:endParaRPr sz="1800"/>
          </a:p>
          <a:p>
            <a:pPr indent="-306000" lvl="1" marL="630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/>
              <a:t>שנו ב0.1 בשביל התאמה דקה</a:t>
            </a:r>
            <a:endParaRPr sz="1800"/>
          </a:p>
        </p:txBody>
      </p:sp>
      <p:sp>
        <p:nvSpPr>
          <p:cNvPr id="225" name="Google Shape;225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 FLLTutorials, Last edit 05/25/2020</a:t>
            </a:r>
            <a:endParaRPr/>
          </a:p>
        </p:txBody>
      </p:sp>
      <p:sp>
        <p:nvSpPr>
          <p:cNvPr id="226" name="Google Shape;226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fb7a40543_0_13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232" name="Google Shape;232;gcfb7a40543_0_135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233" name="Google Shape;233;gcfb7a40543_0_13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34" name="Google Shape;234;gcfb7a40543_0_13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gcfb7a40543_0_135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36" name="Google Shape;236;gcfb7a40543_0_13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cfb7a40543_0_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cfb7a40543_0_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cfb7a40543_0_1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