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Assistant"/>
      <p:regular r:id="rId14"/>
      <p:bold r:id="rId15"/>
    </p:embeddedFont>
    <p:embeddedFont>
      <p:font typeface="Helvetica Neue"/>
      <p:regular r:id="rId16"/>
      <p:bold r:id="rId17"/>
      <p:italic r:id="rId18"/>
      <p:boldItalic r:id="rId19"/>
    </p:embeddedFont>
    <p:embeddedFont>
      <p:font typeface="Gill San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hdx1nf7QTYITgz8u0aq6BqjouZ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Gill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ssistant-bold.fntdata"/><Relationship Id="rId14" Type="http://schemas.openxmlformats.org/officeDocument/2006/relationships/font" Target="fonts/Assistant-regular.fntdata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w-I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3d0775b0a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03d0775b0a_0_1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ime-lessons-hebrew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03d0775b0a_0_11"/>
          <p:cNvSpPr/>
          <p:nvPr/>
        </p:nvSpPr>
        <p:spPr>
          <a:xfrm>
            <a:off x="182241" y="2579003"/>
            <a:ext cx="8787600" cy="24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g103d0775b0a_0_11"/>
          <p:cNvSpPr txBox="1"/>
          <p:nvPr>
            <p:ph type="ctrTitle"/>
          </p:nvPr>
        </p:nvSpPr>
        <p:spPr>
          <a:xfrm>
            <a:off x="182198" y="2676575"/>
            <a:ext cx="8787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sistant"/>
              <a:buNone/>
              <a:defRPr sz="3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103d0775b0a_0_11"/>
          <p:cNvSpPr txBox="1"/>
          <p:nvPr>
            <p:ph idx="1" type="subTitle"/>
          </p:nvPr>
        </p:nvSpPr>
        <p:spPr>
          <a:xfrm>
            <a:off x="3151712" y="4181373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320"/>
              </a:spcBef>
              <a:spcAft>
                <a:spcPts val="0"/>
              </a:spcAft>
              <a:buSzPts val="1472"/>
              <a:buFont typeface="Assistant"/>
              <a:buNone/>
              <a:defRPr sz="1600" cap="none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g103d0775b0a_0_11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iw-IL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5" name="Google Shape;25;g103d0775b0a_0_11"/>
          <p:cNvSpPr txBox="1"/>
          <p:nvPr/>
        </p:nvSpPr>
        <p:spPr>
          <a:xfrm>
            <a:off x="6331000" y="685891"/>
            <a:ext cx="244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iw-IL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descr="A picture containing application&#10;&#10;Description automatically generated" id="26" name="Google Shape;26;g103d0775b0a_0_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2649" y="993668"/>
            <a:ext cx="1158462" cy="11584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square&#10;&#10;Description automatically generated" id="27" name="Google Shape;27;g103d0775b0a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647" y="993669"/>
            <a:ext cx="1158462" cy="115846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g103d0775b0a_0_11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iw-IL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3d0775b0a_0_91"/>
          <p:cNvSpPr/>
          <p:nvPr/>
        </p:nvSpPr>
        <p:spPr>
          <a:xfrm>
            <a:off x="448092" y="599725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03d0775b0a_0_91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103d0775b0a_0_91"/>
          <p:cNvSpPr txBox="1"/>
          <p:nvPr>
            <p:ph idx="1" type="body"/>
          </p:nvPr>
        </p:nvSpPr>
        <p:spPr>
          <a:xfrm rot="5400000">
            <a:off x="2148930" y="-946386"/>
            <a:ext cx="4823700" cy="88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4" name="Google Shape;104;g103d0775b0a_0_91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5" name="Google Shape;105;g103d0775b0a_0_91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103d0775b0a_0_91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3d0775b0a_0_98"/>
          <p:cNvSpPr/>
          <p:nvPr/>
        </p:nvSpPr>
        <p:spPr>
          <a:xfrm>
            <a:off x="6629400" y="599725"/>
            <a:ext cx="2057400" cy="58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03d0775b0a_0_98"/>
          <p:cNvSpPr txBox="1"/>
          <p:nvPr>
            <p:ph type="title"/>
          </p:nvPr>
        </p:nvSpPr>
        <p:spPr>
          <a:xfrm rot="5400000">
            <a:off x="4789473" y="2515775"/>
            <a:ext cx="51831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03d0775b0a_0_98"/>
          <p:cNvSpPr txBox="1"/>
          <p:nvPr>
            <p:ph idx="1" type="body"/>
          </p:nvPr>
        </p:nvSpPr>
        <p:spPr>
          <a:xfrm rot="5400000">
            <a:off x="950701" y="306125"/>
            <a:ext cx="5183100" cy="5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1" name="Google Shape;111;g103d0775b0a_0_98"/>
          <p:cNvSpPr txBox="1"/>
          <p:nvPr>
            <p:ph idx="10" type="dt"/>
          </p:nvPr>
        </p:nvSpPr>
        <p:spPr>
          <a:xfrm>
            <a:off x="6745255" y="5956136"/>
            <a:ext cx="947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2" name="Google Shape;112;g103d0775b0a_0_98"/>
          <p:cNvSpPr txBox="1"/>
          <p:nvPr>
            <p:ph idx="11" type="ftr"/>
          </p:nvPr>
        </p:nvSpPr>
        <p:spPr>
          <a:xfrm>
            <a:off x="581192" y="5951810"/>
            <a:ext cx="592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103d0775b0a_0_98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3d0775b0a_0_105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6" name="Google Shape;116;g103d0775b0a_0_105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7" name="Google Shape;117;g103d0775b0a_0_105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103d0775b0a_0_105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19" name="Google Shape;119;g103d0775b0a_0_105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g103d0775b0a_0_105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g103d0775b0a_0_105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3d0775b0a_0_113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4" name="Google Shape;124;g103d0775b0a_0_113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5" name="Google Shape;125;g103d0775b0a_0_113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6" name="Google Shape;126;g103d0775b0a_0_113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7" name="Google Shape;127;g103d0775b0a_0_113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8" name="Google Shape;128;g103d0775b0a_0_113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103d0775b0a_0_113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30" name="Google Shape;130;g103d0775b0a_0_11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g103d0775b0a_0_113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3d0775b0a_0_123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03d0775b0a_0_123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35" name="Google Shape;135;g103d0775b0a_0_123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g103d0775b0a_0_12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g103d0775b0a_0_123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3d0775b0a_0_12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g103d0775b0a_0_12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103d0775b0a_0_129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42" name="Google Shape;142;g103d0775b0a_0_12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g103d0775b0a_0_129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03d0775b0a_0_2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g103d0775b0a_0_20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103d0775b0a_0_20"/>
          <p:cNvSpPr txBox="1"/>
          <p:nvPr>
            <p:ph idx="1" type="body"/>
          </p:nvPr>
        </p:nvSpPr>
        <p:spPr>
          <a:xfrm>
            <a:off x="155088" y="1140006"/>
            <a:ext cx="88317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1" algn="r">
              <a:spcBef>
                <a:spcPts val="36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1pPr>
            <a:lvl2pPr indent="-346456" lvl="1" marL="914400" rtl="1" algn="r">
              <a:spcBef>
                <a:spcPts val="600"/>
              </a:spcBef>
              <a:spcAft>
                <a:spcPts val="0"/>
              </a:spcAft>
              <a:buSzPts val="1856"/>
              <a:buFont typeface="Assistant"/>
              <a:buChar char="⬛"/>
              <a:defRPr sz="1800">
                <a:latin typeface="Assistant"/>
                <a:ea typeface="Assistant"/>
                <a:cs typeface="Assistant"/>
                <a:sym typeface="Assistant"/>
              </a:defRPr>
            </a:lvl2pPr>
            <a:lvl3pPr indent="-333756" lvl="2" marL="1371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indent="-333756" lvl="3" marL="18288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indent="-333756" lvl="4" marL="22860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indent="-333756" lvl="5" marL="27432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indent="-333756" lvl="6" marL="32004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indent="-333756" lvl="7" marL="3657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indent="-333756" lvl="8" marL="4114800" rtl="1" algn="r">
              <a:spcBef>
                <a:spcPts val="600"/>
              </a:spcBef>
              <a:spcAft>
                <a:spcPts val="600"/>
              </a:spcAft>
              <a:buSzPts val="1656"/>
              <a:buFont typeface="Assistant"/>
              <a:buChar char="◼"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33" name="Google Shape;33;g103d0775b0a_0_20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g103d0775b0a_0_20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35" name="Google Shape;35;g103d0775b0a_0_2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g103d0775b0a_0_2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3d0775b0a_0_28"/>
          <p:cNvSpPr/>
          <p:nvPr/>
        </p:nvSpPr>
        <p:spPr>
          <a:xfrm>
            <a:off x="452646" y="5141973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103d0775b0a_0_28"/>
          <p:cNvSpPr txBox="1"/>
          <p:nvPr>
            <p:ph type="title"/>
          </p:nvPr>
        </p:nvSpPr>
        <p:spPr>
          <a:xfrm>
            <a:off x="581193" y="3036573"/>
            <a:ext cx="79899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103d0775b0a_0_28"/>
          <p:cNvSpPr txBox="1"/>
          <p:nvPr>
            <p:ph idx="1" type="body"/>
          </p:nvPr>
        </p:nvSpPr>
        <p:spPr>
          <a:xfrm>
            <a:off x="581193" y="4541417"/>
            <a:ext cx="79899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g103d0775b0a_0_28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2" name="Google Shape;42;g103d0775b0a_0_28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103d0775b0a_0_28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44" name="Google Shape;44;g103d0775b0a_0_2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g103d0775b0a_0_28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iw-IL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g103d0775b0a_0_2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g103d0775b0a_0_28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iw-IL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3d0775b0a_0_39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g103d0775b0a_0_39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1" name="Google Shape;51;g103d0775b0a_0_39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103d0775b0a_0_39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53" name="Google Shape;53;g103d0775b0a_0_3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03d0775b0a_0_3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g103d0775b0a_0_3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6" name="Google Shape;56;g103d0775b0a_0_3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g103d0775b0a_0_3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3d0775b0a_0_49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0" name="Google Shape;60;g103d0775b0a_0_49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1" name="Google Shape;61;g103d0775b0a_0_49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2" name="Google Shape;62;g103d0775b0a_0_49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3" name="Google Shape;63;g103d0775b0a_0_49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g103d0775b0a_0_49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103d0775b0a_0_49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66" name="Google Shape;66;g103d0775b0a_0_4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g103d0775b0a_0_4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103d0775b0a_0_4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3d0775b0a_0_60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103d0775b0a_0_6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72" name="Google Shape;72;g103d0775b0a_0_6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g103d0775b0a_0_6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g103d0775b0a_0_60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5" name="Google Shape;75;g103d0775b0a_0_6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g103d0775b0a_0_6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3d0775b0a_0_6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g103d0775b0a_0_68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103d0775b0a_0_68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81" name="Google Shape;81;g103d0775b0a_0_6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g103d0775b0a_0_68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103d0775b0a_0_6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4" name="Google Shape;84;g103d0775b0a_0_6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3d0775b0a_0_76"/>
          <p:cNvSpPr/>
          <p:nvPr/>
        </p:nvSpPr>
        <p:spPr>
          <a:xfrm>
            <a:off x="452646" y="5141973"/>
            <a:ext cx="8238600" cy="127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03d0775b0a_0_76"/>
          <p:cNvSpPr txBox="1"/>
          <p:nvPr>
            <p:ph type="title"/>
          </p:nvPr>
        </p:nvSpPr>
        <p:spPr>
          <a:xfrm>
            <a:off x="581352" y="5262296"/>
            <a:ext cx="35367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b="0" sz="200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103d0775b0a_0_76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g103d0775b0a_0_76"/>
          <p:cNvSpPr txBox="1"/>
          <p:nvPr>
            <p:ph idx="2" type="body"/>
          </p:nvPr>
        </p:nvSpPr>
        <p:spPr>
          <a:xfrm>
            <a:off x="4305617" y="5262295"/>
            <a:ext cx="42654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0" name="Google Shape;90;g103d0775b0a_0_76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1" name="Google Shape;91;g103d0775b0a_0_76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103d0775b0a_0_76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3d0775b0a_0_84"/>
          <p:cNvSpPr txBox="1"/>
          <p:nvPr>
            <p:ph type="title"/>
          </p:nvPr>
        </p:nvSpPr>
        <p:spPr>
          <a:xfrm>
            <a:off x="581192" y="4693389"/>
            <a:ext cx="7989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103d0775b0a_0_84"/>
          <p:cNvSpPr/>
          <p:nvPr>
            <p:ph idx="2" type="pic"/>
          </p:nvPr>
        </p:nvSpPr>
        <p:spPr>
          <a:xfrm>
            <a:off x="448093" y="599725"/>
            <a:ext cx="8238600" cy="35574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g103d0775b0a_0_84"/>
          <p:cNvSpPr txBox="1"/>
          <p:nvPr>
            <p:ph idx="1" type="body"/>
          </p:nvPr>
        </p:nvSpPr>
        <p:spPr>
          <a:xfrm>
            <a:off x="581192" y="5260126"/>
            <a:ext cx="7989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7" name="Google Shape;97;g103d0775b0a_0_84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8" name="Google Shape;98;g103d0775b0a_0_84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103d0775b0a_0_84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03d0775b0a_0_0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g103d0775b0a_0_0"/>
          <p:cNvSpPr txBox="1"/>
          <p:nvPr>
            <p:ph idx="1" type="body"/>
          </p:nvPr>
        </p:nvSpPr>
        <p:spPr>
          <a:xfrm>
            <a:off x="143289" y="1059264"/>
            <a:ext cx="8835000" cy="48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marR="0" rtl="1" algn="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ssistant"/>
              <a:buChar char="⬛"/>
              <a:defRPr i="0" sz="1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22072" lvl="1" marL="914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Assistant"/>
              <a:buChar char="⬛"/>
              <a:defRPr i="0" sz="16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0388" lvl="2" marL="1371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Assistant"/>
              <a:buChar char="⬛"/>
              <a:defRPr i="0" sz="14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298703" lvl="3" marL="18288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298704" lvl="4" marL="22860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298704" lvl="5" marL="27432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298704" lvl="6" marL="3200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298703" lvl="7" marL="3657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298703" lvl="8" marL="4114800" marR="0" rtl="1" algn="r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Assistant"/>
              <a:buChar char="◼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2" name="Google Shape;12;g103d0775b0a_0_0"/>
          <p:cNvSpPr/>
          <p:nvPr/>
        </p:nvSpPr>
        <p:spPr>
          <a:xfrm>
            <a:off x="143290" y="111873"/>
            <a:ext cx="292620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g103d0775b0a_0_0"/>
          <p:cNvSpPr/>
          <p:nvPr/>
        </p:nvSpPr>
        <p:spPr>
          <a:xfrm>
            <a:off x="6052201" y="111873"/>
            <a:ext cx="292620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g103d0775b0a_0_0"/>
          <p:cNvSpPr/>
          <p:nvPr/>
        </p:nvSpPr>
        <p:spPr>
          <a:xfrm>
            <a:off x="3097745" y="111873"/>
            <a:ext cx="292620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g103d0775b0a_0_0"/>
          <p:cNvSpPr txBox="1"/>
          <p:nvPr>
            <p:ph idx="11" type="ftr"/>
          </p:nvPr>
        </p:nvSpPr>
        <p:spPr>
          <a:xfrm>
            <a:off x="143305" y="6352025"/>
            <a:ext cx="369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g103d0775b0a_0_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7" name="Google Shape;17;g103d0775b0a_0_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g103d0775b0a_0_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03d0775b0a_0_0"/>
          <p:cNvSpPr txBox="1"/>
          <p:nvPr/>
        </p:nvSpPr>
        <p:spPr>
          <a:xfrm>
            <a:off x="5501938" y="6393125"/>
            <a:ext cx="35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תורגם לעברית ע"י FRC D-Bug #3316 מתל-אביב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hyperlink" Target="http://flltutorials.com/Worksheets.html" TargetMode="External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182198" y="2676575"/>
            <a:ext cx="8787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b="1" lang="iw-IL"/>
              <a:t>פסאודוקוד</a:t>
            </a:r>
            <a:endParaRPr b="1"/>
          </a:p>
        </p:txBody>
      </p:sp>
      <p:sp>
        <p:nvSpPr>
          <p:cNvPr id="149" name="Google Shape;149;p1"/>
          <p:cNvSpPr txBox="1"/>
          <p:nvPr/>
        </p:nvSpPr>
        <p:spPr>
          <a:xfrm>
            <a:off x="3187659" y="4191557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600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rPr>
              <a:t>מאת Arvind and Sanjay Seshan</a:t>
            </a:r>
            <a:endParaRPr sz="1600">
              <a:solidFill>
                <a:srgbClr val="0EAE9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מטרות השיעור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55088" y="1140007"/>
            <a:ext cx="8831580" cy="2409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ללמוד מה זה פסאודוקוד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ללמוד מדוע משתמשים בפסאודוקוד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ללמוד לכתוב פסאודוקוד עבור המשימה נפוצה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ללמוד כיצד לכתוב תוכנה עבור FIRST Lego League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56" name="Google Shape;156;p2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1/9/2020)</a:t>
            </a:r>
            <a:endParaRPr/>
          </a:p>
        </p:txBody>
      </p:sp>
      <p:sp>
        <p:nvSpPr>
          <p:cNvPr id="157" name="Google Shape;157;p2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מהו פסאודוקוד?</a:t>
            </a:r>
            <a:endParaRPr/>
          </a:p>
        </p:txBody>
      </p:sp>
      <p:sp>
        <p:nvSpPr>
          <p:cNvPr id="163" name="Google Shape;163;p3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iw-IL"/>
              <a:t>רובוטים פועלים לפי הוראות שאנשים נותנים להם. הם זקוקים להוראות מפורטות, צעד אחר צעד, לביצוע משימה.</a:t>
            </a:r>
            <a:endParaRPr/>
          </a:p>
          <a:p>
            <a:pPr indent="-342900" lvl="0" marL="342900" rtl="1" algn="r">
              <a:spcBef>
                <a:spcPts val="96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iw-IL"/>
              <a:t>זוהי קבוצת הערות מפורטות בהן המתכנת יכול להשתמש בכתיבת הקוד כשהן מוכנות.</a:t>
            </a:r>
            <a:endParaRPr/>
          </a:p>
          <a:p>
            <a:pPr indent="-342900" lvl="0" marL="342900" rtl="1" algn="r">
              <a:spcBef>
                <a:spcPts val="96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iw-IL"/>
              <a:t>פסאודוקוד אינו כתוב בשפת תכנות מסוימת. הוא יכול להיות בחלקו באנגלית/עברית ובחלק קוד.</a:t>
            </a:r>
            <a:endParaRPr/>
          </a:p>
          <a:p>
            <a:pPr indent="-342900" lvl="0" marL="342900" rtl="1" algn="r">
              <a:spcBef>
                <a:spcPts val="96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iw-IL"/>
              <a:t>פסאודוקוד מאפשר למתכנת לתקשר את התוכנית שלו עם אחרים.</a:t>
            </a:r>
            <a:endParaRPr/>
          </a:p>
          <a:p>
            <a:pPr indent="-342900" lvl="0" marL="342900" rtl="1" algn="r">
              <a:spcBef>
                <a:spcPts val="96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iw-IL"/>
              <a:t>פסאודוקוד מפורט מספיק כדי לעזור ליצור את הקוד.</a:t>
            </a:r>
            <a:endParaRPr/>
          </a:p>
        </p:txBody>
      </p:sp>
      <p:sp>
        <p:nvSpPr>
          <p:cNvPr id="164" name="Google Shape;164;p3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1/9/2020)</a:t>
            </a:r>
            <a:endParaRPr/>
          </a:p>
        </p:txBody>
      </p:sp>
      <p:sp>
        <p:nvSpPr>
          <p:cNvPr id="165" name="Google Shape;165;p3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מדוע פסאודוקוד חשוב?</a:t>
            </a:r>
            <a:endParaRPr/>
          </a:p>
        </p:txBody>
      </p:sp>
      <p:sp>
        <p:nvSpPr>
          <p:cNvPr id="171" name="Google Shape;171;p4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SzPts val="2208"/>
              <a:buFont typeface="Arial"/>
              <a:buChar char="•"/>
            </a:pPr>
            <a:r>
              <a:rPr lang="iw-IL" sz="2400"/>
              <a:t>דרך מצוינת ללמוד את החשיבות של פסאודוקוד טוב היא לנסות לכתוב הוראות למשהו פשוט:</a:t>
            </a:r>
            <a:endParaRPr/>
          </a:p>
          <a:p>
            <a:pPr indent="-342900" lvl="0" marL="342900" rtl="1" algn="r">
              <a:spcBef>
                <a:spcPts val="96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iw-IL" sz="1800"/>
              <a:t>איך להכין כריך, איך לקשט עוגה, איך לשתול זרע וכו '.</a:t>
            </a:r>
            <a:endParaRPr/>
          </a:p>
          <a:p>
            <a:pPr indent="-342900" lvl="0" marL="342900" rtl="1" algn="r">
              <a:spcBef>
                <a:spcPts val="96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iw-IL" sz="1800"/>
              <a:t>התלמידים צריכים לכתוב את ההוראות ואז המורה צריך לעקוב אחריהם.</a:t>
            </a:r>
            <a:endParaRPr/>
          </a:p>
          <a:p>
            <a:pPr indent="-342900" lvl="0" marL="342900" rtl="1" algn="r">
              <a:spcBef>
                <a:spcPts val="96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iw-IL" sz="1800"/>
              <a:t>לאחר מכן השווה את התוצאות.</a:t>
            </a:r>
            <a:endParaRPr/>
          </a:p>
          <a:p>
            <a:pPr indent="-342900" lvl="0" marL="342900" rtl="1" algn="r">
              <a:spcBef>
                <a:spcPts val="1080"/>
              </a:spcBef>
              <a:spcAft>
                <a:spcPts val="0"/>
              </a:spcAft>
              <a:buSzPts val="2208"/>
              <a:buFont typeface="Arial"/>
              <a:buChar char="•"/>
            </a:pPr>
            <a:r>
              <a:rPr lang="iw-IL" sz="2400"/>
              <a:t>כמה דוגמאות לתגובות התלמידים כיצד להכין כריך חמאת בוטנים וג'לי:</a:t>
            </a:r>
            <a:endParaRPr/>
          </a:p>
          <a:p>
            <a:pPr indent="-342900" lvl="0" marL="342900" rtl="1" algn="r">
              <a:spcBef>
                <a:spcPts val="96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iw-IL" sz="1800">
                <a:solidFill>
                  <a:srgbClr val="00B0F0"/>
                </a:solidFill>
              </a:rPr>
              <a:t>תלמיד 1 כתב: "לשים את חמאת הבוטנים על הלחם". אז המורה הניח את כל הצנצנת על פרוסות הלחם.  </a:t>
            </a:r>
            <a:endParaRPr/>
          </a:p>
          <a:p>
            <a:pPr indent="-342900" lvl="0" marL="342900" rtl="1" algn="r">
              <a:spcBef>
                <a:spcPts val="96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iw-IL" sz="1800">
                <a:solidFill>
                  <a:srgbClr val="00B0F0"/>
                </a:solidFill>
              </a:rPr>
              <a:t>תלמיד 2 כתב: "קח לחם ומורח עליו את חמאת הבוטנים". אז המורה מרחה חמאת בוטנים על כל הכיכר.</a:t>
            </a:r>
            <a:endParaRPr sz="1800">
              <a:solidFill>
                <a:srgbClr val="00B0F0"/>
              </a:solidFill>
            </a:endParaRPr>
          </a:p>
          <a:p>
            <a:pPr indent="-342900" lvl="0" marL="342900" rtl="1" algn="r">
              <a:spcBef>
                <a:spcPts val="96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iw-IL" sz="1800">
                <a:solidFill>
                  <a:srgbClr val="00B0F0"/>
                </a:solidFill>
              </a:rPr>
              <a:t>תלמיד 3 כתב: "קח 2 פרוסות לחם ומורח עליהן חמאת בוטנים וג'לי". אז המורה מרחה חמאת בוטנים וג'לי משני צידי שתי הפרוסות.</a:t>
            </a:r>
            <a:endParaRPr sz="1800">
              <a:solidFill>
                <a:srgbClr val="00B0F0"/>
              </a:solidFill>
            </a:endParaRPr>
          </a:p>
          <a:p>
            <a:pPr indent="-342900" lvl="0" marL="342900" rtl="1" algn="r">
              <a:spcBef>
                <a:spcPts val="1080"/>
              </a:spcBef>
              <a:spcAft>
                <a:spcPts val="0"/>
              </a:spcAft>
              <a:buSzPts val="2208"/>
              <a:buFont typeface="Arial"/>
              <a:buChar char="•"/>
            </a:pPr>
            <a:r>
              <a:rPr lang="iw-IL" sz="2400"/>
              <a:t>חשוב לתקשר הוראות היטב. ככל שההנחיות מפורטות ומדויקות יותר, כך התוצאות יהיו טובות יותר</a:t>
            </a:r>
            <a:endParaRPr/>
          </a:p>
        </p:txBody>
      </p:sp>
      <p:sp>
        <p:nvSpPr>
          <p:cNvPr id="172" name="Google Shape;172;p4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1/9/2020)</a:t>
            </a:r>
            <a:endParaRPr/>
          </a:p>
        </p:txBody>
      </p:sp>
      <p:sp>
        <p:nvSpPr>
          <p:cNvPr id="173" name="Google Shape;173;p4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איך כותבים פסאודוקוד לרובוט?</a:t>
            </a:r>
            <a:endParaRPr/>
          </a:p>
        </p:txBody>
      </p:sp>
      <p:sp>
        <p:nvSpPr>
          <p:cNvPr id="179" name="Google Shape;179;p5"/>
          <p:cNvSpPr txBox="1"/>
          <p:nvPr>
            <p:ph idx="1" type="body"/>
          </p:nvPr>
        </p:nvSpPr>
        <p:spPr>
          <a:xfrm>
            <a:off x="156210" y="1269991"/>
            <a:ext cx="8831580" cy="2612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SzPts val="1656"/>
              <a:buAutoNum type="arabicPeriod"/>
            </a:pPr>
            <a:r>
              <a:rPr lang="iw-IL"/>
              <a:t>לרשום את מטרת התוכנית? מה הרובוט צריך לעשות?</a:t>
            </a:r>
            <a:endParaRPr/>
          </a:p>
          <a:p>
            <a:pPr indent="-342900" lvl="0" marL="342900" rtl="1" algn="r">
              <a:spcBef>
                <a:spcPts val="960"/>
              </a:spcBef>
              <a:spcAft>
                <a:spcPts val="0"/>
              </a:spcAft>
              <a:buSzPts val="1656"/>
              <a:buAutoNum type="arabicPeriod"/>
            </a:pPr>
            <a:r>
              <a:rPr lang="iw-IL"/>
              <a:t>חשבו כיצד הרובוט ישיג מטרה זו. מהם השלבים הספציפיים?</a:t>
            </a:r>
            <a:endParaRPr/>
          </a:p>
          <a:p>
            <a:pPr indent="-342900" lvl="0" marL="342900" rtl="1" algn="r">
              <a:spcBef>
                <a:spcPts val="960"/>
              </a:spcBef>
              <a:spcAft>
                <a:spcPts val="0"/>
              </a:spcAft>
              <a:buSzPts val="1656"/>
              <a:buAutoNum type="arabicPeriod"/>
            </a:pPr>
            <a:r>
              <a:rPr lang="iw-IL"/>
              <a:t>רשום כל צעד שהרובוט יעשה. התחל בשלב 1 והמשך משם.</a:t>
            </a:r>
            <a:endParaRPr/>
          </a:p>
          <a:p>
            <a:pPr indent="-342900" lvl="0" marL="342900" rtl="1" algn="r">
              <a:spcBef>
                <a:spcPts val="960"/>
              </a:spcBef>
              <a:spcAft>
                <a:spcPts val="0"/>
              </a:spcAft>
              <a:buSzPts val="1656"/>
              <a:buAutoNum type="arabicPeriod"/>
            </a:pPr>
            <a:r>
              <a:rPr lang="iw-IL"/>
              <a:t>הקפד לרשום אם הרובוט צריך לחזור על משימה.</a:t>
            </a:r>
            <a:endParaRPr/>
          </a:p>
          <a:p>
            <a:pPr indent="-342900" lvl="0" marL="342900" rtl="1" algn="r">
              <a:spcBef>
                <a:spcPts val="960"/>
              </a:spcBef>
              <a:spcAft>
                <a:spcPts val="0"/>
              </a:spcAft>
              <a:buSzPts val="1656"/>
              <a:buAutoNum type="arabicPeriod"/>
            </a:pPr>
            <a:r>
              <a:rPr lang="iw-IL"/>
              <a:t>האם הרובוט ממשיך לבצע את המשימה לנצח או שהיא מסתיימת?</a:t>
            </a:r>
            <a:endParaRPr/>
          </a:p>
        </p:txBody>
      </p:sp>
      <p:sp>
        <p:nvSpPr>
          <p:cNvPr id="180" name="Google Shape;180;p5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1/9/2020)</a:t>
            </a:r>
            <a:endParaRPr/>
          </a:p>
        </p:txBody>
      </p:sp>
      <p:sp>
        <p:nvSpPr>
          <p:cNvPr id="181" name="Google Shape;181;p5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82" name="Google Shape;182;p5"/>
          <p:cNvSpPr/>
          <p:nvPr/>
        </p:nvSpPr>
        <p:spPr>
          <a:xfrm>
            <a:off x="175260" y="4356340"/>
            <a:ext cx="8746864" cy="1742535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משחק מהנה לנסות ....  </a:t>
            </a:r>
            <a:r>
              <a:rPr b="1" lang="iw-IL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רובוט אנושי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עד כמה אתם טוב בלתת הוראות לרובוט?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בחר תלמיד אחד בצוות שלך או בכיתה שלך להיות הרובוט.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בקשו מהתלמיד לנווט לעבור בכיתה עמוסה עם מכשולים רק באמצעות הוראות שצוינו משאר התלמידים.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אתגר פסאודוקוד</a:t>
            </a:r>
            <a:endParaRPr/>
          </a:p>
        </p:txBody>
      </p:sp>
      <p:sp>
        <p:nvSpPr>
          <p:cNvPr id="188" name="Google Shape;188;p6"/>
          <p:cNvSpPr txBox="1"/>
          <p:nvPr>
            <p:ph idx="1" type="body"/>
          </p:nvPr>
        </p:nvSpPr>
        <p:spPr>
          <a:xfrm>
            <a:off x="3761251" y="1299893"/>
            <a:ext cx="5003652" cy="321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>
                <a:solidFill>
                  <a:schemeClr val="dk1"/>
                </a:solidFill>
              </a:rPr>
              <a:t>הרובוט צריך להסתובב פעם אחת מסביב לקופסה מרובעת. הוא מתחיל בקו ופונה צפונה. זה יסתיים בקו הפונה צפונה.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כתוב את פסאודוקוד לתוכנית זו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פתרון פסאודוקוד</a:t>
            </a:r>
            <a:endParaRPr/>
          </a:p>
          <a:p>
            <a:pPr indent="-306000" lvl="0" marL="306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 sz="1600"/>
              <a:t>שלב 1: סע קדימה 20 סנטימטרים</a:t>
            </a:r>
            <a:endParaRPr/>
          </a:p>
          <a:p>
            <a:pPr indent="-306000" lvl="0" marL="306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 sz="1600"/>
              <a:t>שלב 2: פנה שמאלה 90 מעלות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/>
              <a:t>שלב 3: חזור על שלבים 1 ו -2 בסך הכל ארבע פעמים</a:t>
            </a:r>
            <a:endParaRPr/>
          </a:p>
        </p:txBody>
      </p:sp>
      <p:sp>
        <p:nvSpPr>
          <p:cNvPr id="189" name="Google Shape;189;p6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1/9/2020)</a:t>
            </a:r>
            <a:endParaRPr/>
          </a:p>
        </p:txBody>
      </p:sp>
      <p:sp>
        <p:nvSpPr>
          <p:cNvPr id="190" name="Google Shape;190;p6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91" name="Google Shape;191;p6"/>
          <p:cNvSpPr/>
          <p:nvPr/>
        </p:nvSpPr>
        <p:spPr>
          <a:xfrm>
            <a:off x="317634" y="2429183"/>
            <a:ext cx="1281723" cy="1172308"/>
          </a:xfrm>
          <a:prstGeom prst="rect">
            <a:avLst/>
          </a:prstGeom>
          <a:gradFill>
            <a:gsLst>
              <a:gs pos="0">
                <a:srgbClr val="F4F4F4"/>
              </a:gs>
              <a:gs pos="84000">
                <a:srgbClr val="B8B8B8"/>
              </a:gs>
              <a:gs pos="100000">
                <a:srgbClr val="B8B8B8"/>
              </a:gs>
            </a:gsLst>
            <a:lin ang="5400000" scaled="0"/>
          </a:gradFill>
          <a:ln cap="rnd" cmpd="sng" w="12700">
            <a:solidFill>
              <a:srgbClr val="C6C6C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2" name="Google Shape;192;p6"/>
          <p:cNvCxnSpPr/>
          <p:nvPr/>
        </p:nvCxnSpPr>
        <p:spPr>
          <a:xfrm>
            <a:off x="1772973" y="3601491"/>
            <a:ext cx="1062892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p6"/>
          <p:cNvSpPr/>
          <p:nvPr/>
        </p:nvSpPr>
        <p:spPr>
          <a:xfrm>
            <a:off x="317634" y="5342231"/>
            <a:ext cx="8094845" cy="6463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אפשר לכתוב פסאודוקוד זה על פיסת נייר או אפילו בבלוק הערות בתוך תוכנת SPIKE Prime שלכם ​​(עיין בשיעור הבא בנושא קוד תגובה)</a:t>
            </a:r>
            <a:endParaRPr b="1"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94" name="Google Shape;194;p6"/>
          <p:cNvCxnSpPr/>
          <p:nvPr/>
        </p:nvCxnSpPr>
        <p:spPr>
          <a:xfrm rot="-5400000">
            <a:off x="1898977" y="3023558"/>
            <a:ext cx="810883" cy="0"/>
          </a:xfrm>
          <a:prstGeom prst="straightConnector1">
            <a:avLst/>
          </a:prstGeom>
          <a:noFill/>
          <a:ln cap="flat" cmpd="sng" w="76200">
            <a:solidFill>
              <a:srgbClr val="00B9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95" name="Google Shape;195;p6"/>
          <p:cNvGrpSpPr/>
          <p:nvPr/>
        </p:nvGrpSpPr>
        <p:grpSpPr>
          <a:xfrm rot="-5400000">
            <a:off x="1685740" y="3616306"/>
            <a:ext cx="1199001" cy="1371767"/>
            <a:chOff x="6507213" y="1384746"/>
            <a:chExt cx="1199001" cy="1371767"/>
          </a:xfrm>
        </p:grpSpPr>
        <p:grpSp>
          <p:nvGrpSpPr>
            <p:cNvPr id="196" name="Google Shape;196;p6"/>
            <p:cNvGrpSpPr/>
            <p:nvPr/>
          </p:nvGrpSpPr>
          <p:grpSpPr>
            <a:xfrm rot="5400000">
              <a:off x="6518630" y="1512900"/>
              <a:ext cx="1141996" cy="1164830"/>
              <a:chOff x="6310708" y="2223671"/>
              <a:chExt cx="809489" cy="898563"/>
            </a:xfrm>
          </p:grpSpPr>
          <p:sp>
            <p:nvSpPr>
              <p:cNvPr id="197" name="Google Shape;197;p6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>
                  <a:gd fmla="val 16667" name="adj"/>
                </a:avLst>
              </a:prstGeom>
              <a:solidFill>
                <a:srgbClr val="FFD500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98" name="Google Shape;198;p6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>
                  <a:gd fmla="val 16667" name="adj"/>
                </a:avLst>
              </a:prstGeom>
              <a:solidFill>
                <a:srgbClr val="65D7FF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99" name="Google Shape;199;p6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>
                  <a:gd fmla="val 16667" name="adj"/>
                </a:avLst>
              </a:prstGeom>
              <a:solidFill>
                <a:srgbClr val="65D7FF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00" name="Google Shape;200;p6"/>
              <p:cNvSpPr/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ln cap="rnd" cmpd="sng" w="12700">
                <a:solidFill>
                  <a:srgbClr val="C6C6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sp>
          <p:nvSpPr>
            <p:cNvPr id="201" name="Google Shape;201;p6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/>
            </a:p>
          </p:txBody>
        </p:sp>
        <p:sp>
          <p:nvSpPr>
            <p:cNvPr id="202" name="Google Shape;202;p6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E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" y="1140006"/>
            <a:ext cx="4333562" cy="323433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8" name="Google Shape;208;p7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פסאודוקוד עבור משימות</a:t>
            </a:r>
            <a:endParaRPr/>
          </a:p>
        </p:txBody>
      </p:sp>
      <p:sp>
        <p:nvSpPr>
          <p:cNvPr id="209" name="Google Shape;209;p7"/>
          <p:cNvSpPr txBox="1"/>
          <p:nvPr>
            <p:ph idx="1" type="body"/>
          </p:nvPr>
        </p:nvSpPr>
        <p:spPr>
          <a:xfrm>
            <a:off x="5016648" y="1140006"/>
            <a:ext cx="3990192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אם יש לכם שורה של משימות שהרובוט שלכם צריך להשלים, תכנון מראש יכול להיות לעזור מאוד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אפשר לשרטט את הדרך שהרובוט שלכם צריך ללכת ולאחר מכן לכתוב את ההוראות עבור הרובוט צעד אחר צעד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FLLTutorials.com  מספק תכנון נתיבים וגיליונות עבודה פסאודוקודיים לקבוצות  FLL בכל עונה.</a:t>
            </a:r>
            <a:endParaRPr/>
          </a:p>
          <a:p>
            <a:pPr indent="-306000" lvl="0" marL="306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 sz="1600"/>
              <a:t>(</a:t>
            </a:r>
            <a:r>
              <a:rPr lang="iw-IL" sz="1600" u="sng">
                <a:solidFill>
                  <a:schemeClr val="hlink"/>
                </a:solidFill>
                <a:hlinkClick r:id="rId4"/>
              </a:rPr>
              <a:t>http://flltutorials.com/Worksheets.html</a:t>
            </a:r>
            <a:r>
              <a:rPr lang="iw-IL" sz="1600"/>
              <a:t>)</a:t>
            </a:r>
            <a:endParaRPr/>
          </a:p>
        </p:txBody>
      </p:sp>
      <p:sp>
        <p:nvSpPr>
          <p:cNvPr id="210" name="Google Shape;210;p7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1/9/2020)</a:t>
            </a:r>
            <a:endParaRPr/>
          </a:p>
        </p:txBody>
      </p:sp>
      <p:sp>
        <p:nvSpPr>
          <p:cNvPr id="211" name="Google Shape;211;p7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pic>
        <p:nvPicPr>
          <p:cNvPr id="212" name="Google Shape;21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8803" y="2862139"/>
            <a:ext cx="3990191" cy="30244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3d0775b0a_0_136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קרדיטים</a:t>
            </a:r>
            <a:endParaRPr/>
          </a:p>
        </p:txBody>
      </p:sp>
      <p:sp>
        <p:nvSpPr>
          <p:cNvPr id="218" name="Google Shape;218;g103d0775b0a_0_136"/>
          <p:cNvSpPr txBox="1"/>
          <p:nvPr>
            <p:ph idx="1" type="body"/>
          </p:nvPr>
        </p:nvSpPr>
        <p:spPr>
          <a:xfrm>
            <a:off x="457200" y="1317978"/>
            <a:ext cx="82455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1400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56"/>
              <a:buChar char="⬛"/>
            </a:pPr>
            <a:r>
              <a:rPr lang="iw-IL" sz="2200"/>
              <a:t>המצגת נוצרה על ידי  Arvind and Sanjay Seshan עבור Prime Lessons.</a:t>
            </a:r>
            <a:endParaRPr sz="2200"/>
          </a:p>
          <a:p>
            <a:pPr indent="-340544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⬛"/>
            </a:pPr>
            <a:r>
              <a:rPr lang="iw-IL" sz="2200"/>
              <a:t>המצגת תורגמה לעברית ע"י FRC D-Bug #3316 וקבוצות ה-FLL של עירוני ד' תל-אביב  #285 ++D ו-DGITAL #1331</a:t>
            </a:r>
            <a:endParaRPr sz="2200"/>
          </a:p>
          <a:p>
            <a:pPr indent="-352228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200"/>
              <a:buChar char="⬛"/>
            </a:pPr>
            <a:r>
              <a:rPr lang="iw-IL" sz="2200"/>
              <a:t>ניתן למצוא שיעורים נוספים באתר</a:t>
            </a:r>
            <a:endParaRPr sz="2200"/>
          </a:p>
          <a:p>
            <a:pPr indent="0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lang="iw-IL" sz="2200"/>
              <a:t> www.primelessons.org</a:t>
            </a:r>
            <a:endParaRPr sz="2200"/>
          </a:p>
        </p:txBody>
      </p:sp>
      <p:sp>
        <p:nvSpPr>
          <p:cNvPr id="219" name="Google Shape;219;g103d0775b0a_0_136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12/14/2020)</a:t>
            </a:r>
            <a:endParaRPr/>
          </a:p>
        </p:txBody>
      </p:sp>
      <p:sp>
        <p:nvSpPr>
          <p:cNvPr id="220" name="Google Shape;220;g103d0775b0a_0_136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221" name="Google Shape;221;g103d0775b0a_0_136"/>
          <p:cNvSpPr/>
          <p:nvPr/>
        </p:nvSpPr>
        <p:spPr>
          <a:xfrm>
            <a:off x="575029" y="5862802"/>
            <a:ext cx="7734000" cy="3693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b="0" i="0" lang="iw-IL" sz="12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iw-IL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iw-IL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iw-IL" sz="12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b="0" i="0" lang="iw-IL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iw-IL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222" name="Google Shape;222;g103d0775b0a_0_13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103d0775b0a_0_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88" y="4482125"/>
            <a:ext cx="1381309" cy="11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103d0775b0a_0_1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691" y="4475750"/>
            <a:ext cx="1381309" cy="1165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103d0775b0a_0_1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5025" y="2371475"/>
            <a:ext cx="2547564" cy="19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2016-07-04T02:35:12Z</dcterms:created>
  <dc:creator>Srinivasan Seshan</dc:creator>
</cp:coreProperties>
</file>