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embeddedFontLst>
    <p:embeddedFont>
      <p:font typeface="Assistant"/>
      <p:regular r:id="rId16"/>
      <p:bold r:id="rId17"/>
    </p:embeddedFont>
    <p:embeddedFont>
      <p:font typeface="Helvetica Neue"/>
      <p:regular r:id="rId18"/>
      <p:bold r:id="rId19"/>
      <p:italic r:id="rId20"/>
      <p:boldItalic r:id="rId21"/>
    </p:embeddedFont>
    <p:embeddedFont>
      <p:font typeface="Gill San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jxrG9DAcjGqEpBfgpsS1zUJ4FC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A7824B-82A9-43E6-9395-328C0B6B885D}">
  <a:tblStyle styleId="{67A7824B-82A9-43E6-9395-328C0B6B885D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F9F9"/>
          </a:solidFill>
        </a:fill>
      </a:tcStyle>
    </a:wholeTbl>
    <a:band1H>
      <a:tcTxStyle/>
      <a:tcStyle>
        <a:fill>
          <a:solidFill>
            <a:srgbClr val="F2F2F2"/>
          </a:solidFill>
        </a:fill>
      </a:tcStyle>
    </a:band1H>
    <a:band2H>
      <a:tcTxStyle/>
    </a:band2H>
    <a:band1V>
      <a:tcTxStyle/>
      <a:tcStyle>
        <a:fill>
          <a:solidFill>
            <a:srgbClr val="F2F2F2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5.xml"/><Relationship Id="rId22" Type="http://schemas.openxmlformats.org/officeDocument/2006/relationships/font" Target="fonts/GillSans-regular.fntdata"/><Relationship Id="rId10" Type="http://schemas.openxmlformats.org/officeDocument/2006/relationships/slide" Target="slides/slide4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Gill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ssistant-bold.fntdata"/><Relationship Id="rId16" Type="http://schemas.openxmlformats.org/officeDocument/2006/relationships/font" Target="fonts/Assistant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HelveticaNeue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w-I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62afc70d6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1062afc70d6_0_1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ime-lessons-hebrew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062afc70d6_0_11"/>
          <p:cNvSpPr/>
          <p:nvPr/>
        </p:nvSpPr>
        <p:spPr>
          <a:xfrm>
            <a:off x="182241" y="2579003"/>
            <a:ext cx="8787600" cy="24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g1062afc70d6_0_11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sistant"/>
              <a:buNone/>
              <a:defRPr sz="3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1062afc70d6_0_11"/>
          <p:cNvSpPr txBox="1"/>
          <p:nvPr>
            <p:ph idx="1" type="subTitle"/>
          </p:nvPr>
        </p:nvSpPr>
        <p:spPr>
          <a:xfrm>
            <a:off x="3151712" y="4181373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320"/>
              </a:spcBef>
              <a:spcAft>
                <a:spcPts val="0"/>
              </a:spcAft>
              <a:buSzPts val="1472"/>
              <a:buFont typeface="Assistant"/>
              <a:buNone/>
              <a:defRPr sz="1600" cap="none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g1062afc70d6_0_11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iw-IL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5" name="Google Shape;25;g1062afc70d6_0_11"/>
          <p:cNvSpPr txBox="1"/>
          <p:nvPr/>
        </p:nvSpPr>
        <p:spPr>
          <a:xfrm>
            <a:off x="6331000" y="685891"/>
            <a:ext cx="244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iw-IL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descr="A picture containing application&#10;&#10;Description automatically generated" id="26" name="Google Shape;26;g1062afc70d6_0_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2649" y="993668"/>
            <a:ext cx="1158462" cy="1158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27" name="Google Shape;27;g1062afc70d6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647" y="993669"/>
            <a:ext cx="1158462" cy="115846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g1062afc70d6_0_11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iw-IL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2afc70d6_0_91"/>
          <p:cNvSpPr/>
          <p:nvPr/>
        </p:nvSpPr>
        <p:spPr>
          <a:xfrm>
            <a:off x="448092" y="599725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062afc70d6_0_91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1062afc70d6_0_91"/>
          <p:cNvSpPr txBox="1"/>
          <p:nvPr>
            <p:ph idx="1" type="body"/>
          </p:nvPr>
        </p:nvSpPr>
        <p:spPr>
          <a:xfrm rot="5400000">
            <a:off x="2148930" y="-946386"/>
            <a:ext cx="4823700" cy="88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4" name="Google Shape;104;g1062afc70d6_0_91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5" name="Google Shape;105;g1062afc70d6_0_91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1062afc70d6_0_91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62afc70d6_0_98"/>
          <p:cNvSpPr/>
          <p:nvPr/>
        </p:nvSpPr>
        <p:spPr>
          <a:xfrm>
            <a:off x="6629400" y="599725"/>
            <a:ext cx="2057400" cy="58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062afc70d6_0_98"/>
          <p:cNvSpPr txBox="1"/>
          <p:nvPr>
            <p:ph type="title"/>
          </p:nvPr>
        </p:nvSpPr>
        <p:spPr>
          <a:xfrm rot="5400000">
            <a:off x="4789473" y="2515775"/>
            <a:ext cx="51831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062afc70d6_0_98"/>
          <p:cNvSpPr txBox="1"/>
          <p:nvPr>
            <p:ph idx="1" type="body"/>
          </p:nvPr>
        </p:nvSpPr>
        <p:spPr>
          <a:xfrm rot="5400000">
            <a:off x="950701" y="306125"/>
            <a:ext cx="5183100" cy="5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1" name="Google Shape;111;g1062afc70d6_0_98"/>
          <p:cNvSpPr txBox="1"/>
          <p:nvPr>
            <p:ph idx="10" type="dt"/>
          </p:nvPr>
        </p:nvSpPr>
        <p:spPr>
          <a:xfrm>
            <a:off x="6745255" y="5956136"/>
            <a:ext cx="947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2" name="Google Shape;112;g1062afc70d6_0_98"/>
          <p:cNvSpPr txBox="1"/>
          <p:nvPr>
            <p:ph idx="11" type="ftr"/>
          </p:nvPr>
        </p:nvSpPr>
        <p:spPr>
          <a:xfrm>
            <a:off x="581192" y="5951810"/>
            <a:ext cx="592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1062afc70d6_0_98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62afc70d6_0_105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6" name="Google Shape;116;g1062afc70d6_0_105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7" name="Google Shape;117;g1062afc70d6_0_105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1062afc70d6_0_105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19" name="Google Shape;119;g1062afc70d6_0_105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g1062afc70d6_0_105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g1062afc70d6_0_105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62afc70d6_0_113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4" name="Google Shape;124;g1062afc70d6_0_113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5" name="Google Shape;125;g1062afc70d6_0_113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6" name="Google Shape;126;g1062afc70d6_0_113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7" name="Google Shape;127;g1062afc70d6_0_113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8" name="Google Shape;128;g1062afc70d6_0_113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1062afc70d6_0_113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30" name="Google Shape;130;g1062afc70d6_0_11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g1062afc70d6_0_11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62afc70d6_0_123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062afc70d6_0_123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35" name="Google Shape;135;g1062afc70d6_0_123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g1062afc70d6_0_12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g1062afc70d6_0_12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62afc70d6_0_12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g1062afc70d6_0_12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1062afc70d6_0_12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42" name="Google Shape;142;g1062afc70d6_0_12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g1062afc70d6_0_12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062afc70d6_0_2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g1062afc70d6_0_20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1062afc70d6_0_20"/>
          <p:cNvSpPr txBox="1"/>
          <p:nvPr>
            <p:ph idx="1" type="body"/>
          </p:nvPr>
        </p:nvSpPr>
        <p:spPr>
          <a:xfrm>
            <a:off x="155088" y="1140006"/>
            <a:ext cx="88317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1" algn="r">
              <a:spcBef>
                <a:spcPts val="36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1pPr>
            <a:lvl2pPr indent="-346456" lvl="1" marL="914400" rtl="1" algn="r">
              <a:spcBef>
                <a:spcPts val="600"/>
              </a:spcBef>
              <a:spcAft>
                <a:spcPts val="0"/>
              </a:spcAft>
              <a:buSzPts val="1856"/>
              <a:buFont typeface="Assistant"/>
              <a:buChar char="⬛"/>
              <a:defRPr sz="1800">
                <a:latin typeface="Assistant"/>
                <a:ea typeface="Assistant"/>
                <a:cs typeface="Assistant"/>
                <a:sym typeface="Assistant"/>
              </a:defRPr>
            </a:lvl2pPr>
            <a:lvl3pPr indent="-333756" lvl="2" marL="1371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indent="-333756" lvl="3" marL="18288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indent="-333756" lvl="4" marL="22860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indent="-333756" lvl="5" marL="27432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indent="-333756" lvl="6" marL="32004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indent="-333756" lvl="7" marL="3657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indent="-333756" lvl="8" marL="4114800" rtl="1" algn="r">
              <a:spcBef>
                <a:spcPts val="600"/>
              </a:spcBef>
              <a:spcAft>
                <a:spcPts val="600"/>
              </a:spcAft>
              <a:buSzPts val="1656"/>
              <a:buFont typeface="Assistant"/>
              <a:buChar char="◼"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33" name="Google Shape;33;g1062afc70d6_0_20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g1062afc70d6_0_20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35" name="Google Shape;35;g1062afc70d6_0_2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g1062afc70d6_0_2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62afc70d6_0_28"/>
          <p:cNvSpPr/>
          <p:nvPr/>
        </p:nvSpPr>
        <p:spPr>
          <a:xfrm>
            <a:off x="452646" y="5141973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1062afc70d6_0_28"/>
          <p:cNvSpPr txBox="1"/>
          <p:nvPr>
            <p:ph type="title"/>
          </p:nvPr>
        </p:nvSpPr>
        <p:spPr>
          <a:xfrm>
            <a:off x="581193" y="3036573"/>
            <a:ext cx="79899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1062afc70d6_0_28"/>
          <p:cNvSpPr txBox="1"/>
          <p:nvPr>
            <p:ph idx="1" type="body"/>
          </p:nvPr>
        </p:nvSpPr>
        <p:spPr>
          <a:xfrm>
            <a:off x="581193" y="4541417"/>
            <a:ext cx="79899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g1062afc70d6_0_28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2" name="Google Shape;42;g1062afc70d6_0_28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1062afc70d6_0_28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44" name="Google Shape;44;g1062afc70d6_0_2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g1062afc70d6_0_28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iw-IL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g1062afc70d6_0_2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g1062afc70d6_0_28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iw-IL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62afc70d6_0_39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g1062afc70d6_0_39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1" name="Google Shape;51;g1062afc70d6_0_3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1062afc70d6_0_3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53" name="Google Shape;53;g1062afc70d6_0_3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062afc70d6_0_3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g1062afc70d6_0_3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6" name="Google Shape;56;g1062afc70d6_0_3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g1062afc70d6_0_3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62afc70d6_0_49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0" name="Google Shape;60;g1062afc70d6_0_49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1" name="Google Shape;61;g1062afc70d6_0_49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2" name="Google Shape;62;g1062afc70d6_0_49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3" name="Google Shape;63;g1062afc70d6_0_49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g1062afc70d6_0_49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1062afc70d6_0_49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66" name="Google Shape;66;g1062afc70d6_0_4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g1062afc70d6_0_4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1062afc70d6_0_4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62afc70d6_0_60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1062afc70d6_0_6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72" name="Google Shape;72;g1062afc70d6_0_6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g1062afc70d6_0_6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g1062afc70d6_0_60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5" name="Google Shape;75;g1062afc70d6_0_6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g1062afc70d6_0_6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62afc70d6_0_6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g1062afc70d6_0_68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1062afc70d6_0_68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81" name="Google Shape;81;g1062afc70d6_0_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g1062afc70d6_0_68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1062afc70d6_0_6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4" name="Google Shape;84;g1062afc70d6_0_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62afc70d6_0_76"/>
          <p:cNvSpPr/>
          <p:nvPr/>
        </p:nvSpPr>
        <p:spPr>
          <a:xfrm>
            <a:off x="452646" y="5141973"/>
            <a:ext cx="8238600" cy="127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062afc70d6_0_76"/>
          <p:cNvSpPr txBox="1"/>
          <p:nvPr>
            <p:ph type="title"/>
          </p:nvPr>
        </p:nvSpPr>
        <p:spPr>
          <a:xfrm>
            <a:off x="581352" y="5262296"/>
            <a:ext cx="35367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b="0" sz="200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1062afc70d6_0_76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g1062afc70d6_0_76"/>
          <p:cNvSpPr txBox="1"/>
          <p:nvPr>
            <p:ph idx="2" type="body"/>
          </p:nvPr>
        </p:nvSpPr>
        <p:spPr>
          <a:xfrm>
            <a:off x="4305617" y="5262295"/>
            <a:ext cx="42654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0" name="Google Shape;90;g1062afc70d6_0_76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1" name="Google Shape;91;g1062afc70d6_0_76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1062afc70d6_0_76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62afc70d6_0_84"/>
          <p:cNvSpPr txBox="1"/>
          <p:nvPr>
            <p:ph type="title"/>
          </p:nvPr>
        </p:nvSpPr>
        <p:spPr>
          <a:xfrm>
            <a:off x="581192" y="4693389"/>
            <a:ext cx="7989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1062afc70d6_0_84"/>
          <p:cNvSpPr/>
          <p:nvPr>
            <p:ph idx="2" type="pic"/>
          </p:nvPr>
        </p:nvSpPr>
        <p:spPr>
          <a:xfrm>
            <a:off x="448093" y="599725"/>
            <a:ext cx="8238600" cy="35574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g1062afc70d6_0_84"/>
          <p:cNvSpPr txBox="1"/>
          <p:nvPr>
            <p:ph idx="1" type="body"/>
          </p:nvPr>
        </p:nvSpPr>
        <p:spPr>
          <a:xfrm>
            <a:off x="581192" y="5260126"/>
            <a:ext cx="7989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7" name="Google Shape;97;g1062afc70d6_0_84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8" name="Google Shape;98;g1062afc70d6_0_84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1062afc70d6_0_84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062afc70d6_0_0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g1062afc70d6_0_0"/>
          <p:cNvSpPr txBox="1"/>
          <p:nvPr>
            <p:ph idx="1" type="body"/>
          </p:nvPr>
        </p:nvSpPr>
        <p:spPr>
          <a:xfrm>
            <a:off x="143289" y="1059264"/>
            <a:ext cx="8835000" cy="48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marR="0" rtl="1" algn="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ssistant"/>
              <a:buChar char="⬛"/>
              <a:defRPr i="0" sz="1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22072" lvl="1" marL="914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Assistant"/>
              <a:buChar char="⬛"/>
              <a:defRPr i="0" sz="16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0388" lvl="2" marL="1371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Assistant"/>
              <a:buChar char="⬛"/>
              <a:defRPr i="0" sz="14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298703" lvl="3" marL="18288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298704" lvl="4" marL="22860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298704" lvl="5" marL="27432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298704" lvl="6" marL="3200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298703" lvl="7" marL="3657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298703" lvl="8" marL="4114800" marR="0" rtl="1" algn="r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Assistant"/>
              <a:buChar char="◼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2" name="Google Shape;12;g1062afc70d6_0_0"/>
          <p:cNvSpPr/>
          <p:nvPr/>
        </p:nvSpPr>
        <p:spPr>
          <a:xfrm>
            <a:off x="143290" y="111873"/>
            <a:ext cx="292620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g1062afc70d6_0_0"/>
          <p:cNvSpPr/>
          <p:nvPr/>
        </p:nvSpPr>
        <p:spPr>
          <a:xfrm>
            <a:off x="6052201" y="111873"/>
            <a:ext cx="292620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g1062afc70d6_0_0"/>
          <p:cNvSpPr/>
          <p:nvPr/>
        </p:nvSpPr>
        <p:spPr>
          <a:xfrm>
            <a:off x="3097745" y="111873"/>
            <a:ext cx="292620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g1062afc70d6_0_0"/>
          <p:cNvSpPr txBox="1"/>
          <p:nvPr>
            <p:ph idx="11" type="ftr"/>
          </p:nvPr>
        </p:nvSpPr>
        <p:spPr>
          <a:xfrm>
            <a:off x="143305" y="6352025"/>
            <a:ext cx="369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g1062afc70d6_0_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7" name="Google Shape;17;g1062afc70d6_0_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g1062afc70d6_0_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062afc70d6_0_0"/>
          <p:cNvSpPr txBox="1"/>
          <p:nvPr/>
        </p:nvSpPr>
        <p:spPr>
          <a:xfrm>
            <a:off x="5501938" y="6393125"/>
            <a:ext cx="35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תורגם לעברית ע"י FRC D-Bug #3316 מתל-אביב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b="1" lang="iw-IL"/>
              <a:t>טכניקות לשיפור עקביות הרובוט</a:t>
            </a:r>
            <a:endParaRPr b="1"/>
          </a:p>
        </p:txBody>
      </p:sp>
      <p:sp>
        <p:nvSpPr>
          <p:cNvPr id="149" name="Google Shape;149;p1"/>
          <p:cNvSpPr txBox="1"/>
          <p:nvPr/>
        </p:nvSpPr>
        <p:spPr>
          <a:xfrm>
            <a:off x="3187659" y="4191557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600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rPr>
              <a:t>מאת Arvind and Sanjay Seshan</a:t>
            </a:r>
            <a:endParaRPr sz="1600">
              <a:solidFill>
                <a:srgbClr val="0EAE9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נושאי השיעור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תלמדו איך להפוך את הרובוט שלכם לעקבי יותר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תלמדו על בעיות נפוצות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תלמדו על פתרונות אפשריים לבעיות הללו</a:t>
            </a:r>
            <a:endParaRPr/>
          </a:p>
          <a:p>
            <a:pPr indent="-352044" lvl="0" marL="457200" rtl="1" algn="r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None/>
            </a:pPr>
            <a:r>
              <a:t/>
            </a:r>
            <a:endParaRPr/>
          </a:p>
          <a:p>
            <a:pPr indent="-352044" lvl="0" marL="457200" rtl="1" algn="r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156" name="Google Shape;156;p2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12/14/2020)</a:t>
            </a:r>
            <a:endParaRPr/>
          </a:p>
        </p:txBody>
      </p:sp>
      <p:sp>
        <p:nvSpPr>
          <p:cNvPr id="157" name="Google Shape;157;p2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175260" y="281354"/>
            <a:ext cx="8746864" cy="76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למה בכלל להתעסק בעקביות הרובוט?</a:t>
            </a:r>
            <a:endParaRPr/>
          </a:p>
        </p:txBody>
      </p:sp>
      <p:sp>
        <p:nvSpPr>
          <p:cNvPr id="163" name="Google Shape;163;p3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בזמן העבודה על שיעור האתגרים, אתם עלולים להיתקל במקרים בהם הרובוט מתנהג בצורה שונה מהמצופה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אלו בעיות שנפוצות גם בתחרויות כמו FIRST LEGO League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השיעור הזה מציג את בעיית העקביות שיש להרבה קבוצות FLL. הרבה מהנושאים יתאימו גם לקבוצות לא תחרותיות אך המושגים והשיעור כולו מתמקדים ברובוטי תחרות.</a:t>
            </a:r>
            <a:endParaRPr/>
          </a:p>
          <a:p>
            <a:pPr indent="0" lvl="0" marL="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64" name="Google Shape;164;p3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12/14/2020)</a:t>
            </a:r>
            <a:endParaRPr/>
          </a:p>
        </p:txBody>
      </p:sp>
      <p:sp>
        <p:nvSpPr>
          <p:cNvPr id="165" name="Google Shape;165;p3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66" name="Google Shape;166;p3"/>
          <p:cNvSpPr/>
          <p:nvPr/>
        </p:nvSpPr>
        <p:spPr>
          <a:xfrm>
            <a:off x="155088" y="5216066"/>
            <a:ext cx="8831580" cy="557205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היכנסו ל FLLTutorials.com לסדרת שיעורים על עקביות הרובוט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מקורות הבעיה</a:t>
            </a:r>
            <a:endParaRPr/>
          </a:p>
        </p:txBody>
      </p:sp>
      <p:graphicFrame>
        <p:nvGraphicFramePr>
          <p:cNvPr id="172" name="Google Shape;172;p4"/>
          <p:cNvGraphicFramePr/>
          <p:nvPr/>
        </p:nvGraphicFramePr>
        <p:xfrm>
          <a:off x="175260" y="13447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{67A7824B-82A9-43E6-9395-328C0B6B885D}</a:tableStyleId>
              </a:tblPr>
              <a:tblGrid>
                <a:gridCol w="4373400"/>
                <a:gridCol w="4373400"/>
              </a:tblGrid>
              <a:tr h="45335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800" u="none" cap="none" strike="noStrik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השפעה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800" u="none" cap="none" strike="noStrik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בעיה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2500"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iw-IL" sz="1800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כל הרצה היא שונה ומשימות לא תמיד עובדות</a:t>
                      </a:r>
                      <a:endParaRPr sz="1800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800" u="none" cap="none" strike="noStrik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המיקום ממנו מריצים את הרובוט שונה בכל הרצה</a:t>
                      </a:r>
                      <a:endParaRPr sz="180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25"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800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קשה להעריך את המיקום המדויק של הרובוט</a:t>
                      </a:r>
                      <a:endParaRPr sz="1800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iw-IL" sz="18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רובוטים לא נוסעים ישר לאורך זמן או מסתובבים בדיוק באותה זווית</a:t>
                      </a:r>
                      <a:endParaRPr sz="1800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25"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800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משימות ארוכות נוהגות להיכשל. קשה לעשות משימות שרחוקות מהבית או אזור השיגור</a:t>
                      </a:r>
                      <a:endParaRPr sz="1800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8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טעויות מצטברות לאורך הנסיעה</a:t>
                      </a:r>
                      <a:endParaRPr sz="180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100"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iw-IL" sz="1800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שינויים ושיפורים שעבדו היום לא יעבדו מחר</a:t>
                      </a:r>
                      <a:endParaRPr sz="1800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8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רמת הבטרייה משפיעה על חוזק המנוע</a:t>
                      </a:r>
                      <a:endParaRPr sz="180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3" name="Google Shape;173;p4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12/14/2020)</a:t>
            </a:r>
            <a:endParaRPr/>
          </a:p>
        </p:txBody>
      </p:sp>
      <p:sp>
        <p:nvSpPr>
          <p:cNvPr id="174" name="Google Shape;174;p4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288" y="3823602"/>
            <a:ext cx="2217933" cy="2236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7320" y="1369307"/>
            <a:ext cx="2217933" cy="223688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5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נקודת ההתחלה באזור השיגור היא קריטית</a:t>
            </a:r>
            <a:endParaRPr/>
          </a:p>
        </p:txBody>
      </p:sp>
      <p:sp>
        <p:nvSpPr>
          <p:cNvPr id="182" name="Google Shape;182;p5"/>
          <p:cNvSpPr txBox="1"/>
          <p:nvPr>
            <p:ph idx="1" type="body"/>
          </p:nvPr>
        </p:nvSpPr>
        <p:spPr>
          <a:xfrm>
            <a:off x="227874" y="1505616"/>
            <a:ext cx="5955475" cy="4654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בFLL, קבוצות צריכות להחליט מאיזה חלק של אזור השיגור הן משגרות את הרובוט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/>
              <a:t>ממקמים: סרגל או קיר לגו שהרובוט יכול להתיישר עליו באזור השיגור (המשולש האדום הוא דוגמה לממקם)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/>
              <a:t>נקודת התחלה זהה בכל פעם: בחרו נקודת התחלה אחת ושגרו ממנה לכל המשימות לשיגורים פשוטים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/>
              <a:t>הקווים על אזור השיגור: השתמשו בקווים שעל אזור השיגור כדי לבחור את נקודת ההתחלה בכל הרצה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/>
              <a:t>מילים: באזור השיגור נמצא הלוגו של FIRST LEGO League. אתם יכולים להשתמש בו כדי ליישר את הרובוט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עוד אופציה היא ליישר את הרובוט בעזרת הטכניקות בשקופית 6</a:t>
            </a:r>
            <a:endParaRPr/>
          </a:p>
        </p:txBody>
      </p:sp>
      <p:sp>
        <p:nvSpPr>
          <p:cNvPr id="183" name="Google Shape;183;p5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12/14/2020)</a:t>
            </a:r>
            <a:endParaRPr/>
          </a:p>
        </p:txBody>
      </p:sp>
      <p:sp>
        <p:nvSpPr>
          <p:cNvPr id="184" name="Google Shape;184;p5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grpSp>
        <p:nvGrpSpPr>
          <p:cNvPr id="185" name="Google Shape;185;p5"/>
          <p:cNvGrpSpPr/>
          <p:nvPr/>
        </p:nvGrpSpPr>
        <p:grpSpPr>
          <a:xfrm>
            <a:off x="6648208" y="1892691"/>
            <a:ext cx="1667101" cy="1723897"/>
            <a:chOff x="6897180" y="1875179"/>
            <a:chExt cx="1667101" cy="1723897"/>
          </a:xfrm>
        </p:grpSpPr>
        <p:sp>
          <p:nvSpPr>
            <p:cNvPr id="186" name="Google Shape;186;p5"/>
            <p:cNvSpPr/>
            <p:nvPr/>
          </p:nvSpPr>
          <p:spPr>
            <a:xfrm>
              <a:off x="6920065" y="2492912"/>
              <a:ext cx="768731" cy="980312"/>
            </a:xfrm>
            <a:prstGeom prst="rtTriangle">
              <a:avLst/>
            </a:prstGeom>
            <a:solidFill>
              <a:srgbClr val="FFFFFF"/>
            </a:solidFill>
            <a:ln cap="flat" cmpd="sng" w="3810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187" name="Google Shape;187;p5"/>
            <p:cNvGrpSpPr/>
            <p:nvPr/>
          </p:nvGrpSpPr>
          <p:grpSpPr>
            <a:xfrm rot="-7972475">
              <a:off x="7351439" y="2374898"/>
              <a:ext cx="674712" cy="701814"/>
              <a:chOff x="7631605" y="3030052"/>
              <a:chExt cx="674712" cy="701814"/>
            </a:xfrm>
          </p:grpSpPr>
          <p:sp>
            <p:nvSpPr>
              <p:cNvPr id="188" name="Google Shape;188;p5"/>
              <p:cNvSpPr/>
              <p:nvPr/>
            </p:nvSpPr>
            <p:spPr>
              <a:xfrm>
                <a:off x="7765298" y="3030052"/>
                <a:ext cx="412218" cy="701814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 cap="rnd" cmpd="sng" w="22225">
                <a:solidFill>
                  <a:srgbClr val="4545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7631605" y="3319690"/>
                <a:ext cx="111410" cy="412176"/>
              </a:xfrm>
              <a:prstGeom prst="ellipse">
                <a:avLst/>
              </a:prstGeom>
              <a:gradFill>
                <a:gsLst>
                  <a:gs pos="0">
                    <a:srgbClr val="2F2F2F"/>
                  </a:gs>
                  <a:gs pos="84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 cap="rnd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5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194907" y="3319690"/>
                <a:ext cx="111410" cy="412176"/>
              </a:xfrm>
              <a:prstGeom prst="ellipse">
                <a:avLst/>
              </a:prstGeom>
              <a:gradFill>
                <a:gsLst>
                  <a:gs pos="0">
                    <a:srgbClr val="2F2F2F"/>
                  </a:gs>
                  <a:gs pos="84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 cap="rnd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5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sp>
          <p:nvSpPr>
            <p:cNvPr id="191" name="Google Shape;191;p5"/>
            <p:cNvSpPr txBox="1"/>
            <p:nvPr/>
          </p:nvSpPr>
          <p:spPr>
            <a:xfrm rot="-5400000">
              <a:off x="6594330" y="2988426"/>
              <a:ext cx="913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>
                  <a:solidFill>
                    <a:schemeClr val="dk1"/>
                  </a:solidFill>
                  <a:latin typeface="Assistant"/>
                  <a:ea typeface="Assistant"/>
                  <a:cs typeface="Assistant"/>
                  <a:sym typeface="Assistant"/>
                </a:rPr>
                <a:t>ממקם</a:t>
              </a:r>
              <a:endParaRPr sz="160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cxnSp>
          <p:nvCxnSpPr>
            <p:cNvPr id="192" name="Google Shape;192;p5"/>
            <p:cNvCxnSpPr/>
            <p:nvPr/>
          </p:nvCxnSpPr>
          <p:spPr>
            <a:xfrm rot="-5400000">
              <a:off x="7958415" y="1887046"/>
              <a:ext cx="617733" cy="593999"/>
            </a:xfrm>
            <a:prstGeom prst="straightConnector1">
              <a:avLst/>
            </a:prstGeom>
            <a:noFill/>
            <a:ln cap="rnd" cmpd="sng" w="222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193" name="Google Shape;193;p5"/>
          <p:cNvGrpSpPr/>
          <p:nvPr/>
        </p:nvGrpSpPr>
        <p:grpSpPr>
          <a:xfrm rot="10800000">
            <a:off x="7649203" y="4693283"/>
            <a:ext cx="674712" cy="701814"/>
            <a:chOff x="7631605" y="3030052"/>
            <a:chExt cx="674712" cy="701814"/>
          </a:xfrm>
        </p:grpSpPr>
        <p:sp>
          <p:nvSpPr>
            <p:cNvPr id="194" name="Google Shape;194;p5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rnd" cmpd="sng" w="22225">
              <a:solidFill>
                <a:srgbClr val="4545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  <a:gradFill>
              <a:gsLst>
                <a:gs pos="0">
                  <a:srgbClr val="2F2F2F"/>
                </a:gs>
                <a:gs pos="84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  <a:gradFill>
              <a:gsLst>
                <a:gs pos="0">
                  <a:srgbClr val="2F2F2F"/>
                </a:gs>
                <a:gs pos="84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97" name="Google Shape;197;p5"/>
          <p:cNvSpPr txBox="1"/>
          <p:nvPr/>
        </p:nvSpPr>
        <p:spPr>
          <a:xfrm>
            <a:off x="6916278" y="4657696"/>
            <a:ext cx="821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Use grid lines or logo border</a:t>
            </a:r>
            <a:endParaRPr/>
          </a:p>
        </p:txBody>
      </p:sp>
      <p:cxnSp>
        <p:nvCxnSpPr>
          <p:cNvPr id="198" name="Google Shape;198;p5"/>
          <p:cNvCxnSpPr/>
          <p:nvPr/>
        </p:nvCxnSpPr>
        <p:spPr>
          <a:xfrm flipH="1" rot="10800000">
            <a:off x="6381742" y="1505616"/>
            <a:ext cx="11141" cy="4745597"/>
          </a:xfrm>
          <a:prstGeom prst="straightConnector1">
            <a:avLst/>
          </a:prstGeom>
          <a:noFill/>
          <a:ln cap="rnd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5"/>
          <p:cNvCxnSpPr/>
          <p:nvPr/>
        </p:nvCxnSpPr>
        <p:spPr>
          <a:xfrm rot="10800000">
            <a:off x="8022040" y="4078715"/>
            <a:ext cx="0" cy="544510"/>
          </a:xfrm>
          <a:prstGeom prst="straightConnector1">
            <a:avLst/>
          </a:prstGeom>
          <a:noFill/>
          <a:ln cap="rnd" cmpd="sng" w="222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טעויות מצטברות לאורך זמן</a:t>
            </a:r>
            <a:endParaRPr/>
          </a:p>
        </p:txBody>
      </p:sp>
      <p:sp>
        <p:nvSpPr>
          <p:cNvPr id="205" name="Google Shape;205;p6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עד שהרובוט מגיע לצד הרחוק של המגרש הוא כבר לא ישר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פתרון: חזרו על טכניקות התיישרות (שקופית 7) כמה פעמים בכל הרצה כדי שהרובוט יהיה עקבי</a:t>
            </a:r>
            <a:endParaRPr/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206" name="Google Shape;206;p6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12/14/2020)</a:t>
            </a:r>
            <a:endParaRPr/>
          </a:p>
        </p:txBody>
      </p:sp>
      <p:sp>
        <p:nvSpPr>
          <p:cNvPr id="207" name="Google Shape;207;p6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208" name="Google Shape;208;p6"/>
          <p:cNvCxnSpPr/>
          <p:nvPr/>
        </p:nvCxnSpPr>
        <p:spPr>
          <a:xfrm flipH="1" rot="10800000">
            <a:off x="778677" y="2944502"/>
            <a:ext cx="6351582" cy="560852"/>
          </a:xfrm>
          <a:prstGeom prst="straightConnector1">
            <a:avLst/>
          </a:prstGeom>
          <a:noFill/>
          <a:ln cap="rnd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p6"/>
          <p:cNvSpPr/>
          <p:nvPr/>
        </p:nvSpPr>
        <p:spPr>
          <a:xfrm>
            <a:off x="2039831" y="3059735"/>
            <a:ext cx="1187198" cy="637693"/>
          </a:xfrm>
          <a:prstGeom prst="rect">
            <a:avLst/>
          </a:prstGeom>
          <a:solidFill>
            <a:schemeClr val="dk1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מודל משימה 1</a:t>
            </a:r>
            <a:endParaRPr sz="18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210" name="Google Shape;210;p6"/>
          <p:cNvCxnSpPr/>
          <p:nvPr/>
        </p:nvCxnSpPr>
        <p:spPr>
          <a:xfrm flipH="1" rot="10800000">
            <a:off x="821768" y="4545675"/>
            <a:ext cx="6351582" cy="560852"/>
          </a:xfrm>
          <a:prstGeom prst="straightConnector1">
            <a:avLst/>
          </a:prstGeom>
          <a:noFill/>
          <a:ln cap="rnd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6"/>
          <p:cNvSpPr/>
          <p:nvPr/>
        </p:nvSpPr>
        <p:spPr>
          <a:xfrm>
            <a:off x="5821469" y="4736191"/>
            <a:ext cx="1187198" cy="637693"/>
          </a:xfrm>
          <a:prstGeom prst="rect">
            <a:avLst/>
          </a:prstGeom>
          <a:solidFill>
            <a:schemeClr val="dk1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מודל משימה 2</a:t>
            </a:r>
            <a:endParaRPr sz="18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212" name="Google Shape;212;p6"/>
          <p:cNvGrpSpPr/>
          <p:nvPr/>
        </p:nvGrpSpPr>
        <p:grpSpPr>
          <a:xfrm rot="-228576">
            <a:off x="592104" y="4420643"/>
            <a:ext cx="1199001" cy="1371767"/>
            <a:chOff x="6507213" y="1384746"/>
            <a:chExt cx="1199001" cy="1371767"/>
          </a:xfrm>
        </p:grpSpPr>
        <p:grpSp>
          <p:nvGrpSpPr>
            <p:cNvPr id="213" name="Google Shape;213;p6"/>
            <p:cNvGrpSpPr/>
            <p:nvPr/>
          </p:nvGrpSpPr>
          <p:grpSpPr>
            <a:xfrm rot="5400000">
              <a:off x="6518630" y="1512900"/>
              <a:ext cx="1141996" cy="1164830"/>
              <a:chOff x="6310708" y="2223671"/>
              <a:chExt cx="809489" cy="898563"/>
            </a:xfrm>
          </p:grpSpPr>
          <p:sp>
            <p:nvSpPr>
              <p:cNvPr id="214" name="Google Shape;214;p6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>
                  <a:gd fmla="val 16667" name="adj"/>
                </a:avLst>
              </a:prstGeom>
              <a:solidFill>
                <a:srgbClr val="FFD500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>
                  <a:gd fmla="val 16667" name="adj"/>
                </a:avLst>
              </a:prstGeom>
              <a:solidFill>
                <a:srgbClr val="65D7FF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>
                  <a:gd fmla="val 16667" name="adj"/>
                </a:avLst>
              </a:prstGeom>
              <a:solidFill>
                <a:srgbClr val="65D7FF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ln cap="rnd" cmpd="sng" w="12700">
                <a:solidFill>
                  <a:srgbClr val="C6C6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sp>
          <p:nvSpPr>
            <p:cNvPr id="218" name="Google Shape;218;p6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/>
            </a:p>
          </p:txBody>
        </p:sp>
        <p:sp>
          <p:nvSpPr>
            <p:cNvPr id="219" name="Google Shape;219;p6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E</a:t>
              </a:r>
              <a:endParaRPr/>
            </a:p>
          </p:txBody>
        </p:sp>
      </p:grpSp>
      <p:grpSp>
        <p:nvGrpSpPr>
          <p:cNvPr id="220" name="Google Shape;220;p6"/>
          <p:cNvGrpSpPr/>
          <p:nvPr/>
        </p:nvGrpSpPr>
        <p:grpSpPr>
          <a:xfrm rot="-228576">
            <a:off x="538057" y="2781749"/>
            <a:ext cx="1199001" cy="1371767"/>
            <a:chOff x="6507213" y="1384746"/>
            <a:chExt cx="1199001" cy="1371767"/>
          </a:xfrm>
        </p:grpSpPr>
        <p:grpSp>
          <p:nvGrpSpPr>
            <p:cNvPr id="221" name="Google Shape;221;p6"/>
            <p:cNvGrpSpPr/>
            <p:nvPr/>
          </p:nvGrpSpPr>
          <p:grpSpPr>
            <a:xfrm rot="5400000">
              <a:off x="6518630" y="1512900"/>
              <a:ext cx="1141996" cy="1164830"/>
              <a:chOff x="6310708" y="2223671"/>
              <a:chExt cx="809489" cy="898563"/>
            </a:xfrm>
          </p:grpSpPr>
          <p:sp>
            <p:nvSpPr>
              <p:cNvPr id="222" name="Google Shape;222;p6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>
                  <a:gd fmla="val 16667" name="adj"/>
                </a:avLst>
              </a:prstGeom>
              <a:solidFill>
                <a:srgbClr val="FFD500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>
                  <a:gd fmla="val 16667" name="adj"/>
                </a:avLst>
              </a:prstGeom>
              <a:solidFill>
                <a:srgbClr val="65D7FF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>
                  <a:gd fmla="val 16667" name="adj"/>
                </a:avLst>
              </a:prstGeom>
              <a:solidFill>
                <a:srgbClr val="65D7FF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ln cap="rnd" cmpd="sng" w="12700">
                <a:solidFill>
                  <a:srgbClr val="C6C6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sp>
          <p:nvSpPr>
            <p:cNvPr id="226" name="Google Shape;226;p6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/>
            </a:p>
          </p:txBody>
        </p:sp>
        <p:sp>
          <p:nvSpPr>
            <p:cNvPr id="227" name="Google Shape;227;p6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E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איפה אתם על המגרש?</a:t>
            </a:r>
            <a:endParaRPr/>
          </a:p>
        </p:txBody>
      </p:sp>
      <p:sp>
        <p:nvSpPr>
          <p:cNvPr id="233" name="Google Shape;233;p7"/>
          <p:cNvSpPr txBox="1"/>
          <p:nvPr>
            <p:ph idx="1" type="body"/>
          </p:nvPr>
        </p:nvSpPr>
        <p:spPr>
          <a:xfrm>
            <a:off x="227874" y="1290918"/>
            <a:ext cx="5620055" cy="4869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אלו הן טכניקות ההתיישרות הנפוצות: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/>
              <a:t>התיישרות על קיר: להיתקע בקיר באופן מכוון כדי ליישר את הרובוט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/>
              <a:t>התיישרות על קו: אם הרובוט נמצא בזווית, ניתן ליישר אותו על קו שחור בעזרת שני חיישני אור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/>
              <a:t>נסיעה עד קו: נסיעה עד שהחיישן מזהה קו שחור. נועד כדי לדעת באיזה חלק של המגרש הרובוט נמצא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/>
              <a:t>התיישרות על משימה: משימות שמחוברות למגרש יכולות לשמש כנקודת התיישרות</a:t>
            </a:r>
            <a:endParaRPr/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234" name="Google Shape;234;p7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12/14/2020)</a:t>
            </a:r>
            <a:endParaRPr/>
          </a:p>
        </p:txBody>
      </p:sp>
      <p:sp>
        <p:nvSpPr>
          <p:cNvPr id="235" name="Google Shape;235;p7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236" name="Google Shape;236;p7"/>
          <p:cNvCxnSpPr/>
          <p:nvPr/>
        </p:nvCxnSpPr>
        <p:spPr>
          <a:xfrm flipH="1">
            <a:off x="6716194" y="4019734"/>
            <a:ext cx="1861911" cy="11139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7" name="Google Shape;237;p7"/>
          <p:cNvSpPr/>
          <p:nvPr/>
        </p:nvSpPr>
        <p:spPr>
          <a:xfrm>
            <a:off x="7359819" y="5090205"/>
            <a:ext cx="1187198" cy="534714"/>
          </a:xfrm>
          <a:prstGeom prst="rect">
            <a:avLst/>
          </a:prstGeom>
          <a:solidFill>
            <a:schemeClr val="dk1"/>
          </a:soli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דגם משימה</a:t>
            </a:r>
            <a:endParaRPr sz="18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38" name="Google Shape;238;p7"/>
          <p:cNvSpPr/>
          <p:nvPr/>
        </p:nvSpPr>
        <p:spPr>
          <a:xfrm>
            <a:off x="7049862" y="2699659"/>
            <a:ext cx="1483679" cy="66840"/>
          </a:xfrm>
          <a:prstGeom prst="rect">
            <a:avLst/>
          </a:prstGeom>
          <a:gradFill>
            <a:gsLst>
              <a:gs pos="0">
                <a:srgbClr val="989898">
                  <a:alpha val="89803"/>
                </a:srgbClr>
              </a:gs>
              <a:gs pos="100000">
                <a:srgbClr val="555555"/>
              </a:gs>
            </a:gsLst>
            <a:lin ang="5400000" scaled="0"/>
          </a:gradFill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9" name="Google Shape;239;p7"/>
          <p:cNvSpPr/>
          <p:nvPr/>
        </p:nvSpPr>
        <p:spPr>
          <a:xfrm rot="5400000">
            <a:off x="7907452" y="2132015"/>
            <a:ext cx="1202134" cy="66840"/>
          </a:xfrm>
          <a:prstGeom prst="rect">
            <a:avLst/>
          </a:prstGeom>
          <a:gradFill>
            <a:gsLst>
              <a:gs pos="0">
                <a:srgbClr val="989898">
                  <a:alpha val="89803"/>
                </a:srgbClr>
              </a:gs>
              <a:gs pos="100000">
                <a:srgbClr val="555555"/>
              </a:gs>
            </a:gsLst>
            <a:lin ang="5400000" scaled="0"/>
          </a:gradFill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0" name="Google Shape;240;p7"/>
          <p:cNvSpPr txBox="1"/>
          <p:nvPr/>
        </p:nvSpPr>
        <p:spPr>
          <a:xfrm>
            <a:off x="6490940" y="2220642"/>
            <a:ext cx="91356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התיישרות על קיר</a:t>
            </a: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41" name="Google Shape;241;p7"/>
          <p:cNvSpPr txBox="1"/>
          <p:nvPr/>
        </p:nvSpPr>
        <p:spPr>
          <a:xfrm>
            <a:off x="6399906" y="3522236"/>
            <a:ext cx="91356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התיישרות על קו</a:t>
            </a: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42" name="Google Shape;242;p7"/>
          <p:cNvSpPr txBox="1"/>
          <p:nvPr/>
        </p:nvSpPr>
        <p:spPr>
          <a:xfrm>
            <a:off x="6446903" y="4569735"/>
            <a:ext cx="91356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התיישרות על משימה</a:t>
            </a: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243" name="Google Shape;243;p7"/>
          <p:cNvCxnSpPr/>
          <p:nvPr/>
        </p:nvCxnSpPr>
        <p:spPr>
          <a:xfrm flipH="1" rot="10800000">
            <a:off x="6054534" y="1508948"/>
            <a:ext cx="11141" cy="4745597"/>
          </a:xfrm>
          <a:prstGeom prst="straightConnector1">
            <a:avLst/>
          </a:prstGeom>
          <a:noFill/>
          <a:ln cap="rnd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4" name="Google Shape;244;p7"/>
          <p:cNvGrpSpPr/>
          <p:nvPr/>
        </p:nvGrpSpPr>
        <p:grpSpPr>
          <a:xfrm rot="3938648">
            <a:off x="7387963" y="2923022"/>
            <a:ext cx="846901" cy="1003535"/>
            <a:chOff x="6393553" y="1212888"/>
            <a:chExt cx="1278489" cy="1514944"/>
          </a:xfrm>
        </p:grpSpPr>
        <p:grpSp>
          <p:nvGrpSpPr>
            <p:cNvPr id="245" name="Google Shape;245;p7"/>
            <p:cNvGrpSpPr/>
            <p:nvPr/>
          </p:nvGrpSpPr>
          <p:grpSpPr>
            <a:xfrm rot="5400000">
              <a:off x="6518630" y="1512901"/>
              <a:ext cx="1141996" cy="1164829"/>
              <a:chOff x="6310708" y="2223671"/>
              <a:chExt cx="809489" cy="898562"/>
            </a:xfrm>
          </p:grpSpPr>
          <p:sp>
            <p:nvSpPr>
              <p:cNvPr id="246" name="Google Shape;246;p7"/>
              <p:cNvSpPr/>
              <p:nvPr/>
            </p:nvSpPr>
            <p:spPr>
              <a:xfrm>
                <a:off x="6451828" y="2223671"/>
                <a:ext cx="519438" cy="898562"/>
              </a:xfrm>
              <a:prstGeom prst="roundRect">
                <a:avLst>
                  <a:gd fmla="val 16667" name="adj"/>
                </a:avLst>
              </a:prstGeom>
              <a:solidFill>
                <a:srgbClr val="FFD500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>
                  <a:gd fmla="val 16667" name="adj"/>
                </a:avLst>
              </a:prstGeom>
              <a:solidFill>
                <a:srgbClr val="65D7FF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>
                  <a:gd fmla="val 16667" name="adj"/>
                </a:avLst>
              </a:prstGeom>
              <a:solidFill>
                <a:srgbClr val="65D7FF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6761368" y="2252013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ln cap="rnd" cmpd="sng" w="12700">
                <a:solidFill>
                  <a:srgbClr val="C6C6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sp>
          <p:nvSpPr>
            <p:cNvPr id="250" name="Google Shape;250;p7"/>
            <p:cNvSpPr txBox="1"/>
            <p:nvPr/>
          </p:nvSpPr>
          <p:spPr>
            <a:xfrm>
              <a:off x="6437625" y="1212888"/>
              <a:ext cx="465620" cy="369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/>
            </a:p>
          </p:txBody>
        </p:sp>
        <p:sp>
          <p:nvSpPr>
            <p:cNvPr id="251" name="Google Shape;251;p7"/>
            <p:cNvSpPr txBox="1"/>
            <p:nvPr/>
          </p:nvSpPr>
          <p:spPr>
            <a:xfrm>
              <a:off x="6393553" y="2358501"/>
              <a:ext cx="465620" cy="369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E</a:t>
              </a:r>
              <a:endParaRPr/>
            </a:p>
          </p:txBody>
        </p:sp>
      </p:grpSp>
      <p:sp>
        <p:nvSpPr>
          <p:cNvPr id="252" name="Google Shape;252;p7"/>
          <p:cNvSpPr/>
          <p:nvPr/>
        </p:nvSpPr>
        <p:spPr>
          <a:xfrm rot="9338648">
            <a:off x="7905041" y="3638737"/>
            <a:ext cx="167550" cy="142791"/>
          </a:xfrm>
          <a:prstGeom prst="ellipse">
            <a:avLst/>
          </a:prstGeom>
          <a:solidFill>
            <a:srgbClr val="FF0000"/>
          </a:solidFill>
          <a:ln cap="rnd" cmpd="sng" w="12700">
            <a:solidFill>
              <a:srgbClr val="C6C6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53" name="Google Shape;253;p7"/>
          <p:cNvGrpSpPr/>
          <p:nvPr/>
        </p:nvGrpSpPr>
        <p:grpSpPr>
          <a:xfrm rot="-5400000">
            <a:off x="7406319" y="1818061"/>
            <a:ext cx="846901" cy="1003535"/>
            <a:chOff x="6393553" y="1212888"/>
            <a:chExt cx="1278489" cy="1514944"/>
          </a:xfrm>
        </p:grpSpPr>
        <p:grpSp>
          <p:nvGrpSpPr>
            <p:cNvPr id="254" name="Google Shape;254;p7"/>
            <p:cNvGrpSpPr/>
            <p:nvPr/>
          </p:nvGrpSpPr>
          <p:grpSpPr>
            <a:xfrm rot="5400000">
              <a:off x="6518630" y="1512901"/>
              <a:ext cx="1141996" cy="1164829"/>
              <a:chOff x="6310708" y="2223671"/>
              <a:chExt cx="809489" cy="898562"/>
            </a:xfrm>
          </p:grpSpPr>
          <p:sp>
            <p:nvSpPr>
              <p:cNvPr id="255" name="Google Shape;255;p7"/>
              <p:cNvSpPr/>
              <p:nvPr/>
            </p:nvSpPr>
            <p:spPr>
              <a:xfrm>
                <a:off x="6451828" y="2223671"/>
                <a:ext cx="519438" cy="898562"/>
              </a:xfrm>
              <a:prstGeom prst="roundRect">
                <a:avLst>
                  <a:gd fmla="val 16667" name="adj"/>
                </a:avLst>
              </a:prstGeom>
              <a:solidFill>
                <a:srgbClr val="FFD500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>
                  <a:gd fmla="val 16667" name="adj"/>
                </a:avLst>
              </a:prstGeom>
              <a:solidFill>
                <a:srgbClr val="65D7FF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>
                  <a:gd fmla="val 16667" name="adj"/>
                </a:avLst>
              </a:prstGeom>
              <a:solidFill>
                <a:srgbClr val="65D7FF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6761368" y="2252013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ln cap="rnd" cmpd="sng" w="12700">
                <a:solidFill>
                  <a:srgbClr val="C6C6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sp>
          <p:nvSpPr>
            <p:cNvPr id="259" name="Google Shape;259;p7"/>
            <p:cNvSpPr txBox="1"/>
            <p:nvPr/>
          </p:nvSpPr>
          <p:spPr>
            <a:xfrm>
              <a:off x="6437625" y="1212888"/>
              <a:ext cx="465620" cy="369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/>
            </a:p>
          </p:txBody>
        </p:sp>
        <p:sp>
          <p:nvSpPr>
            <p:cNvPr id="260" name="Google Shape;260;p7"/>
            <p:cNvSpPr txBox="1"/>
            <p:nvPr/>
          </p:nvSpPr>
          <p:spPr>
            <a:xfrm>
              <a:off x="6393553" y="2358501"/>
              <a:ext cx="465620" cy="369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E</a:t>
              </a:r>
              <a:endParaRPr/>
            </a:p>
          </p:txBody>
        </p:sp>
      </p:grpSp>
      <p:grpSp>
        <p:nvGrpSpPr>
          <p:cNvPr id="261" name="Google Shape;261;p7"/>
          <p:cNvGrpSpPr/>
          <p:nvPr/>
        </p:nvGrpSpPr>
        <p:grpSpPr>
          <a:xfrm rot="5400000">
            <a:off x="7583301" y="4167990"/>
            <a:ext cx="846901" cy="1003535"/>
            <a:chOff x="6393553" y="1212888"/>
            <a:chExt cx="1278489" cy="1514944"/>
          </a:xfrm>
        </p:grpSpPr>
        <p:grpSp>
          <p:nvGrpSpPr>
            <p:cNvPr id="262" name="Google Shape;262;p7"/>
            <p:cNvGrpSpPr/>
            <p:nvPr/>
          </p:nvGrpSpPr>
          <p:grpSpPr>
            <a:xfrm rot="5400000">
              <a:off x="6518630" y="1512901"/>
              <a:ext cx="1141996" cy="1164829"/>
              <a:chOff x="6310708" y="2223671"/>
              <a:chExt cx="809489" cy="898562"/>
            </a:xfrm>
          </p:grpSpPr>
          <p:sp>
            <p:nvSpPr>
              <p:cNvPr id="263" name="Google Shape;263;p7"/>
              <p:cNvSpPr/>
              <p:nvPr/>
            </p:nvSpPr>
            <p:spPr>
              <a:xfrm>
                <a:off x="6451828" y="2223671"/>
                <a:ext cx="519438" cy="898562"/>
              </a:xfrm>
              <a:prstGeom prst="roundRect">
                <a:avLst>
                  <a:gd fmla="val 16667" name="adj"/>
                </a:avLst>
              </a:prstGeom>
              <a:solidFill>
                <a:srgbClr val="FFD500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>
                  <a:gd fmla="val 16667" name="adj"/>
                </a:avLst>
              </a:prstGeom>
              <a:solidFill>
                <a:srgbClr val="65D7FF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>
                  <a:gd fmla="val 16667" name="adj"/>
                </a:avLst>
              </a:prstGeom>
              <a:solidFill>
                <a:srgbClr val="65D7FF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6761368" y="2252013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ln cap="rnd" cmpd="sng" w="12700">
                <a:solidFill>
                  <a:srgbClr val="C6C6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sp>
          <p:nvSpPr>
            <p:cNvPr id="267" name="Google Shape;267;p7"/>
            <p:cNvSpPr txBox="1"/>
            <p:nvPr/>
          </p:nvSpPr>
          <p:spPr>
            <a:xfrm>
              <a:off x="6437625" y="1212888"/>
              <a:ext cx="465620" cy="369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/>
            </a:p>
          </p:txBody>
        </p:sp>
        <p:sp>
          <p:nvSpPr>
            <p:cNvPr id="268" name="Google Shape;268;p7"/>
            <p:cNvSpPr txBox="1"/>
            <p:nvPr/>
          </p:nvSpPr>
          <p:spPr>
            <a:xfrm>
              <a:off x="6393553" y="2358501"/>
              <a:ext cx="465620" cy="369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E</a:t>
              </a:r>
              <a:endParaRPr/>
            </a:p>
          </p:txBody>
        </p:sp>
      </p:grpSp>
      <p:sp>
        <p:nvSpPr>
          <p:cNvPr id="269" name="Google Shape;269;p7"/>
          <p:cNvSpPr/>
          <p:nvPr/>
        </p:nvSpPr>
        <p:spPr>
          <a:xfrm rot="9338648">
            <a:off x="7719153" y="1917917"/>
            <a:ext cx="167550" cy="142791"/>
          </a:xfrm>
          <a:prstGeom prst="ellipse">
            <a:avLst/>
          </a:prstGeom>
          <a:solidFill>
            <a:srgbClr val="FF0000"/>
          </a:solidFill>
          <a:ln cap="rnd" cmpd="sng" w="12700">
            <a:solidFill>
              <a:srgbClr val="C6C6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0" name="Google Shape;270;p7"/>
          <p:cNvSpPr/>
          <p:nvPr/>
        </p:nvSpPr>
        <p:spPr>
          <a:xfrm rot="9338648">
            <a:off x="7961587" y="4926080"/>
            <a:ext cx="167550" cy="142791"/>
          </a:xfrm>
          <a:prstGeom prst="ellipse">
            <a:avLst/>
          </a:prstGeom>
          <a:solidFill>
            <a:srgbClr val="FF0000"/>
          </a:solidFill>
          <a:ln cap="rnd" cmpd="sng" w="12700">
            <a:solidFill>
              <a:srgbClr val="C6C6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עוד גורמים שמשפיעים על העקביות</a:t>
            </a:r>
            <a:endParaRPr/>
          </a:p>
        </p:txBody>
      </p:sp>
      <p:sp>
        <p:nvSpPr>
          <p:cNvPr id="277" name="Google Shape;277;p8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חיי הסוללה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/>
              <a:t>אם תתכנתו את הרובוט כאשר הסוללה חלשה, הוא ירוץ בצורה שונה עם סוללה מלאה</a:t>
            </a:r>
            <a:endParaRPr/>
          </a:p>
          <a:p>
            <a:pPr indent="-270000" lvl="2" marL="900000" rtl="1" algn="r">
              <a:spcBef>
                <a:spcPts val="880"/>
              </a:spcBef>
              <a:spcAft>
                <a:spcPts val="0"/>
              </a:spcAft>
              <a:buSzPts val="1288"/>
              <a:buChar char="⬛"/>
            </a:pPr>
            <a:r>
              <a:rPr lang="iw-IL"/>
              <a:t>מנועים מתנהגים שונה כשסוללה חלשה</a:t>
            </a:r>
            <a:endParaRPr/>
          </a:p>
          <a:p>
            <a:pPr indent="-270000" lvl="2" marL="900000" rtl="1" algn="r">
              <a:spcBef>
                <a:spcPts val="880"/>
              </a:spcBef>
              <a:spcAft>
                <a:spcPts val="0"/>
              </a:spcAft>
              <a:buSzPts val="1288"/>
              <a:buChar char="⬛"/>
            </a:pPr>
            <a:r>
              <a:rPr lang="iw-IL"/>
              <a:t>אבל השימוש בחיישנים יגרום לתלות נמוכה יותר בסוללה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חתיכות לגו מתנתקות לאורך זמן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/>
              <a:t>הצמידו חתיכות לגו בנקודות עיקריות לפני כל הרצה – הם נחלשים מה שיכול לפגום בפעילות החיישנים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/>
              <a:t>דחפו את הכבלים אל תוך נקודות החיבור שלהם. הם נוטים לצאת!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מנועים וחיישנים לא תמיד תואמים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/>
              <a:t>קבוצות מסוימות בודקות את המנועים, חיישנים וגלגלים כדי לוודא שהם מתאימים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/>
              <a:t>לעולם לא תגיעו להתאמה מושלמת אז אנחנו ממליצים להשתמש בטכניקות אחרות ולקבל את השוני ביניהם</a:t>
            </a:r>
            <a:endParaRPr/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278" name="Google Shape;278;p8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12/14/2020)</a:t>
            </a:r>
            <a:endParaRPr/>
          </a:p>
        </p:txBody>
      </p:sp>
      <p:sp>
        <p:nvSpPr>
          <p:cNvPr id="279" name="Google Shape;279;p8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62afc70d6_0_136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קרדיטים</a:t>
            </a:r>
            <a:endParaRPr/>
          </a:p>
        </p:txBody>
      </p:sp>
      <p:sp>
        <p:nvSpPr>
          <p:cNvPr id="285" name="Google Shape;285;g1062afc70d6_0_136"/>
          <p:cNvSpPr txBox="1"/>
          <p:nvPr>
            <p:ph idx="1" type="body"/>
          </p:nvPr>
        </p:nvSpPr>
        <p:spPr>
          <a:xfrm>
            <a:off x="457200" y="1317978"/>
            <a:ext cx="82455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1400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56"/>
              <a:buChar char="⬛"/>
            </a:pPr>
            <a:r>
              <a:rPr lang="iw-IL" sz="2200"/>
              <a:t>המצגת נוצרה על ידי  Arvind and Sanjay Seshan עבור Prime Lessons.</a:t>
            </a:r>
            <a:endParaRPr sz="2200"/>
          </a:p>
          <a:p>
            <a:pPr indent="-340544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⬛"/>
            </a:pPr>
            <a:r>
              <a:rPr lang="iw-IL" sz="2200"/>
              <a:t>המצגת תורגמה לעברית ע"י FRC D-Bug #3316 וקבוצות ה-FLL של עירוני ד' תל-אביב  #285 ++D ו-DGITAL #1331</a:t>
            </a:r>
            <a:endParaRPr sz="2200"/>
          </a:p>
          <a:p>
            <a:pPr indent="-352228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200"/>
              <a:buChar char="⬛"/>
            </a:pPr>
            <a:r>
              <a:rPr lang="iw-IL" sz="2200"/>
              <a:t>ניתן למצוא שיעורים נוספים באתר</a:t>
            </a:r>
            <a:endParaRPr sz="2200"/>
          </a:p>
          <a:p>
            <a:pPr indent="0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lang="iw-IL" sz="2200"/>
              <a:t> www.primelessons.org</a:t>
            </a:r>
            <a:endParaRPr sz="2200"/>
          </a:p>
        </p:txBody>
      </p:sp>
      <p:sp>
        <p:nvSpPr>
          <p:cNvPr id="286" name="Google Shape;286;g1062afc70d6_0_136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12/14/2020)</a:t>
            </a:r>
            <a:endParaRPr/>
          </a:p>
        </p:txBody>
      </p:sp>
      <p:sp>
        <p:nvSpPr>
          <p:cNvPr id="287" name="Google Shape;287;g1062afc70d6_0_136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288" name="Google Shape;288;g1062afc70d6_0_136"/>
          <p:cNvSpPr/>
          <p:nvPr/>
        </p:nvSpPr>
        <p:spPr>
          <a:xfrm>
            <a:off x="575029" y="5862802"/>
            <a:ext cx="7734000" cy="369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b="0" i="0" lang="iw-IL" sz="12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iw-IL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iw-IL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iw-IL" sz="12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b="0" i="0" lang="iw-IL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iw-IL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289" name="Google Shape;289;g1062afc70d6_0_13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g1062afc70d6_0_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88" y="4482125"/>
            <a:ext cx="1381309" cy="11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1062afc70d6_0_1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691" y="4475750"/>
            <a:ext cx="1381309" cy="1165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1062afc70d6_0_1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5025" y="2371475"/>
            <a:ext cx="2547564" cy="19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2019-12-31T03:18:51Z</dcterms:created>
  <dc:creator>Srinivasan Seshan</dc:creator>
</cp:coreProperties>
</file>