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Assistant SemiBold"/>
      <p:regular r:id="rId29"/>
      <p:bold r:id="rId30"/>
    </p:embeddedFont>
    <p:embeddedFont>
      <p:font typeface="Assistant"/>
      <p:regular r:id="rId31"/>
      <p:bold r:id="rId32"/>
    </p:embeddedFont>
    <p:embeddedFont>
      <p:font typeface="Barlow SemiBold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3" roundtripDataSignature="AMtx7mgqR+Ud7q6DhtL35gOgtLmxdkg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6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ssistant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ssistant-regular.fntdata"/><Relationship Id="rId30" Type="http://schemas.openxmlformats.org/officeDocument/2006/relationships/font" Target="fonts/AssistantSemiBold-bold.fntdata"/><Relationship Id="rId11" Type="http://schemas.openxmlformats.org/officeDocument/2006/relationships/slide" Target="slides/slide7.xml"/><Relationship Id="rId33" Type="http://schemas.openxmlformats.org/officeDocument/2006/relationships/font" Target="fonts/Barlow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Assistant-bold.fntdata"/><Relationship Id="rId13" Type="http://schemas.openxmlformats.org/officeDocument/2006/relationships/slide" Target="slides/slide9.xml"/><Relationship Id="rId35" Type="http://schemas.openxmlformats.org/officeDocument/2006/relationships/font" Target="fonts/BarlowSemiBold-italic.fntdata"/><Relationship Id="rId12" Type="http://schemas.openxmlformats.org/officeDocument/2006/relationships/slide" Target="slides/slide8.xml"/><Relationship Id="rId34" Type="http://schemas.openxmlformats.org/officeDocument/2006/relationships/font" Target="fonts/BarlowSemiBold-bold.fntdata"/><Relationship Id="rId15" Type="http://schemas.openxmlformats.org/officeDocument/2006/relationships/slide" Target="slides/slide11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10.xml"/><Relationship Id="rId36" Type="http://schemas.openxmlformats.org/officeDocument/2006/relationships/font" Target="fonts/BarlowSemiBold-bold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2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Display?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Buttons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Menu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Display?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Buttons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w-IL"/>
              <a:t>Menu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62dca869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1062dca869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6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6"/>
            <p:cNvGrpSpPr/>
            <p:nvPr/>
          </p:nvGrpSpPr>
          <p:grpSpPr>
            <a:xfrm>
              <a:off x="8477595" y="4477088"/>
              <a:ext cx="666404" cy="666424"/>
              <a:chOff x="7996345" y="980275"/>
              <a:chExt cx="666404" cy="666424"/>
            </a:xfrm>
          </p:grpSpPr>
          <p:sp>
            <p:nvSpPr>
              <p:cNvPr id="14" name="Google Shape;14;p26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6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6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6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6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6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6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6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6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6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6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6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6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6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" name="Google Shape;30;p26"/>
            <p:cNvGrpSpPr/>
            <p:nvPr/>
          </p:nvGrpSpPr>
          <p:grpSpPr>
            <a:xfrm>
              <a:off x="7042556" y="1541664"/>
              <a:ext cx="730046" cy="2060087"/>
              <a:chOff x="7022220" y="1541675"/>
              <a:chExt cx="666404" cy="1880499"/>
            </a:xfrm>
          </p:grpSpPr>
          <p:sp>
            <p:nvSpPr>
              <p:cNvPr id="31" name="Google Shape;31;p26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6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6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6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6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6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6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6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6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6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6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6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6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6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6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6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6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6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6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6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6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6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6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6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6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6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6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6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6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6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6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6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6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6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6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6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6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6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26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6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6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6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6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6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26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6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6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6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6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26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6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6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26"/>
            <p:cNvGrpSpPr/>
            <p:nvPr/>
          </p:nvGrpSpPr>
          <p:grpSpPr>
            <a:xfrm>
              <a:off x="685795" y="0"/>
              <a:ext cx="666404" cy="666424"/>
              <a:chOff x="7996345" y="980275"/>
              <a:chExt cx="666404" cy="666424"/>
            </a:xfrm>
          </p:grpSpPr>
          <p:sp>
            <p:nvSpPr>
              <p:cNvPr id="88" name="Google Shape;88;p26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6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6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6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6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6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6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6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6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6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6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6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6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6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6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6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4" name="Google Shape;104;p26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ssistant"/>
              <a:buNone/>
              <a:defRPr sz="4800"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" name="Google Shape;109;p27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110" name="Google Shape;110;p2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7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7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" name="Google Shape;129;p27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130" name="Google Shape;130;p27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" type="body"/>
          </p:nvPr>
        </p:nvSpPr>
        <p:spPr>
          <a:xfrm>
            <a:off x="810547" y="1455438"/>
            <a:ext cx="34473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35" name="Google Shape;135;p27"/>
          <p:cNvSpPr txBox="1"/>
          <p:nvPr>
            <p:ph idx="2" type="body"/>
          </p:nvPr>
        </p:nvSpPr>
        <p:spPr>
          <a:xfrm>
            <a:off x="4694785" y="1455438"/>
            <a:ext cx="344730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28"/>
          <p:cNvGrpSpPr/>
          <p:nvPr/>
        </p:nvGrpSpPr>
        <p:grpSpPr>
          <a:xfrm>
            <a:off x="8477595" y="4477088"/>
            <a:ext cx="666404" cy="666424"/>
            <a:chOff x="7996345" y="980275"/>
            <a:chExt cx="666404" cy="666424"/>
          </a:xfrm>
        </p:grpSpPr>
        <p:sp>
          <p:nvSpPr>
            <p:cNvPr id="145" name="Google Shape;145;p28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8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8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8"/>
          <p:cNvGrpSpPr/>
          <p:nvPr/>
        </p:nvGrpSpPr>
        <p:grpSpPr>
          <a:xfrm>
            <a:off x="7042556" y="1541664"/>
            <a:ext cx="508369" cy="2060087"/>
            <a:chOff x="7022220" y="1541675"/>
            <a:chExt cx="464052" cy="1880499"/>
          </a:xfrm>
        </p:grpSpPr>
        <p:sp>
          <p:nvSpPr>
            <p:cNvPr id="162" name="Google Shape;162;p28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8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93" name="Google Shape;193;p28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p28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98" name="Google Shape;198;p28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28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203" name="Google Shape;203;p28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8"/>
          <p:cNvGrpSpPr/>
          <p:nvPr/>
        </p:nvGrpSpPr>
        <p:grpSpPr>
          <a:xfrm>
            <a:off x="685795" y="0"/>
            <a:ext cx="666404" cy="666424"/>
            <a:chOff x="7996345" y="980275"/>
            <a:chExt cx="666404" cy="666424"/>
          </a:xfrm>
        </p:grpSpPr>
        <p:sp>
          <p:nvSpPr>
            <p:cNvPr id="208" name="Google Shape;208;p28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8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>
  <p:cSld name="1_Title + 2 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322375" y="664300"/>
            <a:ext cx="81819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29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231" name="Google Shape;231;p29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29"/>
          <p:cNvSpPr/>
          <p:nvPr/>
        </p:nvSpPr>
        <p:spPr>
          <a:xfrm>
            <a:off x="198400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361981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510064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98400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361981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510064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198400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361981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510064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198400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361981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510064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658147" y="4483463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658147" y="468580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658147" y="4888146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658172" y="5090488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29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251" name="Google Shape;251;p29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9"/>
          <p:cNvSpPr txBox="1"/>
          <p:nvPr>
            <p:ph type="title"/>
          </p:nvPr>
        </p:nvSpPr>
        <p:spPr>
          <a:xfrm>
            <a:off x="491725" y="664300"/>
            <a:ext cx="7864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ssistant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639812" y="1599700"/>
            <a:ext cx="7864434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56" name="Google Shape;256;p2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810547" y="4488632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810547" y="4690974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810547" y="4893315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10572" y="5095657"/>
            <a:ext cx="59344" cy="593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62dca8690_0_151"/>
          <p:cNvSpPr/>
          <p:nvPr/>
        </p:nvSpPr>
        <p:spPr>
          <a:xfrm>
            <a:off x="142200" y="186826"/>
            <a:ext cx="8831700" cy="63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g1062dca8690_0_151"/>
          <p:cNvSpPr txBox="1"/>
          <p:nvPr>
            <p:ph type="title"/>
          </p:nvPr>
        </p:nvSpPr>
        <p:spPr>
          <a:xfrm>
            <a:off x="175250" y="276881"/>
            <a:ext cx="874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4" name="Google Shape;264;g1062dca8690_0_151"/>
          <p:cNvSpPr txBox="1"/>
          <p:nvPr>
            <p:ph idx="1" type="body"/>
          </p:nvPr>
        </p:nvSpPr>
        <p:spPr>
          <a:xfrm>
            <a:off x="155088" y="855004"/>
            <a:ext cx="88317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▪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▫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▫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265" name="Google Shape;265;g1062dca8690_0_151"/>
          <p:cNvSpPr txBox="1"/>
          <p:nvPr>
            <p:ph idx="11" type="ftr"/>
          </p:nvPr>
        </p:nvSpPr>
        <p:spPr>
          <a:xfrm>
            <a:off x="142202" y="4808438"/>
            <a:ext cx="3649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1062dca8690_0_151"/>
          <p:cNvSpPr txBox="1"/>
          <p:nvPr>
            <p:ph idx="12" type="sldNum"/>
          </p:nvPr>
        </p:nvSpPr>
        <p:spPr>
          <a:xfrm>
            <a:off x="4163459" y="4808438"/>
            <a:ext cx="77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267" name="Google Shape;267;g1062dca8690_0_151"/>
          <p:cNvCxnSpPr/>
          <p:nvPr/>
        </p:nvCxnSpPr>
        <p:spPr>
          <a:xfrm>
            <a:off x="175260" y="4737701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g1062dca8690_0_151"/>
          <p:cNvCxnSpPr/>
          <p:nvPr/>
        </p:nvCxnSpPr>
        <p:spPr>
          <a:xfrm>
            <a:off x="175260" y="4737701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b="0" i="0" sz="2600" u="none" cap="none" strike="noStrik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ssistant"/>
              <a:buChar char="▪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81000" lvl="1" marL="914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81000" lvl="2" marL="13716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81000" lvl="3" marL="18288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81000" lvl="4" marL="22860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81000" lvl="5" marL="27432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81000" lvl="6" marL="32004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81000" lvl="7" marL="36576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81000" lvl="8" marL="4114800" marR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ssistant"/>
              <a:buChar char="▫"/>
              <a:defRPr i="0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acebook.com/PrimeLessons/photos/a.475884480005878/559955338265458/?type=3&amp;eid=ARCbGLeK-4XfPdpYQ0lv96UylA3KoJtfylN9NXTlbwu7AEpIVvqIPeQIG08am71DfKbQf9bQ_Fgp_QUy&amp;__xts__%5B0%5D=68.ARBSXnqLPFj_dw1lly-uMAPxuHWvFoO6sB5d0MS0esHGbuclo-VgAH0TFFv6iFRRLDrnzXuDb9XJ_CS5Fyb2e4FbjLU1N5eNHnha9pmQwN7xfg4StUdwhtAX5f8Sotnss_F8jdSkf8taUP8B5Fxnq6MWWpV7ze46keUGMLkOtEC2WvEd94sjvTobpiwqlbD0TicinUjSJ8IjUsBbgU7E7kjPyqD1vy4N3bmirFzrmTJ40u1wNQBn7d7bvG3WywhdnaEgqrxlHzWoyMTido3o8LAKcLcRTKGFoHHP6_Caou_IDPTpvwF02eFVqs9zB5258hkPctnSDnUCZGnrmYcKAfA&amp;__tn__=EEHH-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facebook.com/PrimeLessons/" TargetMode="External"/><Relationship Id="rId4" Type="http://schemas.openxmlformats.org/officeDocument/2006/relationships/hyperlink" Target="http://www.primelessons.org/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w-IL" sz="3600">
                <a:latin typeface="Assistant"/>
                <a:ea typeface="Assistant"/>
                <a:cs typeface="Assistant"/>
                <a:sym typeface="Assistant"/>
              </a:rPr>
              <a:t>שימוש ב-Spike Prime</a:t>
            </a:r>
            <a:endParaRPr sz="36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iw-IL" sz="3600">
                <a:latin typeface="Assistant"/>
                <a:ea typeface="Assistant"/>
                <a:cs typeface="Assistant"/>
                <a:sym typeface="Assistant"/>
              </a:rPr>
              <a:t>בתכנית FIRST Lego League</a:t>
            </a:r>
            <a:endParaRPr sz="3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74" name="Google Shape;274;p1"/>
          <p:cNvSpPr txBox="1"/>
          <p:nvPr/>
        </p:nvSpPr>
        <p:spPr>
          <a:xfrm>
            <a:off x="685800" y="3680848"/>
            <a:ext cx="49672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Sanjay Seshan and Arvind Seshan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Primelessons.org, EV3Lessons.com, FLLTutorials.com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שיפורים חומרתיים בSpike Prime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56" name="Google Shape;356;p10"/>
          <p:cNvSpPr txBox="1"/>
          <p:nvPr>
            <p:ph idx="1" type="body"/>
          </p:nvPr>
        </p:nvSpPr>
        <p:spPr>
          <a:xfrm>
            <a:off x="661101" y="1427802"/>
            <a:ext cx="583269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גודל:</a:t>
            </a:r>
            <a:r>
              <a:rPr lang="iw-IL" sz="1600"/>
              <a:t> כל הרכיבים האלקטרונים קטנים בהרבה מהרכיבים בEV3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צורה: </a:t>
            </a:r>
            <a:r>
              <a:rPr lang="iw-IL" sz="1600"/>
              <a:t>הרכיבים האלקטרונים בעלי צורות מרובעות ויותר חיבורים, מה שמאפשר בניה קטנה יותר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חוטים: </a:t>
            </a:r>
            <a:r>
              <a:rPr lang="iw-IL" sz="1600"/>
              <a:t>החוטים והחיבורים קטנים יותר, אז הרבה יותר קל להתעסק ולארגן אותם</a:t>
            </a:r>
            <a:endParaRPr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מנועים: </a:t>
            </a:r>
            <a:r>
              <a:rPr lang="iw-IL" sz="1600"/>
              <a:t>למנועים יש נקודת איפוס, והם יודעים לזוז לפי הנקודה הזאת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טעינה:</a:t>
            </a:r>
            <a:r>
              <a:rPr lang="iw-IL" sz="1600"/>
              <a:t> חיבור USB לטעינה - אותו חיבור כמו חיבור הורדת התוכנות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חיישני אור: </a:t>
            </a:r>
            <a:r>
              <a:rPr lang="iw-IL" sz="1600"/>
              <a:t>חיישני אור משופרים, יכולים לקלוט יותר צבעים ולקלוט ממרחק גדול יותר מהמגרש</a:t>
            </a:r>
            <a:endParaRPr b="1" sz="1600"/>
          </a:p>
        </p:txBody>
      </p:sp>
      <p:pic>
        <p:nvPicPr>
          <p:cNvPr descr="No photo description available." id="357" name="Google Shape;357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469" l="0" r="0" t="17505"/>
          <a:stretch/>
        </p:blipFill>
        <p:spPr>
          <a:xfrm>
            <a:off x="6496644" y="1497966"/>
            <a:ext cx="2399544" cy="1656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2876" y="3224443"/>
            <a:ext cx="943464" cy="1188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ike | H-Didakt" id="359" name="Google Shape;35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75977" y="3349925"/>
            <a:ext cx="986484" cy="96807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חיסרון</a:t>
            </a: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 - My Block 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66" name="Google Shape;366;p11"/>
          <p:cNvSpPr txBox="1"/>
          <p:nvPr>
            <p:ph idx="1" type="body"/>
          </p:nvPr>
        </p:nvSpPr>
        <p:spPr>
          <a:xfrm>
            <a:off x="661101" y="1427575"/>
            <a:ext cx="5776544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500"/>
              <a:t>אפשר להכין My Blocks,  אבל אפשר להשתמש בהם רק בקובץ בו הם נוצרו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500"/>
              <a:t>ניתן להעתיק את הקוד מתוכנה לתוכנה, ובכך להתמודד עם ההגבלה הזאת</a:t>
            </a:r>
            <a:endParaRPr sz="15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500"/>
              <a:t>אין פרמטרים My Blocks</a:t>
            </a:r>
            <a:endParaRPr sz="1500"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500"/>
              <a:t>ניתן להתמודד עם זה בעזרת משתנים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500"/>
              <a:t>בMicroPython ניתן להכין פונקציות עם פרמטרים</a:t>
            </a:r>
            <a:endParaRPr/>
          </a:p>
          <a:p>
            <a:pPr indent="0" lvl="1" marL="5588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500"/>
              <a:t>כל הבעיות האלה הן ספיצפיות לתכנות בסקראצ'</a:t>
            </a:r>
            <a:endParaRPr/>
          </a:p>
        </p:txBody>
      </p:sp>
      <p:pic>
        <p:nvPicPr>
          <p:cNvPr id="367" name="Google Shape;3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076" y="1571457"/>
            <a:ext cx="2042797" cy="95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8400" y="2921345"/>
            <a:ext cx="2648687" cy="70631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חיסרון</a:t>
            </a: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 – כיול, קבצים, כבלים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75" name="Google Shape;375;p12"/>
          <p:cNvSpPr txBox="1"/>
          <p:nvPr>
            <p:ph idx="1" type="body"/>
          </p:nvPr>
        </p:nvSpPr>
        <p:spPr>
          <a:xfrm>
            <a:off x="661100" y="1452468"/>
            <a:ext cx="5336744" cy="3437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400"/>
              <a:t>חיישן מרחק: </a:t>
            </a:r>
            <a:r>
              <a:rPr lang="iw-IL" sz="1400"/>
              <a:t> לא עובד בזווית כשקרוב למשטח.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400"/>
              <a:t>כיול חיישן אור: </a:t>
            </a:r>
            <a:r>
              <a:rPr lang="iw-IL" sz="1400"/>
              <a:t>אין.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iw-IL" sz="1400"/>
              <a:t>ניתן להתמודד עם זה בעזרת קוד.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b="1" lang="iw-IL" sz="1400"/>
              <a:t>הוא עובד כמו שצריך גם בלי כיול.</a:t>
            </a:r>
            <a:endParaRPr b="1" sz="14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400"/>
              <a:t>קבצים: </a:t>
            </a:r>
            <a:r>
              <a:rPr lang="iw-IL" sz="1400"/>
              <a:t>אין יכולת לראות או לערוך קבצים.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400"/>
              <a:t>ניתן לעשות זאת דרך MicroPython</a:t>
            </a:r>
            <a:endParaRPr sz="14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400"/>
              <a:t>הטענה: </a:t>
            </a:r>
            <a:r>
              <a:rPr lang="iw-IL" sz="1400"/>
              <a:t>בשביל להטעין סוללה היא חייבת להיות בתוך הבקר. כלומר, בשביל להטעין סוללה נוספת חייבים בקר נוסף.</a:t>
            </a:r>
            <a:endParaRPr b="1" sz="14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400"/>
              <a:t>אורך כבלים: </a:t>
            </a:r>
            <a:r>
              <a:rPr lang="iw-IL" sz="1400"/>
              <a:t>קבוע ואחיד.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400"/>
              <a:t>בFLL, האורך מספיק בדרך כלל. 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 sz="1400"/>
              <a:t>אם הקבל ארוך מידי, ניתן לנהל אותו בעזרת קליפס כבלים.</a:t>
            </a:r>
            <a:endParaRPr sz="1400"/>
          </a:p>
        </p:txBody>
      </p:sp>
      <p:pic>
        <p:nvPicPr>
          <p:cNvPr id="376" name="Google Shape;3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323" y="2146650"/>
            <a:ext cx="2682977" cy="150114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חיסרון </a:t>
            </a: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- בלוקי נסיעה עם סטייה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83" name="Google Shape;383;p13"/>
          <p:cNvSpPr txBox="1"/>
          <p:nvPr>
            <p:ph idx="1" type="body"/>
          </p:nvPr>
        </p:nvSpPr>
        <p:spPr>
          <a:xfrm>
            <a:off x="810547" y="1455438"/>
            <a:ext cx="5475954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/>
              <a:t>הקלט של הסטייה לא לינארי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/>
              <a:t>ההבדל בין סטיה של 99 ולסטייה של 100 משמעותי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/>
              <a:t>בשביל להסתדר עם זה, ניתן להשתמש בנסיעת טנק.</a:t>
            </a:r>
            <a:endParaRPr/>
          </a:p>
        </p:txBody>
      </p:sp>
      <p:pic>
        <p:nvPicPr>
          <p:cNvPr id="384" name="Google Shape;3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8270" y="1455438"/>
            <a:ext cx="24066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3"/>
          <p:cNvSpPr/>
          <p:nvPr/>
        </p:nvSpPr>
        <p:spPr>
          <a:xfrm>
            <a:off x="6911340" y="2914407"/>
            <a:ext cx="792480" cy="38888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>
            <p:ph type="title"/>
          </p:nvPr>
        </p:nvSpPr>
        <p:spPr>
          <a:xfrm>
            <a:off x="569375" y="65725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חיסרון – גודל קבצים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92" name="Google Shape;392;p14"/>
          <p:cNvSpPr txBox="1"/>
          <p:nvPr>
            <p:ph idx="1" type="body"/>
          </p:nvPr>
        </p:nvSpPr>
        <p:spPr>
          <a:xfrm>
            <a:off x="810546" y="1455438"/>
            <a:ext cx="7693753" cy="3688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/>
              <a:t>אם הקובץ גדול מידי העלאת הקוד נכשלת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/>
              <a:t>התוכנה מודיעה כשגודל הקבצים הגיע למקסימום, ולא נותן להוריד עוד תוכנות.</a:t>
            </a:r>
            <a:endParaRPr/>
          </a:p>
        </p:txBody>
      </p:sp>
      <p:sp>
        <p:nvSpPr>
          <p:cNvPr id="393" name="Google Shape;393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7880" y="1533360"/>
            <a:ext cx="2875280" cy="259494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חיסרון</a:t>
            </a: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 -  בעיות בחיישן הג'יירו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00" name="Google Shape;400;p15"/>
          <p:cNvSpPr txBox="1"/>
          <p:nvPr>
            <p:ph idx="1" type="body"/>
          </p:nvPr>
        </p:nvSpPr>
        <p:spPr>
          <a:xfrm>
            <a:off x="661100" y="1452468"/>
            <a:ext cx="5336744" cy="3437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346075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Char char="▪"/>
            </a:pPr>
            <a:r>
              <a:rPr b="1" lang="iw-IL" sz="1400"/>
              <a:t>אין סחיפה או דיליי, אך יש בעיות אחרות</a:t>
            </a:r>
            <a:endParaRPr b="1" sz="1400"/>
          </a:p>
          <a:p>
            <a:pPr indent="-346075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Char char="▪"/>
            </a:pPr>
            <a:r>
              <a:rPr b="1" lang="iw-IL" sz="1400"/>
              <a:t>נתוני הג'ירו: </a:t>
            </a:r>
            <a:r>
              <a:rPr lang="iw-IL" sz="1400"/>
              <a:t>אין בסקרצ' גישה לנותני הג'ירו, רק בMicroPython</a:t>
            </a:r>
            <a:endParaRPr sz="1400"/>
          </a:p>
          <a:p>
            <a:pPr indent="-346075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Char char="▪"/>
            </a:pPr>
            <a:r>
              <a:rPr b="1" lang="iw-IL" sz="1400"/>
              <a:t>אי-דיוק בג'ירו: </a:t>
            </a:r>
            <a:r>
              <a:rPr lang="iw-IL" sz="1400"/>
              <a:t>סיבוב את הבקר ב360 מעלות לא מאובחן על ידי חיישן הג'ירו כסיבוב של 360 מעלות</a:t>
            </a:r>
            <a:endParaRPr b="1" sz="1400"/>
          </a:p>
          <a:p>
            <a:pPr indent="-348932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w-IL" sz="1400"/>
              <a:t>זה בדרך כלל תלוי בבקר. בקר אחד תמיד יהיה 7 מעלות יותר מדי ובקר שני תמיד יהיה 4 מעלות יותר מדי.</a:t>
            </a:r>
            <a:endParaRPr sz="1400"/>
          </a:p>
          <a:p>
            <a:pPr indent="-348932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w-IL" sz="1400"/>
              <a:t>הטעות מושפעת מהסיבוכיות של חלקים אחרים בקוד. לדוגמא, שינוי באור המוצג על הבקר עלול לגרום לשגיאה גדולה יותר</a:t>
            </a:r>
            <a:endParaRPr sz="1400"/>
          </a:p>
          <a:p>
            <a:pPr indent="-346075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Char char="▪"/>
            </a:pPr>
            <a:r>
              <a:rPr b="1" lang="iw-IL" sz="1400"/>
              <a:t>תיקונים:</a:t>
            </a:r>
            <a:r>
              <a:rPr lang="iw-IL" sz="1400"/>
              <a:t> ל(1) אתם יכולים לבדוק את השגיאה, ולהתייחס אליה בקוד.</a:t>
            </a:r>
            <a:endParaRPr/>
          </a:p>
          <a:p>
            <a:pPr indent="-346075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Char char="▫"/>
            </a:pPr>
            <a:r>
              <a:rPr lang="iw-IL" sz="1400"/>
              <a:t>ל(2) תנסו למדוד מהג'ירו מעט, וכשאתם מודדים תדאגו שהמדידה תהיה הקוד היחידי שרץ</a:t>
            </a:r>
            <a:endParaRPr/>
          </a:p>
          <a:p>
            <a:pPr indent="-228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b="1" sz="1400"/>
          </a:p>
          <a:p>
            <a:pPr indent="-228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sz="1400"/>
          </a:p>
        </p:txBody>
      </p:sp>
      <p:sp>
        <p:nvSpPr>
          <p:cNvPr id="401" name="Google Shape;401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מיתוסים נפוצים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07" name="Google Shape;407;p16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iw-IL"/>
              <a:t>שאנשים חושבים על הSpike Prime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קבוצת גיל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13" name="Google Shape;413;p17"/>
          <p:cNvSpPr txBox="1"/>
          <p:nvPr>
            <p:ph idx="1" type="body"/>
          </p:nvPr>
        </p:nvSpPr>
        <p:spPr>
          <a:xfrm>
            <a:off x="834275" y="1477915"/>
            <a:ext cx="2878858" cy="86144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Spike Prime מיועד לילדים קטנים ולמתחילים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14" name="Google Shape;414;p17"/>
          <p:cNvSpPr txBox="1"/>
          <p:nvPr>
            <p:ph idx="2" type="body"/>
          </p:nvPr>
        </p:nvSpPr>
        <p:spPr>
          <a:xfrm>
            <a:off x="4023360" y="1455438"/>
            <a:ext cx="4480940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למרות שהתוכנה הבסיסית של הSpike Prime היא סקרצ', ושהצבעים שלו מכוונים לילדים צעירים יותר, הפוטנציאל של הSpike Prime שווה ועובר את  של הEV3.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יש MicroPython  לתלמידים מבוגרים וותיקים יותר.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לSpike Prime פשוט יותר להבנה לחדשים, אך הוא מתאים לחלוטין גם לותיקים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415" name="Google Shape;415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מנועי Spike Prime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21" name="Google Shape;421;p18"/>
          <p:cNvSpPr txBox="1"/>
          <p:nvPr>
            <p:ph idx="1" type="body"/>
          </p:nvPr>
        </p:nvSpPr>
        <p:spPr>
          <a:xfrm>
            <a:off x="795307" y="1537426"/>
            <a:ext cx="2938493" cy="97717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מנועי Spike Prime חלשים ופחות טובים ממנועי EV3.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22" name="Google Shape;422;p18"/>
          <p:cNvSpPr txBox="1"/>
          <p:nvPr>
            <p:ph idx="2" type="body"/>
          </p:nvPr>
        </p:nvSpPr>
        <p:spPr>
          <a:xfrm>
            <a:off x="4107180" y="1455438"/>
            <a:ext cx="4034905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>
                <a:solidFill>
                  <a:srgbClr val="00B050"/>
                </a:solidFill>
              </a:rPr>
              <a:t>מנועי Spike Prime הם באמת פחות חזקים</a:t>
            </a:r>
            <a:endParaRPr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>
                <a:solidFill>
                  <a:srgbClr val="00B050"/>
                </a:solidFill>
              </a:rPr>
              <a:t>אבל, לא באמת צריך יותר כוח ממה שמנועי הSpike Prime  יכולים לספק. אם אתם חייבים יותר כוח, תוכלו לשנות את יחסי גלגלי השיניים.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id="423" name="Google Shape;4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59" y="2870319"/>
            <a:ext cx="2359616" cy="176971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 SemiBold"/>
                <a:ea typeface="Assistant SemiBold"/>
                <a:cs typeface="Assistant SemiBold"/>
                <a:sym typeface="Assistant SemiBold"/>
              </a:rPr>
              <a:t>דיוק ועקביות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30" name="Google Shape;430;p19"/>
          <p:cNvSpPr txBox="1"/>
          <p:nvPr>
            <p:ph idx="1" type="body"/>
          </p:nvPr>
        </p:nvSpPr>
        <p:spPr>
          <a:xfrm>
            <a:off x="812280" y="1589000"/>
            <a:ext cx="2296680" cy="97205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Spike prime  פחות עקבי ומדויק מEV3.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31" name="Google Shape;431;p19"/>
          <p:cNvSpPr txBox="1"/>
          <p:nvPr>
            <p:ph idx="2" type="body"/>
          </p:nvPr>
        </p:nvSpPr>
        <p:spPr>
          <a:xfrm>
            <a:off x="3268980" y="1589000"/>
            <a:ext cx="5355827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ל</a:t>
            </a:r>
            <a:r>
              <a:rPr lang="iw-IL" sz="1800">
                <a:solidFill>
                  <a:srgbClr val="00B050"/>
                </a:solidFill>
              </a:rPr>
              <a:t>Spike Prime יש מערכת בדיקת עצירות, וחיישני אור מדויקים יותר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הג'ירו פחות מדויק מאשר בEV3, אבל אין לו סחיפה או </a:t>
            </a:r>
            <a:r>
              <a:rPr lang="iw-IL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דיליי</a:t>
            </a:r>
            <a:r>
              <a:rPr lang="iw-IL" sz="1800">
                <a:solidFill>
                  <a:srgbClr val="00B050"/>
                </a:solidFill>
              </a:rPr>
              <a:t>. 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מנועי הSpike Prime  מדויקים כמו מנועי הEV3.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כל שיטות העקביות שאפשר לעשות בEV3 אפשר לעשות גם בSpike Prime.</a:t>
            </a:r>
            <a:endParaRPr sz="1800">
              <a:solidFill>
                <a:srgbClr val="00B050"/>
              </a:solidFill>
            </a:endParaRPr>
          </a:p>
          <a:p>
            <a:pPr indent="-228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solidFill>
                <a:srgbClr val="00B050"/>
              </a:solidFill>
            </a:endParaRPr>
          </a:p>
        </p:txBody>
      </p:sp>
      <p:pic>
        <p:nvPicPr>
          <p:cNvPr id="432" name="Google Shape;4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983" y="2697606"/>
            <a:ext cx="1961273" cy="1961273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 photo description available." id="279" name="Google Shape;279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3469" l="0" r="0" t="17505"/>
          <a:stretch/>
        </p:blipFill>
        <p:spPr>
          <a:xfrm>
            <a:off x="5649529" y="2276936"/>
            <a:ext cx="2399544" cy="1656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photo, many, different, sitting&#10;&#10;Description automatically generated" id="280" name="Google Shape;28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4226" y="2276936"/>
            <a:ext cx="3839781" cy="19610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"/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הערה: אנחנו לא מייצגים את FIRST, ואלה הן רק הדעות שלנו. </a:t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2" name="Google Shape;282;p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328411" y="682580"/>
            <a:ext cx="817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3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מטרות</a:t>
            </a:r>
            <a:endParaRPr i="0" sz="32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4" name="Google Shape;284;p2"/>
          <p:cNvSpPr txBox="1"/>
          <p:nvPr/>
        </p:nvSpPr>
        <p:spPr>
          <a:xfrm>
            <a:off x="1384226" y="1560786"/>
            <a:ext cx="712002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ssistant"/>
              <a:buChar char="•"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השוואה בין ה Spike 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P</a:t>
            </a: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rime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  ל</a:t>
            </a: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EV3</a:t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ssistant"/>
              <a:buChar char="•"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התמקדות בצרכים של קבוצת 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FIRST</a:t>
            </a: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Lego League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משאבים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" name="Google Shape;439;p20"/>
          <p:cNvSpPr txBox="1"/>
          <p:nvPr>
            <p:ph idx="1" type="body"/>
          </p:nvPr>
        </p:nvSpPr>
        <p:spPr>
          <a:xfrm>
            <a:off x="855664" y="1470629"/>
            <a:ext cx="2731020" cy="891057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אין משאבים לSpike Prime, אבל יש הרבה לEv3.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40" name="Google Shape;440;p20"/>
          <p:cNvSpPr txBox="1"/>
          <p:nvPr>
            <p:ph idx="2" type="body"/>
          </p:nvPr>
        </p:nvSpPr>
        <p:spPr>
          <a:xfrm>
            <a:off x="4523364" y="1421333"/>
            <a:ext cx="4399656" cy="3722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ב</a:t>
            </a:r>
            <a:r>
              <a:rPr lang="iw-IL" sz="1600">
                <a:solidFill>
                  <a:srgbClr val="00B050"/>
                </a:solidFill>
              </a:rPr>
              <a:t>PrimeLessons.org יש שיעורים שלמים, למתחילים ולמתקדמים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600">
                <a:solidFill>
                  <a:srgbClr val="00B050"/>
                </a:solidFill>
              </a:rPr>
              <a:t>יש קהילה באינטרנט שאפשר לחפש ולבקש בה עזרה (קהילת הSpike Prime)</a:t>
            </a:r>
            <a:endParaRPr sz="16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600">
                <a:solidFill>
                  <a:srgbClr val="00B050"/>
                </a:solidFill>
              </a:rPr>
              <a:t>משאבים חדשים משתחררים כל שבוע</a:t>
            </a:r>
            <a:endParaRPr sz="16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600">
                <a:solidFill>
                  <a:srgbClr val="00B050"/>
                </a:solidFill>
              </a:rPr>
              <a:t>יש משאבים בתוך התוכנה </a:t>
            </a:r>
            <a:r>
              <a:rPr lang="iw-IL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לסקראצ</a:t>
            </a:r>
            <a:r>
              <a:rPr lang="iw-IL" sz="1600">
                <a:solidFill>
                  <a:srgbClr val="00B050"/>
                </a:solidFill>
              </a:rPr>
              <a:t>' </a:t>
            </a:r>
            <a:r>
              <a:rPr lang="iw-IL" sz="1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ול</a:t>
            </a:r>
            <a:r>
              <a:rPr lang="iw-IL" sz="1600">
                <a:solidFill>
                  <a:srgbClr val="00B050"/>
                </a:solidFill>
              </a:rPr>
              <a:t>MicroPython</a:t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A screenshot of a social media post&#10;&#10;Description automatically generated" id="441" name="Google Shape;4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879" y="2506237"/>
            <a:ext cx="1767631" cy="1813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442" name="Google Shape;4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9125" y="2490757"/>
            <a:ext cx="1770131" cy="182004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עלות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905599" y="1554508"/>
            <a:ext cx="2662440" cy="65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Spike Prime  יקר יותר או עולה אותו דבר כמו הEV3.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50" name="Google Shape;450;p21"/>
          <p:cNvSpPr txBox="1"/>
          <p:nvPr>
            <p:ph idx="2" type="body"/>
          </p:nvPr>
        </p:nvSpPr>
        <p:spPr>
          <a:xfrm>
            <a:off x="5010393" y="1589000"/>
            <a:ext cx="3614414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Spike Prime  זול יותר מEV3.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ההרחבה נותנת לכם מנועים וחיישנים, ויותר משתלמת מההרחבה של EV3.</a:t>
            </a:r>
            <a:endParaRPr sz="1800">
              <a:solidFill>
                <a:srgbClr val="00B050"/>
              </a:solidFill>
            </a:endParaRPr>
          </a:p>
        </p:txBody>
      </p:sp>
      <p:pic>
        <p:nvPicPr>
          <p:cNvPr id="451" name="Google Shape;4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29" y="3506971"/>
            <a:ext cx="2444779" cy="11446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2" name="Google Shape;45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9101" y="2388857"/>
            <a:ext cx="2171292" cy="129048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3" name="Google Shape;453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באגים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459" name="Google Shape;459;p22"/>
          <p:cNvSpPr txBox="1"/>
          <p:nvPr>
            <p:ph idx="1" type="body"/>
          </p:nvPr>
        </p:nvSpPr>
        <p:spPr>
          <a:xfrm>
            <a:off x="1124700" y="1599700"/>
            <a:ext cx="1953780" cy="653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400">
                <a:solidFill>
                  <a:srgbClr val="FF0000"/>
                </a:solidFill>
              </a:rPr>
              <a:t>Spike Prime  מלא בבאגים</a:t>
            </a:r>
            <a:endParaRPr sz="1400">
              <a:solidFill>
                <a:srgbClr val="FF0000"/>
              </a:solidFill>
            </a:endParaRPr>
          </a:p>
        </p:txBody>
      </p:sp>
      <p:sp>
        <p:nvSpPr>
          <p:cNvPr id="460" name="Google Shape;460;p22"/>
          <p:cNvSpPr txBox="1"/>
          <p:nvPr>
            <p:ph idx="2" type="body"/>
          </p:nvPr>
        </p:nvSpPr>
        <p:spPr>
          <a:xfrm>
            <a:off x="3825240" y="1589000"/>
            <a:ext cx="4799567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SPIKE Prime חדש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יש עדכונים כל הזמן בשביל לתקן את הבאגים שמתגלים. תורידיו את העדכונים.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לEV3 גם היו באגים. לגו תיקנו את הבאגים האלה מהר, אך היו גם באגים שהם תיקנו רק לאחר כמה שנים.</a:t>
            </a:r>
            <a:endParaRPr sz="1800">
              <a:solidFill>
                <a:srgbClr val="00B050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>
                <a:solidFill>
                  <a:srgbClr val="00B050"/>
                </a:solidFill>
              </a:rPr>
              <a:t>הקהילה בדרך כלל מוצאת תיקונים או דרכים להסתדר עם הבאגים האלה</a:t>
            </a:r>
            <a:endParaRPr sz="1800">
              <a:solidFill>
                <a:srgbClr val="00B050"/>
              </a:solidFill>
            </a:endParaRPr>
          </a:p>
        </p:txBody>
      </p:sp>
      <p:pic>
        <p:nvPicPr>
          <p:cNvPr id="461" name="Google Shape;46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700" y="2535100"/>
            <a:ext cx="1683411" cy="1683411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מסקנות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68" name="Google Shape;468;p23"/>
          <p:cNvSpPr txBox="1"/>
          <p:nvPr>
            <p:ph idx="1" type="body"/>
          </p:nvPr>
        </p:nvSpPr>
        <p:spPr>
          <a:xfrm>
            <a:off x="639700" y="1318000"/>
            <a:ext cx="7864554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>
                <a:solidFill>
                  <a:schemeClr val="dk1"/>
                </a:solidFill>
              </a:rPr>
              <a:t>אם יש לכם EV3 או שבדיוק קניתם אותו, אין בעיה!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>
                <a:solidFill>
                  <a:schemeClr val="dk1"/>
                </a:solidFill>
              </a:rPr>
              <a:t>EV3 הוא רובוט טוב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/>
              <a:t>FIRST</a:t>
            </a:r>
            <a:r>
              <a:rPr lang="iw-IL">
                <a:solidFill>
                  <a:schemeClr val="dk1"/>
                </a:solidFill>
              </a:rPr>
              <a:t>  תמיד אפשרו מספר פלטפורמות</a:t>
            </a:r>
            <a:endParaRPr/>
          </a:p>
          <a:p>
            <a:pPr indent="-355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iw-IL">
                <a:solidFill>
                  <a:schemeClr val="dk1"/>
                </a:solidFill>
              </a:rPr>
              <a:t>תחרות הFLL לא מתאימה יותר לדגם אחד מאש לדגם אחר</a:t>
            </a:r>
            <a:endParaRPr>
              <a:solidFill>
                <a:schemeClr val="dk1"/>
              </a:solidFill>
            </a:endParaRPr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>
                <a:solidFill>
                  <a:schemeClr val="dk1"/>
                </a:solidFill>
              </a:rPr>
              <a:t>אם יש לכם תקציב או שאתם מתחילים, כדאי לכם לנסות לעבוד עם Spike Prime. הוא שונה מהEV3, אך אל תמעיטו בו, כי יש לו פוטנציאל גדול. </a:t>
            </a:r>
            <a:endParaRPr/>
          </a:p>
          <a:p>
            <a:pPr indent="-22860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62dca8690_0_4"/>
          <p:cNvSpPr txBox="1"/>
          <p:nvPr>
            <p:ph type="title"/>
          </p:nvPr>
        </p:nvSpPr>
        <p:spPr>
          <a:xfrm>
            <a:off x="175250" y="276881"/>
            <a:ext cx="8746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692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475" name="Google Shape;475;g1062dca8690_0_4"/>
          <p:cNvSpPr txBox="1"/>
          <p:nvPr>
            <p:ph idx="1" type="body"/>
          </p:nvPr>
        </p:nvSpPr>
        <p:spPr>
          <a:xfrm>
            <a:off x="457200" y="988484"/>
            <a:ext cx="82455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▪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▪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476" name="Google Shape;476;g1062dca8690_0_4"/>
          <p:cNvSpPr txBox="1"/>
          <p:nvPr>
            <p:ph idx="12" type="sldNum"/>
          </p:nvPr>
        </p:nvSpPr>
        <p:spPr>
          <a:xfrm>
            <a:off x="4163459" y="4808438"/>
            <a:ext cx="770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477" name="Google Shape;477;g1062dca869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361600"/>
            <a:ext cx="1381299" cy="110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1062dca869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700" y="3356828"/>
            <a:ext cx="1381301" cy="11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1062dca8690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025" y="1778606"/>
            <a:ext cx="1910672" cy="146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/>
        </p:nvSpPr>
        <p:spPr>
          <a:xfrm>
            <a:off x="603425" y="1939159"/>
            <a:ext cx="40237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40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השוואה</a:t>
            </a:r>
            <a:endParaRPr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0" name="Google Shape;290;p3"/>
          <p:cNvSpPr txBox="1"/>
          <p:nvPr/>
        </p:nvSpPr>
        <p:spPr>
          <a:xfrm>
            <a:off x="603425" y="2719552"/>
            <a:ext cx="3873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Spike Prime </a:t>
            </a: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מול</a:t>
            </a: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EV3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818" y="3297174"/>
            <a:ext cx="819350" cy="8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168" y="3383654"/>
            <a:ext cx="819350" cy="81931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"/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מסקנה: לא מאבדים הרבה מבחינת חיבורים במעבר לSpike Prime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8" name="Google Shape;298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99" name="Google Shape;299;p4"/>
          <p:cNvSpPr txBox="1"/>
          <p:nvPr/>
        </p:nvSpPr>
        <p:spPr>
          <a:xfrm>
            <a:off x="1135400" y="1549183"/>
            <a:ext cx="34473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▪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הדלקה ב5 שניות (עוזר לקבוצות להתגבר מהר על קריסה של רובוט לפני או בזמן הרצה)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▪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6 חיבורים כללים (יכולים לחבר מנוע או חיישן.) + חיישן ג'ירו פנימי.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0" name="Google Shape;300;p4"/>
          <p:cNvSpPr txBox="1"/>
          <p:nvPr/>
        </p:nvSpPr>
        <p:spPr>
          <a:xfrm>
            <a:off x="4689197" y="1549183"/>
            <a:ext cx="34473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▪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הדלקה ב30 שניות (אפילו יותר עם מערכות הפעלה שונות, לדוגמא MicroPython)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▪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4 חיבורי מנועים + 4 חיבורי חיישנים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1" name="Google Shape;301;p4"/>
          <p:cNvSpPr txBox="1"/>
          <p:nvPr/>
        </p:nvSpPr>
        <p:spPr>
          <a:xfrm>
            <a:off x="354724" y="693683"/>
            <a:ext cx="81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3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בקר וחיבורים</a:t>
            </a:r>
            <a:endParaRPr i="0" sz="32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/>
          <p:nvPr/>
        </p:nvSpPr>
        <p:spPr>
          <a:xfrm>
            <a:off x="1061331" y="4489800"/>
            <a:ext cx="7255733" cy="307777"/>
          </a:xfrm>
          <a:prstGeom prst="rect">
            <a:avLst/>
          </a:prstGeom>
          <a:solidFill>
            <a:srgbClr val="FFCA0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מסקנה: לא מאבדים הרבה מבחינת חי</a:t>
            </a: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ישנים</a:t>
            </a: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 במעבר לSpike Prime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7" name="Google Shape;307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08" name="Google Shape;308;p5"/>
          <p:cNvSpPr txBox="1"/>
          <p:nvPr/>
        </p:nvSpPr>
        <p:spPr>
          <a:xfrm>
            <a:off x="1135400" y="1549183"/>
            <a:ext cx="34473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אור (משופר עם יותר צבעים וזיהוי מדויק יותר)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חיישני מרחק 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כוח (מזהה כוח מ0 ל10N</a:t>
            </a: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)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גיירו וחיישן תאוצה מובנה ב6 צירים, מדויק 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9" name="Google Shape;309;p5"/>
          <p:cNvSpPr txBox="1"/>
          <p:nvPr/>
        </p:nvSpPr>
        <p:spPr>
          <a:xfrm>
            <a:off x="4689197" y="1549183"/>
            <a:ext cx="34473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אור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אולטרה-סוני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מגע (בערך ערך בינארי, או שהוא לחוץ או שהוא לא לחוץ.)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285750" lvl="0" marL="28575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"/>
              <a:buChar char="•"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חיישן ג'יירו, עם מגוון בעיות ולכן הוא לא מדויק.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354724" y="716203"/>
            <a:ext cx="81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3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חיישנים נפוצים ב-FLL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311" name="Google Shape;3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818" y="3297174"/>
            <a:ext cx="819350" cy="8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168" y="3383654"/>
            <a:ext cx="819350" cy="81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 txBox="1"/>
          <p:nvPr/>
        </p:nvSpPr>
        <p:spPr>
          <a:xfrm>
            <a:off x="1061331" y="4508873"/>
            <a:ext cx="7255800" cy="307800"/>
          </a:xfrm>
          <a:prstGeom prst="rect">
            <a:avLst/>
          </a:prstGeom>
          <a:solidFill>
            <a:srgbClr val="FFCA0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4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מסקנה: בSpike Prime יותר קל לעבור מבלוקים לקוד מבוסס טקסט, אך יש הרבה פחות אפשרויות מבEV3.</a:t>
            </a:r>
            <a:endParaRPr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18" name="Google Shape;318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19" name="Google Shape;319;p6"/>
          <p:cNvSpPr txBox="1"/>
          <p:nvPr/>
        </p:nvSpPr>
        <p:spPr>
          <a:xfrm>
            <a:off x="1135400" y="1549183"/>
            <a:ext cx="3447300" cy="14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תכנות מבוסס בלוקים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תכנות מבוסס סקראצ'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תכנות בMicroPython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כל האפשרויות נמצאות בתכונה של הSpike, ואין כמעט אפשרויות אחרות.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0" name="Google Shape;320;p6"/>
          <p:cNvSpPr txBox="1"/>
          <p:nvPr/>
        </p:nvSpPr>
        <p:spPr>
          <a:xfrm>
            <a:off x="4689197" y="1549183"/>
            <a:ext cx="3447300" cy="17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תכנות מבוסס בלוקים בMind Storm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תכנות בMicroPython אך דורש שימוש בכרטיס SD.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לרוב שפות התכנות יש אפשרות לתכנות בEV3, אך זה לא נתמך על ידי לגו ודורש עבודה נוספת.</a:t>
            </a:r>
            <a:endParaRPr i="0" sz="1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1" name="Google Shape;321;p6"/>
          <p:cNvSpPr txBox="1"/>
          <p:nvPr/>
        </p:nvSpPr>
        <p:spPr>
          <a:xfrm>
            <a:off x="354724" y="716203"/>
            <a:ext cx="814953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שפות תכנות אפשריות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6818" y="3297174"/>
            <a:ext cx="819350" cy="8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168" y="3383654"/>
            <a:ext cx="819350" cy="81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/>
        </p:nvSpPr>
        <p:spPr>
          <a:xfrm>
            <a:off x="603425" y="1939159"/>
            <a:ext cx="402375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>
                <a:latin typeface="Assistant"/>
                <a:ea typeface="Assistant"/>
                <a:cs typeface="Assistant"/>
                <a:sym typeface="Assistant"/>
              </a:rPr>
              <a:t>יתרונות וחסרונות</a:t>
            </a:r>
            <a:endParaRPr i="0" sz="40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603425" y="2719552"/>
            <a:ext cx="38739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latin typeface="Assistant"/>
                <a:ea typeface="Assistant"/>
                <a:cs typeface="Assistant"/>
                <a:sym typeface="Assistant"/>
              </a:rPr>
              <a:t>ו</a:t>
            </a:r>
            <a:r>
              <a:rPr i="0" lang="iw-IL" sz="1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עוד פרטים על הSpike Prime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"/>
          <p:cNvSpPr txBox="1"/>
          <p:nvPr>
            <p:ph type="title"/>
          </p:nvPr>
        </p:nvSpPr>
        <p:spPr>
          <a:xfrm>
            <a:off x="650400" y="654057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תכנות מתקדם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35" name="Google Shape;335;p8"/>
          <p:cNvSpPr txBox="1"/>
          <p:nvPr>
            <p:ph idx="1" type="body"/>
          </p:nvPr>
        </p:nvSpPr>
        <p:spPr>
          <a:xfrm>
            <a:off x="4758983" y="1414723"/>
            <a:ext cx="3720634" cy="28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200"/>
              <a:t>אתם יכולים להשתמש בבקרות שאתם רגילים אליהן מEV3 גם בSpike Prime.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200"/>
              <a:t>בקרה פרופורציונלית, נסיעה ישר עם ג'יירו, בקרת PID, מעקב אחרי קו, וכו'. כולם יכולים להיות מתוכנתים גם בסקראצ' וגם בMicroPython.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/>
              <a:t>סרטונים</a:t>
            </a:r>
            <a:endParaRPr sz="1800"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iw-IL" sz="1200" u="sng">
                <a:solidFill>
                  <a:schemeClr val="hlink"/>
                </a:solidFill>
                <a:hlinkClick r:id="rId3"/>
              </a:rPr>
              <a:t>https://www.facebook.com/PrimeLessons/</a:t>
            </a:r>
            <a:endParaRPr sz="18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iw-IL" sz="1800"/>
              <a:t>שיעורים </a:t>
            </a:r>
            <a:endParaRPr sz="1800"/>
          </a:p>
          <a:p>
            <a:pPr indent="0" lvl="0" marL="10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iw-IL" sz="1200" u="sng">
                <a:solidFill>
                  <a:schemeClr val="hlink"/>
                </a:solidFill>
                <a:hlinkClick r:id="rId4"/>
              </a:rPr>
              <a:t>http://www.primelessons.org/</a:t>
            </a:r>
            <a:r>
              <a:rPr lang="iw-IL" sz="1200"/>
              <a:t> </a:t>
            </a:r>
            <a:endParaRPr/>
          </a:p>
          <a:p>
            <a:pPr indent="-228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pic>
        <p:nvPicPr>
          <p:cNvPr descr="A screenshot of a cell phone&#10;&#10;Description automatically generated" id="336" name="Google Shape;33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9353" y="1414723"/>
            <a:ext cx="1850814" cy="13775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337" name="Google Shape;33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5368" y="2899218"/>
            <a:ext cx="1840531" cy="13775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338" name="Google Shape;33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383" y="1856029"/>
            <a:ext cx="1896659" cy="1431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A screenshot of a cell phone&#10;&#10;Description automatically generated" id="339" name="Google Shape;33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0400" y="265186"/>
            <a:ext cx="1924627" cy="14314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0" name="Google Shape;34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0400" y="3455819"/>
            <a:ext cx="1896659" cy="14224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1" name="Google Shape;341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"/>
          <p:cNvSpPr txBox="1"/>
          <p:nvPr>
            <p:ph type="title"/>
          </p:nvPr>
        </p:nvSpPr>
        <p:spPr>
          <a:xfrm>
            <a:off x="548200" y="6771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שיפורים תכנותיים בSpike Prime</a:t>
            </a:r>
            <a:endParaRPr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47" name="Google Shape;347;p9"/>
          <p:cNvSpPr txBox="1"/>
          <p:nvPr>
            <p:ph idx="1" type="body"/>
          </p:nvPr>
        </p:nvSpPr>
        <p:spPr>
          <a:xfrm>
            <a:off x="796425" y="1378650"/>
            <a:ext cx="58218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מעבר שיגורים פשוט: </a:t>
            </a:r>
            <a:r>
              <a:rPr lang="iw-IL" sz="1600"/>
              <a:t>בשונה מבEV3, בSpike Prime אפשר לבחור את הסדר של התוכנות על הבקר, מה שמאפשר מעבר פשוט בין שיגורים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פיקוח משתנים: </a:t>
            </a:r>
            <a:r>
              <a:rPr lang="iw-IL" sz="1600"/>
              <a:t>ניתן בקלות לראות משתנים על מסך המחשב, מה שמאפשר דיבאגינג מהיר וקל בלי צורך להציג אותם על מסך הרובוט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פלטפורמות שונות, קוד אחיד: </a:t>
            </a:r>
            <a:r>
              <a:rPr lang="iw-IL" sz="1600"/>
              <a:t>בכל פלטפורמה שיכולה לתכנת קוד לSpike prime, צורת התכנות זהה. כלומר, ניתן להתחיל לתכנת במחשב, ולעבור לתכנת בטאבלט בי צורך להתחיל מחדש, או ללמוד תוכנה חדשה.</a:t>
            </a:r>
            <a:endParaRPr b="1" sz="1600"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b="1" lang="iw-IL" sz="1600"/>
              <a:t>Move_cm: </a:t>
            </a:r>
            <a:r>
              <a:rPr lang="iw-IL" sz="1600"/>
              <a:t>בלוק המסיע את הרובוט לפי מרחק, ולא לפי סיבובי גלגל. אפשר לעשות זאת גם בEV3, אך זה דורש יצירת My block</a:t>
            </a:r>
            <a:endParaRPr/>
          </a:p>
          <a:p>
            <a:pPr indent="-355600" lvl="0" marL="457200" rtl="1" algn="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b="1" lang="iw-IL" sz="1600"/>
              <a:t>זיהוי עצירה לא מכוונת (Stall Detection):</a:t>
            </a:r>
            <a:r>
              <a:rPr lang="iw-IL" sz="1600"/>
              <a:t> זיהוי עצירה כתוצאה מעומס יתר על המנוע העלולה לפגוע בו</a:t>
            </a:r>
            <a:endParaRPr/>
          </a:p>
        </p:txBody>
      </p:sp>
      <p:pic>
        <p:nvPicPr>
          <p:cNvPr id="348" name="Google Shape;3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8648" y="1469712"/>
            <a:ext cx="1425548" cy="143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6222" y="3042800"/>
            <a:ext cx="19304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odovico templat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