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Assistant"/>
      <p:regular r:id="rId20"/>
      <p:bold r:id="rId21"/>
    </p:embeddedFont>
    <p:embeddedFont>
      <p:font typeface="Helvetica Neue"/>
      <p:regular r:id="rId22"/>
      <p:bold r:id="rId23"/>
      <p:italic r:id="rId24"/>
      <p:boldItalic r:id="rId25"/>
    </p:embeddedFont>
    <p:embeddedFont>
      <p:font typeface="Gill Sans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iEFyrgY8pu3uY0NkX4p3sE1peA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ssistant-regular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Assistant-bold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illSans-regular.fntdata"/><Relationship Id="rId25" Type="http://schemas.openxmlformats.org/officeDocument/2006/relationships/font" Target="fonts/HelveticaNeue-boldItalic.fntdata"/><Relationship Id="rId28" Type="http://customschemas.google.com/relationships/presentationmetadata" Target="metadata"/><Relationship Id="rId27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w-I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62fee210e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1062fee210e_0_1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ime-lessons-hebrew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062fee210e_0_11"/>
          <p:cNvSpPr/>
          <p:nvPr/>
        </p:nvSpPr>
        <p:spPr>
          <a:xfrm>
            <a:off x="182241" y="2579003"/>
            <a:ext cx="8787600" cy="24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g1062fee210e_0_11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sistant"/>
              <a:buNone/>
              <a:defRPr sz="3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1062fee210e_0_11"/>
          <p:cNvSpPr txBox="1"/>
          <p:nvPr>
            <p:ph idx="1" type="subTitle"/>
          </p:nvPr>
        </p:nvSpPr>
        <p:spPr>
          <a:xfrm>
            <a:off x="3151712" y="4181373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320"/>
              </a:spcBef>
              <a:spcAft>
                <a:spcPts val="0"/>
              </a:spcAft>
              <a:buSzPts val="1472"/>
              <a:buFont typeface="Assistant"/>
              <a:buNone/>
              <a:defRPr sz="1600" cap="none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g1062fee210e_0_11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iw-IL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5" name="Google Shape;25;g1062fee210e_0_11"/>
          <p:cNvSpPr txBox="1"/>
          <p:nvPr/>
        </p:nvSpPr>
        <p:spPr>
          <a:xfrm>
            <a:off x="6331000" y="685891"/>
            <a:ext cx="244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iw-IL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descr="A picture containing application&#10;&#10;Description automatically generated" id="26" name="Google Shape;26;g1062fee210e_0_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2649" y="993668"/>
            <a:ext cx="1158462" cy="1158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27" name="Google Shape;27;g1062fee210e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647" y="993669"/>
            <a:ext cx="1158462" cy="115846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g1062fee210e_0_11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iw-IL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2fee210e_0_91"/>
          <p:cNvSpPr/>
          <p:nvPr/>
        </p:nvSpPr>
        <p:spPr>
          <a:xfrm>
            <a:off x="448092" y="599725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062fee210e_0_91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1062fee210e_0_91"/>
          <p:cNvSpPr txBox="1"/>
          <p:nvPr>
            <p:ph idx="1" type="body"/>
          </p:nvPr>
        </p:nvSpPr>
        <p:spPr>
          <a:xfrm rot="5400000">
            <a:off x="2148930" y="-946386"/>
            <a:ext cx="4823700" cy="88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4" name="Google Shape;104;g1062fee210e_0_91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5" name="Google Shape;105;g1062fee210e_0_91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1062fee210e_0_91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62fee210e_0_98"/>
          <p:cNvSpPr/>
          <p:nvPr/>
        </p:nvSpPr>
        <p:spPr>
          <a:xfrm>
            <a:off x="6629400" y="599725"/>
            <a:ext cx="2057400" cy="58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062fee210e_0_98"/>
          <p:cNvSpPr txBox="1"/>
          <p:nvPr>
            <p:ph type="title"/>
          </p:nvPr>
        </p:nvSpPr>
        <p:spPr>
          <a:xfrm rot="5400000">
            <a:off x="4789473" y="2515775"/>
            <a:ext cx="51831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062fee210e_0_98"/>
          <p:cNvSpPr txBox="1"/>
          <p:nvPr>
            <p:ph idx="1" type="body"/>
          </p:nvPr>
        </p:nvSpPr>
        <p:spPr>
          <a:xfrm rot="5400000">
            <a:off x="950701" y="306125"/>
            <a:ext cx="5183100" cy="5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1" name="Google Shape;111;g1062fee210e_0_98"/>
          <p:cNvSpPr txBox="1"/>
          <p:nvPr>
            <p:ph idx="10" type="dt"/>
          </p:nvPr>
        </p:nvSpPr>
        <p:spPr>
          <a:xfrm>
            <a:off x="6745255" y="5956136"/>
            <a:ext cx="947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2" name="Google Shape;112;g1062fee210e_0_98"/>
          <p:cNvSpPr txBox="1"/>
          <p:nvPr>
            <p:ph idx="11" type="ftr"/>
          </p:nvPr>
        </p:nvSpPr>
        <p:spPr>
          <a:xfrm>
            <a:off x="581192" y="5951810"/>
            <a:ext cx="592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1062fee210e_0_98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62fee210e_0_105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6" name="Google Shape;116;g1062fee210e_0_105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7" name="Google Shape;117;g1062fee210e_0_105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1062fee210e_0_105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19" name="Google Shape;119;g1062fee210e_0_105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g1062fee210e_0_105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g1062fee210e_0_105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62fee210e_0_113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4" name="Google Shape;124;g1062fee210e_0_113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5" name="Google Shape;125;g1062fee210e_0_113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6" name="Google Shape;126;g1062fee210e_0_113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7" name="Google Shape;127;g1062fee210e_0_113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8" name="Google Shape;128;g1062fee210e_0_113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1062fee210e_0_113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30" name="Google Shape;130;g1062fee210e_0_11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g1062fee210e_0_113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62fee210e_0_123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062fee210e_0_123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35" name="Google Shape;135;g1062fee210e_0_123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g1062fee210e_0_12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g1062fee210e_0_123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62fee210e_0_12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g1062fee210e_0_12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1062fee210e_0_129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42" name="Google Shape;142;g1062fee210e_0_12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g1062fee210e_0_129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062fee210e_0_2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g1062fee210e_0_20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1062fee210e_0_20"/>
          <p:cNvSpPr txBox="1"/>
          <p:nvPr>
            <p:ph idx="1" type="body"/>
          </p:nvPr>
        </p:nvSpPr>
        <p:spPr>
          <a:xfrm>
            <a:off x="155088" y="1140006"/>
            <a:ext cx="88317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1" algn="r">
              <a:spcBef>
                <a:spcPts val="36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1pPr>
            <a:lvl2pPr indent="-346456" lvl="1" marL="914400" rtl="1" algn="r">
              <a:spcBef>
                <a:spcPts val="600"/>
              </a:spcBef>
              <a:spcAft>
                <a:spcPts val="0"/>
              </a:spcAft>
              <a:buSzPts val="1856"/>
              <a:buFont typeface="Assistant"/>
              <a:buChar char="⬛"/>
              <a:defRPr sz="1800">
                <a:latin typeface="Assistant"/>
                <a:ea typeface="Assistant"/>
                <a:cs typeface="Assistant"/>
                <a:sym typeface="Assistant"/>
              </a:defRPr>
            </a:lvl2pPr>
            <a:lvl3pPr indent="-333756" lvl="2" marL="1371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indent="-333756" lvl="3" marL="18288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indent="-333756" lvl="4" marL="22860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indent="-333756" lvl="5" marL="27432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indent="-333756" lvl="6" marL="32004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indent="-333756" lvl="7" marL="3657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indent="-333756" lvl="8" marL="4114800" rtl="1" algn="r">
              <a:spcBef>
                <a:spcPts val="600"/>
              </a:spcBef>
              <a:spcAft>
                <a:spcPts val="600"/>
              </a:spcAft>
              <a:buSzPts val="1656"/>
              <a:buFont typeface="Assistant"/>
              <a:buChar char="◼"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33" name="Google Shape;33;g1062fee210e_0_20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g1062fee210e_0_20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35" name="Google Shape;35;g1062fee210e_0_2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g1062fee210e_0_2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62fee210e_0_28"/>
          <p:cNvSpPr/>
          <p:nvPr/>
        </p:nvSpPr>
        <p:spPr>
          <a:xfrm>
            <a:off x="452646" y="5141973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1062fee210e_0_28"/>
          <p:cNvSpPr txBox="1"/>
          <p:nvPr>
            <p:ph type="title"/>
          </p:nvPr>
        </p:nvSpPr>
        <p:spPr>
          <a:xfrm>
            <a:off x="581193" y="3036573"/>
            <a:ext cx="79899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1062fee210e_0_28"/>
          <p:cNvSpPr txBox="1"/>
          <p:nvPr>
            <p:ph idx="1" type="body"/>
          </p:nvPr>
        </p:nvSpPr>
        <p:spPr>
          <a:xfrm>
            <a:off x="581193" y="4541417"/>
            <a:ext cx="79899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g1062fee210e_0_28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2" name="Google Shape;42;g1062fee210e_0_28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1062fee210e_0_28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44" name="Google Shape;44;g1062fee210e_0_2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g1062fee210e_0_28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iw-IL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g1062fee210e_0_2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g1062fee210e_0_28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iw-IL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62fee210e_0_39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g1062fee210e_0_39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1" name="Google Shape;51;g1062fee210e_0_39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1062fee210e_0_39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53" name="Google Shape;53;g1062fee210e_0_3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062fee210e_0_3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g1062fee210e_0_3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6" name="Google Shape;56;g1062fee210e_0_3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g1062fee210e_0_3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62fee210e_0_49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0" name="Google Shape;60;g1062fee210e_0_49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1" name="Google Shape;61;g1062fee210e_0_49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2" name="Google Shape;62;g1062fee210e_0_49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3" name="Google Shape;63;g1062fee210e_0_49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g1062fee210e_0_49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1062fee210e_0_49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66" name="Google Shape;66;g1062fee210e_0_4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g1062fee210e_0_4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1062fee210e_0_4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62fee210e_0_60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1062fee210e_0_6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72" name="Google Shape;72;g1062fee210e_0_6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g1062fee210e_0_6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g1062fee210e_0_60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5" name="Google Shape;75;g1062fee210e_0_6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g1062fee210e_0_6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62fee210e_0_6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g1062fee210e_0_68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1062fee210e_0_68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81" name="Google Shape;81;g1062fee210e_0_6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g1062fee210e_0_68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1062fee210e_0_6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4" name="Google Shape;84;g1062fee210e_0_6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62fee210e_0_76"/>
          <p:cNvSpPr/>
          <p:nvPr/>
        </p:nvSpPr>
        <p:spPr>
          <a:xfrm>
            <a:off x="452646" y="5141973"/>
            <a:ext cx="8238600" cy="127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062fee210e_0_76"/>
          <p:cNvSpPr txBox="1"/>
          <p:nvPr>
            <p:ph type="title"/>
          </p:nvPr>
        </p:nvSpPr>
        <p:spPr>
          <a:xfrm>
            <a:off x="581352" y="5262296"/>
            <a:ext cx="35367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b="0" sz="200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1062fee210e_0_76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g1062fee210e_0_76"/>
          <p:cNvSpPr txBox="1"/>
          <p:nvPr>
            <p:ph idx="2" type="body"/>
          </p:nvPr>
        </p:nvSpPr>
        <p:spPr>
          <a:xfrm>
            <a:off x="4305617" y="5262295"/>
            <a:ext cx="42654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0" name="Google Shape;90;g1062fee210e_0_76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1" name="Google Shape;91;g1062fee210e_0_76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1062fee210e_0_76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62fee210e_0_84"/>
          <p:cNvSpPr txBox="1"/>
          <p:nvPr>
            <p:ph type="title"/>
          </p:nvPr>
        </p:nvSpPr>
        <p:spPr>
          <a:xfrm>
            <a:off x="581192" y="4693389"/>
            <a:ext cx="7989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1062fee210e_0_84"/>
          <p:cNvSpPr/>
          <p:nvPr>
            <p:ph idx="2" type="pic"/>
          </p:nvPr>
        </p:nvSpPr>
        <p:spPr>
          <a:xfrm>
            <a:off x="448093" y="599725"/>
            <a:ext cx="8238600" cy="35574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g1062fee210e_0_84"/>
          <p:cNvSpPr txBox="1"/>
          <p:nvPr>
            <p:ph idx="1" type="body"/>
          </p:nvPr>
        </p:nvSpPr>
        <p:spPr>
          <a:xfrm>
            <a:off x="581192" y="5260126"/>
            <a:ext cx="7989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7" name="Google Shape;97;g1062fee210e_0_84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8" name="Google Shape;98;g1062fee210e_0_84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1062fee210e_0_84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062fee210e_0_0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g1062fee210e_0_0"/>
          <p:cNvSpPr txBox="1"/>
          <p:nvPr>
            <p:ph idx="1" type="body"/>
          </p:nvPr>
        </p:nvSpPr>
        <p:spPr>
          <a:xfrm>
            <a:off x="143289" y="1059264"/>
            <a:ext cx="8835000" cy="48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marR="0" rtl="1" algn="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ssistant"/>
              <a:buChar char="⬛"/>
              <a:defRPr i="0" sz="1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22072" lvl="1" marL="914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Assistant"/>
              <a:buChar char="⬛"/>
              <a:defRPr i="0" sz="16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0388" lvl="2" marL="1371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Assistant"/>
              <a:buChar char="⬛"/>
              <a:defRPr i="0" sz="14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298703" lvl="3" marL="18288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298704" lvl="4" marL="22860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298704" lvl="5" marL="27432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298704" lvl="6" marL="3200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298703" lvl="7" marL="3657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298703" lvl="8" marL="4114800" marR="0" rtl="1" algn="r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Assistant"/>
              <a:buChar char="◼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2" name="Google Shape;12;g1062fee210e_0_0"/>
          <p:cNvSpPr/>
          <p:nvPr/>
        </p:nvSpPr>
        <p:spPr>
          <a:xfrm>
            <a:off x="143290" y="111873"/>
            <a:ext cx="292620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g1062fee210e_0_0"/>
          <p:cNvSpPr/>
          <p:nvPr/>
        </p:nvSpPr>
        <p:spPr>
          <a:xfrm>
            <a:off x="6052201" y="111873"/>
            <a:ext cx="292620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g1062fee210e_0_0"/>
          <p:cNvSpPr/>
          <p:nvPr/>
        </p:nvSpPr>
        <p:spPr>
          <a:xfrm>
            <a:off x="3097745" y="111873"/>
            <a:ext cx="292620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g1062fee210e_0_0"/>
          <p:cNvSpPr txBox="1"/>
          <p:nvPr>
            <p:ph idx="11" type="ftr"/>
          </p:nvPr>
        </p:nvSpPr>
        <p:spPr>
          <a:xfrm>
            <a:off x="143305" y="6352025"/>
            <a:ext cx="369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g1062fee210e_0_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7" name="Google Shape;17;g1062fee210e_0_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g1062fee210e_0_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062fee210e_0_0"/>
          <p:cNvSpPr txBox="1"/>
          <p:nvPr/>
        </p:nvSpPr>
        <p:spPr>
          <a:xfrm>
            <a:off x="5501938" y="6393125"/>
            <a:ext cx="35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תורגם לעברית ע"י FRC D-Bug #3316 מתל-אביב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8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b="1" lang="iw-IL"/>
              <a:t>משתנים</a:t>
            </a:r>
            <a:endParaRPr b="1"/>
          </a:p>
        </p:txBody>
      </p:sp>
      <p:sp>
        <p:nvSpPr>
          <p:cNvPr id="149" name="Google Shape;149;p1"/>
          <p:cNvSpPr txBox="1"/>
          <p:nvPr/>
        </p:nvSpPr>
        <p:spPr>
          <a:xfrm>
            <a:off x="3187659" y="4191557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600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rPr>
              <a:t>מאת Arvind and Sanjay Seshan</a:t>
            </a:r>
            <a:endParaRPr sz="1600">
              <a:solidFill>
                <a:srgbClr val="0EAE9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אתגרים</a:t>
            </a:r>
            <a:endParaRPr/>
          </a:p>
        </p:txBody>
      </p:sp>
      <p:sp>
        <p:nvSpPr>
          <p:cNvPr id="236" name="Google Shape;236;p10"/>
          <p:cNvSpPr txBox="1"/>
          <p:nvPr>
            <p:ph idx="1" type="body"/>
          </p:nvPr>
        </p:nvSpPr>
        <p:spPr>
          <a:xfrm>
            <a:off x="227875" y="1505616"/>
            <a:ext cx="5734656" cy="4654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אתגר 1: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/>
              <a:t>האם אתם יכולים ליצור תוכנה שתציג את מספר הפעמים שלחצתם על הכפתור השמאלי?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 אתגר 2: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/>
              <a:t>האם אתם יכולים לכתוב תוכנה שתספור את מספר הקווים השחורים שחציתם? </a:t>
            </a:r>
            <a:endParaRPr/>
          </a:p>
        </p:txBody>
      </p:sp>
      <p:sp>
        <p:nvSpPr>
          <p:cNvPr id="237" name="Google Shape;237;p10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5/30/2020)</a:t>
            </a:r>
            <a:endParaRPr/>
          </a:p>
        </p:txBody>
      </p:sp>
      <p:sp>
        <p:nvSpPr>
          <p:cNvPr id="238" name="Google Shape;238;p10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239" name="Google Shape;239;p10"/>
          <p:cNvCxnSpPr/>
          <p:nvPr/>
        </p:nvCxnSpPr>
        <p:spPr>
          <a:xfrm flipH="1">
            <a:off x="6616005" y="3034145"/>
            <a:ext cx="1849452" cy="288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10"/>
          <p:cNvCxnSpPr/>
          <p:nvPr/>
        </p:nvCxnSpPr>
        <p:spPr>
          <a:xfrm rot="10800000">
            <a:off x="7479083" y="2652087"/>
            <a:ext cx="24659" cy="2823338"/>
          </a:xfrm>
          <a:prstGeom prst="straightConnector1">
            <a:avLst/>
          </a:prstGeom>
          <a:noFill/>
          <a:ln cap="rnd" cmpd="sng" w="222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41" name="Google Shape;241;p10"/>
          <p:cNvSpPr txBox="1"/>
          <p:nvPr/>
        </p:nvSpPr>
        <p:spPr>
          <a:xfrm>
            <a:off x="7084533" y="5494652"/>
            <a:ext cx="8384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START</a:t>
            </a:r>
            <a:endParaRPr/>
          </a:p>
        </p:txBody>
      </p:sp>
      <p:sp>
        <p:nvSpPr>
          <p:cNvPr id="242" name="Google Shape;242;p10"/>
          <p:cNvSpPr txBox="1"/>
          <p:nvPr/>
        </p:nvSpPr>
        <p:spPr>
          <a:xfrm>
            <a:off x="7084532" y="2189750"/>
            <a:ext cx="9418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FINISH</a:t>
            </a:r>
            <a:endParaRPr/>
          </a:p>
        </p:txBody>
      </p:sp>
      <p:sp>
        <p:nvSpPr>
          <p:cNvPr id="243" name="Google Shape;243;p10"/>
          <p:cNvSpPr/>
          <p:nvPr/>
        </p:nvSpPr>
        <p:spPr>
          <a:xfrm>
            <a:off x="6381742" y="2042948"/>
            <a:ext cx="2416617" cy="3821036"/>
          </a:xfrm>
          <a:prstGeom prst="rect">
            <a:avLst/>
          </a:prstGeom>
          <a:noFill/>
          <a:ln cap="rnd" cmpd="sng" w="12700">
            <a:solidFill>
              <a:srgbClr val="C6C6C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4" name="Google Shape;244;p10"/>
          <p:cNvSpPr txBox="1"/>
          <p:nvPr/>
        </p:nvSpPr>
        <p:spPr>
          <a:xfrm>
            <a:off x="6924245" y="1673616"/>
            <a:ext cx="12822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Challenge 2</a:t>
            </a:r>
            <a:endParaRPr/>
          </a:p>
        </p:txBody>
      </p:sp>
      <p:cxnSp>
        <p:nvCxnSpPr>
          <p:cNvPr id="245" name="Google Shape;245;p10"/>
          <p:cNvCxnSpPr/>
          <p:nvPr/>
        </p:nvCxnSpPr>
        <p:spPr>
          <a:xfrm flipH="1">
            <a:off x="6640662" y="3773962"/>
            <a:ext cx="1849452" cy="288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" name="Google Shape;246;p10"/>
          <p:cNvCxnSpPr/>
          <p:nvPr/>
        </p:nvCxnSpPr>
        <p:spPr>
          <a:xfrm flipH="1">
            <a:off x="6640662" y="4073303"/>
            <a:ext cx="1849452" cy="288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7" name="Google Shape;247;p10"/>
          <p:cNvCxnSpPr/>
          <p:nvPr/>
        </p:nvCxnSpPr>
        <p:spPr>
          <a:xfrm flipH="1">
            <a:off x="6700940" y="4895970"/>
            <a:ext cx="1849452" cy="288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252" name="Google Shape;25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270" y="1853301"/>
            <a:ext cx="4453470" cy="370614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1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70"/>
              <a:buFont typeface="Gill Sans"/>
              <a:buNone/>
            </a:pPr>
            <a:r>
              <a:rPr lang="iw-IL" sz="3270"/>
              <a:t>פתרון: סופר לחיצות</a:t>
            </a:r>
            <a:endParaRPr sz="3270"/>
          </a:p>
        </p:txBody>
      </p:sp>
      <p:sp>
        <p:nvSpPr>
          <p:cNvPr id="254" name="Google Shape;254;p11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5/30/2020)</a:t>
            </a:r>
            <a:endParaRPr/>
          </a:p>
        </p:txBody>
      </p:sp>
      <p:sp>
        <p:nvSpPr>
          <p:cNvPr id="255" name="Google Shape;255;p11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256" name="Google Shape;256;p11"/>
          <p:cNvSpPr txBox="1"/>
          <p:nvPr/>
        </p:nvSpPr>
        <p:spPr>
          <a:xfrm>
            <a:off x="2578719" y="2495862"/>
            <a:ext cx="38951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מאפס את המשתנה הסופר ל-0</a:t>
            </a:r>
            <a:endParaRPr sz="14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7" name="Google Shape;257;p11"/>
          <p:cNvSpPr txBox="1"/>
          <p:nvPr/>
        </p:nvSpPr>
        <p:spPr>
          <a:xfrm>
            <a:off x="4700740" y="3285622"/>
            <a:ext cx="34778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בכל פעם שהכפתור השמאלי נלחץ,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מגדילים את המשתנה הסופר באחד</a:t>
            </a:r>
            <a:endParaRPr sz="14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8" name="Google Shape;258;p11"/>
          <p:cNvSpPr txBox="1"/>
          <p:nvPr/>
        </p:nvSpPr>
        <p:spPr>
          <a:xfrm>
            <a:off x="2241584" y="4889691"/>
            <a:ext cx="405761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כתבו את המשתנה הסופר למסך כדי להציג</a:t>
            </a:r>
            <a:endParaRPr sz="14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59" name="Google Shape;259;p11"/>
          <p:cNvSpPr txBox="1"/>
          <p:nvPr/>
        </p:nvSpPr>
        <p:spPr>
          <a:xfrm>
            <a:off x="4700740" y="4144752"/>
            <a:ext cx="353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חכו עד שהכפתור משוחרר אחרת זה ימשיך את הלולאה מספר פעמים בכל פעם שתלחצו על הכפתור</a:t>
            </a:r>
            <a:endParaRPr sz="14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264" name="Google Shape;2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262" y="1623118"/>
            <a:ext cx="3349080" cy="42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2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Gill Sans"/>
              <a:buNone/>
            </a:pPr>
            <a:r>
              <a:rPr lang="iw-IL" sz="3600"/>
              <a:t>פתרון: לספור את הקווים</a:t>
            </a:r>
            <a:endParaRPr sz="3600"/>
          </a:p>
        </p:txBody>
      </p:sp>
      <p:sp>
        <p:nvSpPr>
          <p:cNvPr id="266" name="Google Shape;266;p12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5/30/2020)</a:t>
            </a:r>
            <a:endParaRPr/>
          </a:p>
        </p:txBody>
      </p:sp>
      <p:sp>
        <p:nvSpPr>
          <p:cNvPr id="267" name="Google Shape;267;p12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268" name="Google Shape;268;p12"/>
          <p:cNvSpPr txBox="1"/>
          <p:nvPr/>
        </p:nvSpPr>
        <p:spPr>
          <a:xfrm>
            <a:off x="2398725" y="2213259"/>
            <a:ext cx="38951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מאפסים את המשתנה הסופר ל-0</a:t>
            </a:r>
            <a:endParaRPr sz="14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9" name="Google Shape;269;p12"/>
          <p:cNvSpPr txBox="1"/>
          <p:nvPr/>
        </p:nvSpPr>
        <p:spPr>
          <a:xfrm>
            <a:off x="3776342" y="4037614"/>
            <a:ext cx="34778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בכל פעם שקו שחור נראה, מגדילים את המשתנה הסופר באחד</a:t>
            </a:r>
            <a:endParaRPr sz="14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0" name="Google Shape;270;p12"/>
          <p:cNvSpPr txBox="1"/>
          <p:nvPr/>
        </p:nvSpPr>
        <p:spPr>
          <a:xfrm>
            <a:off x="2274607" y="5234882"/>
            <a:ext cx="40192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כתבו את המשתנה הסופר למסך כדי להציג</a:t>
            </a:r>
            <a:endParaRPr sz="14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1" name="Google Shape;271;p12"/>
          <p:cNvSpPr txBox="1"/>
          <p:nvPr/>
        </p:nvSpPr>
        <p:spPr>
          <a:xfrm>
            <a:off x="3852376" y="4692917"/>
            <a:ext cx="47692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חכו עד שהחיישן רואה לבן, אחרת אתם תספרו את אותו קו שחור מספר פעמים.</a:t>
            </a:r>
            <a:endParaRPr sz="14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2" name="Google Shape;272;p12"/>
          <p:cNvSpPr txBox="1"/>
          <p:nvPr/>
        </p:nvSpPr>
        <p:spPr>
          <a:xfrm>
            <a:off x="2857922" y="3098473"/>
            <a:ext cx="38951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מתחילים להזיז את הרובוט</a:t>
            </a:r>
            <a:endParaRPr sz="14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3" name="Google Shape;273;p12"/>
          <p:cNvSpPr txBox="1"/>
          <p:nvPr/>
        </p:nvSpPr>
        <p:spPr>
          <a:xfrm>
            <a:off x="3234616" y="2645164"/>
            <a:ext cx="38951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4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מגדירים מנועי תנועה</a:t>
            </a:r>
            <a:endParaRPr sz="14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משתנים לא מספריים</a:t>
            </a:r>
            <a:endParaRPr/>
          </a:p>
        </p:txBody>
      </p:sp>
      <p:sp>
        <p:nvSpPr>
          <p:cNvPr id="279" name="Google Shape;279;p13"/>
          <p:cNvSpPr txBox="1"/>
          <p:nvPr>
            <p:ph idx="1" type="body"/>
          </p:nvPr>
        </p:nvSpPr>
        <p:spPr>
          <a:xfrm>
            <a:off x="4695093" y="1498959"/>
            <a:ext cx="4129593" cy="4361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משתנים יכולים גם לאחסן טקסט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בדוגמה שמשמאל, אנחנו משתמשים במשתנה "הודעת שגיאה" כדי לאחסן טקסט שמתאר מה השתבש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התוכנה מאפשרת למשתמש לדעת אם הרובוט הגיע רחוק מדי או קרוב מדי אם המטרה הייתה לזוז 500 מעלות.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הערה: שנייה אחת ב-50% מהירות אמור לזוז 500 מעלות</a:t>
            </a:r>
            <a:endParaRPr/>
          </a:p>
        </p:txBody>
      </p:sp>
      <p:sp>
        <p:nvSpPr>
          <p:cNvPr id="280" name="Google Shape;280;p13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5/30/2020)</a:t>
            </a:r>
            <a:endParaRPr/>
          </a:p>
        </p:txBody>
      </p:sp>
      <p:sp>
        <p:nvSpPr>
          <p:cNvPr id="281" name="Google Shape;281;p13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pic>
        <p:nvPicPr>
          <p:cNvPr descr="A screenshot of a cell phone&#10;&#10;Description automatically generated" id="282" name="Google Shape;2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590" y="1204601"/>
            <a:ext cx="3240986" cy="48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62fee210e_0_136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קרדיטים</a:t>
            </a:r>
            <a:endParaRPr/>
          </a:p>
        </p:txBody>
      </p:sp>
      <p:sp>
        <p:nvSpPr>
          <p:cNvPr id="288" name="Google Shape;288;g1062fee210e_0_136"/>
          <p:cNvSpPr txBox="1"/>
          <p:nvPr>
            <p:ph idx="1" type="body"/>
          </p:nvPr>
        </p:nvSpPr>
        <p:spPr>
          <a:xfrm>
            <a:off x="457200" y="1317978"/>
            <a:ext cx="82455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1400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56"/>
              <a:buChar char="⬛"/>
            </a:pPr>
            <a:r>
              <a:rPr lang="iw-IL" sz="2200"/>
              <a:t>המצגת נוצרה על ידי  Arvind and Sanjay Seshan עבור Prime Lessons.</a:t>
            </a:r>
            <a:endParaRPr sz="2200"/>
          </a:p>
          <a:p>
            <a:pPr indent="-340544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⬛"/>
            </a:pPr>
            <a:r>
              <a:rPr lang="iw-IL" sz="2200"/>
              <a:t>המצגת תורגמה לעברית ע"י FRC D-Bug #3316 וקבוצות ה-FLL של עירוני ד' תל-אביב  #285 ++D ו-DGITAL #1331</a:t>
            </a:r>
            <a:endParaRPr sz="2200"/>
          </a:p>
          <a:p>
            <a:pPr indent="-352228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200"/>
              <a:buChar char="⬛"/>
            </a:pPr>
            <a:r>
              <a:rPr lang="iw-IL" sz="2200"/>
              <a:t>ניתן למצוא שיעורים נוספים באתר</a:t>
            </a:r>
            <a:endParaRPr sz="2200"/>
          </a:p>
          <a:p>
            <a:pPr indent="0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lang="iw-IL" sz="2200"/>
              <a:t> www.primelessons.org</a:t>
            </a:r>
            <a:endParaRPr sz="2200"/>
          </a:p>
        </p:txBody>
      </p:sp>
      <p:sp>
        <p:nvSpPr>
          <p:cNvPr id="289" name="Google Shape;289;g1062fee210e_0_136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12/14/2020)</a:t>
            </a:r>
            <a:endParaRPr/>
          </a:p>
        </p:txBody>
      </p:sp>
      <p:sp>
        <p:nvSpPr>
          <p:cNvPr id="290" name="Google Shape;290;g1062fee210e_0_136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291" name="Google Shape;291;g1062fee210e_0_136"/>
          <p:cNvSpPr/>
          <p:nvPr/>
        </p:nvSpPr>
        <p:spPr>
          <a:xfrm>
            <a:off x="575029" y="5862802"/>
            <a:ext cx="7734000" cy="369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b="0" i="0" lang="iw-IL" sz="12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iw-IL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iw-IL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iw-IL" sz="12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b="0" i="0" lang="iw-IL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iw-IL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292" name="Google Shape;292;g1062fee210e_0_13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1062fee210e_0_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88" y="4482125"/>
            <a:ext cx="1381309" cy="11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g1062fee210e_0_1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691" y="4475750"/>
            <a:ext cx="1381309" cy="1165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1062fee210e_0_1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5025" y="2371475"/>
            <a:ext cx="2547564" cy="19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מטרות למידה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55088" y="1140007"/>
            <a:ext cx="8831580" cy="24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iw-IL"/>
              <a:t>ללמוד על הסוגים השונים של משתנים</a:t>
            </a:r>
            <a:endParaRPr/>
          </a:p>
          <a:p>
            <a:pPr indent="-457200" lvl="0" marL="457200" rtl="1" algn="r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AutoNum type="arabicPeriod"/>
            </a:pPr>
            <a:r>
              <a:rPr lang="iw-IL"/>
              <a:t>ללמוד איך לקרוא ולכתוב משתנים</a:t>
            </a:r>
            <a:endParaRPr/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sp>
        <p:nvSpPr>
          <p:cNvPr id="156" name="Google Shape;156;p2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5/30/2020)</a:t>
            </a:r>
            <a:endParaRPr/>
          </a:p>
        </p:txBody>
      </p:sp>
      <p:sp>
        <p:nvSpPr>
          <p:cNvPr id="157" name="Google Shape;157;p2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משתנים</a:t>
            </a:r>
            <a:endParaRPr/>
          </a:p>
        </p:txBody>
      </p:sp>
      <p:sp>
        <p:nvSpPr>
          <p:cNvPr id="163" name="Google Shape;163;p3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מה זה משתנה? תשובה: משתנה מאחסן בתוכו ערך שאפשר להשתמש בו יותר מאוחר בתוכנה שלכם. 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תחשבו על זה כמו פנקס או קופסה שמחזיקים בתוכם את הערך בשבילכם.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אתם יכולים לקרוא למשתנה איך שתרצו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אתם יכולים להגדיר את הסוג של המשתנה: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/>
              <a:t>משתנה (שומר בתוכו מספר או טקסט)      הערה: אין משתנים לוגים או בוליאניים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/>
              <a:t>רשימה (שומר בתוכו סדרה של מספרים/טקסט... [55,תפוח,1,2,3]) – אלו מוסברים בשיעור על רשימות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אתם יכולים או…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/>
              <a:t>לכתוב – לשים ערך בתוך משתנה</a:t>
            </a:r>
            <a:endParaRPr/>
          </a:p>
          <a:p>
            <a:pPr indent="-306000" lvl="1" marL="630000" rtl="1" algn="r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iw-IL"/>
              <a:t>לקרוא – להחזיר את הערך האחרון שנרשם במשתנה</a:t>
            </a:r>
            <a:endParaRPr/>
          </a:p>
        </p:txBody>
      </p:sp>
      <p:sp>
        <p:nvSpPr>
          <p:cNvPr id="164" name="Google Shape;164;p3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5/30/2020)</a:t>
            </a:r>
            <a:endParaRPr/>
          </a:p>
        </p:txBody>
      </p:sp>
      <p:sp>
        <p:nvSpPr>
          <p:cNvPr id="165" name="Google Shape;165;p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66" name="Google Shape;166;p3"/>
          <p:cNvSpPr txBox="1"/>
          <p:nvPr/>
        </p:nvSpPr>
        <p:spPr>
          <a:xfrm flipH="1" rot="10800000">
            <a:off x="4833751" y="2703801"/>
            <a:ext cx="41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🡪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למה משתנים?</a:t>
            </a:r>
            <a:endParaRPr/>
          </a:p>
        </p:txBody>
      </p:sp>
      <p:sp>
        <p:nvSpPr>
          <p:cNvPr id="172" name="Google Shape;172;p4"/>
          <p:cNvSpPr txBox="1"/>
          <p:nvPr>
            <p:ph idx="1" type="body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משתנים הם דרך קלה להעביר מידע ברחבי הקוד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אתם גם יכולים להשתמש במשתנים בשביל להעביר מידע לתוך My Block ללא קלט (לדוגמה: משתנה בשביל גודל גלגל באינצ'ים של תנועה – אתם כנראה לא רוצים שזה יהיה קלט מכיוון שזה משתנה לעיתים רחוקות. אתם גם יכולים להשתמש בערך במקומות אחרים ורוצים לשנות אותו רק במקום אחד.)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משתנים של רשימה יכולים לאחסן נתונים מרובים של פריטים ולהפוך את העיבוד של כל הנתונים לקל יותר. אנחנו נכסה משתנים של רשימה בשיעור נפרד בחלק המתקדם.</a:t>
            </a:r>
            <a:endParaRPr/>
          </a:p>
        </p:txBody>
      </p:sp>
      <p:sp>
        <p:nvSpPr>
          <p:cNvPr id="173" name="Google Shape;173;p4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5/30/2020)</a:t>
            </a:r>
            <a:endParaRPr/>
          </a:p>
        </p:txBody>
      </p:sp>
      <p:sp>
        <p:nvSpPr>
          <p:cNvPr id="174" name="Google Shape;174;p4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9-12-24 at 9.40.59 PM.png" id="179" name="Google Shape;17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704" y="1635764"/>
            <a:ext cx="3441700" cy="42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5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יצירת משתנים</a:t>
            </a:r>
            <a:endParaRPr/>
          </a:p>
        </p:txBody>
      </p:sp>
      <p:sp>
        <p:nvSpPr>
          <p:cNvPr id="181" name="Google Shape;181;p5"/>
          <p:cNvSpPr txBox="1"/>
          <p:nvPr>
            <p:ph idx="1" type="body"/>
          </p:nvPr>
        </p:nvSpPr>
        <p:spPr>
          <a:xfrm>
            <a:off x="3148753" y="1505616"/>
            <a:ext cx="5675931" cy="4654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בשביל ליצור משתנה, תגלגלו למטה לחלק של המשתנים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תבחרו יצירת משתנה ותנו לו שם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בדוגמה שמתחת, משתנה בשם "היקף" נוצר</a:t>
            </a:r>
            <a:endParaRPr/>
          </a:p>
        </p:txBody>
      </p:sp>
      <p:sp>
        <p:nvSpPr>
          <p:cNvPr id="182" name="Google Shape;182;p5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5/30/2020)</a:t>
            </a:r>
            <a:endParaRPr/>
          </a:p>
        </p:txBody>
      </p:sp>
      <p:sp>
        <p:nvSpPr>
          <p:cNvPr id="183" name="Google Shape;183;p5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pic>
        <p:nvPicPr>
          <p:cNvPr descr="Screen Shot 2019-12-24 at 10.02.56 PM.png" id="184" name="Google Shape;18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1404" y="3429000"/>
            <a:ext cx="4660900" cy="26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כתיבה למשתנה</a:t>
            </a:r>
            <a:endParaRPr/>
          </a:p>
        </p:txBody>
      </p:sp>
      <p:sp>
        <p:nvSpPr>
          <p:cNvPr id="190" name="Google Shape;190;p6"/>
          <p:cNvSpPr txBox="1"/>
          <p:nvPr>
            <p:ph idx="1" type="body"/>
          </p:nvPr>
        </p:nvSpPr>
        <p:spPr>
          <a:xfrm>
            <a:off x="227874" y="1505615"/>
            <a:ext cx="4063571" cy="1162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748"/>
              <a:buChar char="⬛"/>
            </a:pPr>
            <a:r>
              <a:rPr lang="iw-IL" sz="1900"/>
              <a:t>אחרי שיצרתם משתנה, הוא יופיע בשורת התפריטים.</a:t>
            </a:r>
            <a:endParaRPr/>
          </a:p>
        </p:txBody>
      </p:sp>
      <p:sp>
        <p:nvSpPr>
          <p:cNvPr id="191" name="Google Shape;191;p6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5/30/2020)</a:t>
            </a:r>
            <a:endParaRPr/>
          </a:p>
        </p:txBody>
      </p:sp>
      <p:sp>
        <p:nvSpPr>
          <p:cNvPr id="192" name="Google Shape;192;p6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pic>
        <p:nvPicPr>
          <p:cNvPr descr="Screen Shot 2019-12-24 at 10.03.05 PM.png" id="193" name="Google Shape;193;p6"/>
          <p:cNvPicPr preferRelativeResize="0"/>
          <p:nvPr/>
        </p:nvPicPr>
        <p:blipFill rotWithShape="1">
          <a:blip r:embed="rId3">
            <a:alphaModFix/>
          </a:blip>
          <a:srcRect b="0" l="20176" r="7105" t="19061"/>
          <a:stretch/>
        </p:blipFill>
        <p:spPr>
          <a:xfrm>
            <a:off x="312002" y="2068985"/>
            <a:ext cx="2798285" cy="409115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6"/>
          <p:cNvSpPr/>
          <p:nvPr/>
        </p:nvSpPr>
        <p:spPr>
          <a:xfrm>
            <a:off x="278950" y="3559260"/>
            <a:ext cx="3004113" cy="638978"/>
          </a:xfrm>
          <a:prstGeom prst="rect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Screen Shot 2019-12-24 at 9.49.10 PM.png" id="195" name="Google Shape;19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4198238"/>
            <a:ext cx="3903108" cy="87405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6"/>
          <p:cNvSpPr txBox="1"/>
          <p:nvPr/>
        </p:nvSpPr>
        <p:spPr>
          <a:xfrm>
            <a:off x="4526280" y="1455253"/>
            <a:ext cx="4063571" cy="2565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-117475" lvl="0" marL="9144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ssistant"/>
              <a:buChar char=" "/>
            </a:pPr>
            <a:r>
              <a:rPr lang="iw-IL" sz="2000">
                <a:solidFill>
                  <a:srgbClr val="3F3F3F"/>
                </a:solidFill>
                <a:latin typeface="Assistant"/>
                <a:ea typeface="Assistant"/>
                <a:cs typeface="Assistant"/>
                <a:sym typeface="Assistant"/>
              </a:rPr>
              <a:t>בדוגמה שמתחת, היקף מוגדר להיקף של הגלגל של הרובוט EV3 Educator בסנטימטרים.</a:t>
            </a:r>
            <a:endParaRPr sz="2000">
              <a:solidFill>
                <a:srgbClr val="3F3F3F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117475" lvl="0" marL="91440" marR="0" rtl="1" algn="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ssistant"/>
              <a:buChar char=" "/>
            </a:pPr>
            <a:r>
              <a:rPr lang="iw-IL" sz="2000">
                <a:solidFill>
                  <a:srgbClr val="3F3F3F"/>
                </a:solidFill>
                <a:latin typeface="Assistant"/>
                <a:ea typeface="Assistant"/>
                <a:cs typeface="Assistant"/>
                <a:sym typeface="Assistant"/>
              </a:rPr>
              <a:t>היקף = פאי X קוטר הגלגל</a:t>
            </a:r>
            <a:endParaRPr sz="2000">
              <a:solidFill>
                <a:srgbClr val="3F3F3F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117475" lvl="0" marL="91440" marR="0" rtl="1" algn="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ssistant"/>
              <a:buChar char=" "/>
            </a:pPr>
            <a:r>
              <a:rPr lang="iw-IL" sz="2000">
                <a:solidFill>
                  <a:srgbClr val="3F3F3F"/>
                </a:solidFill>
                <a:latin typeface="Assistant"/>
                <a:ea typeface="Assistant"/>
                <a:cs typeface="Assistant"/>
                <a:sym typeface="Assistant"/>
              </a:rPr>
              <a:t>היקף = 3.14X5.6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91440" marR="0" rtl="1" algn="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sz="2000">
              <a:solidFill>
                <a:srgbClr val="3F3F3F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117475" lvl="0" marL="91440" marR="0" rtl="1" algn="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ssistant"/>
              <a:buChar char=" "/>
            </a:pPr>
            <a:r>
              <a:rPr lang="iw-IL" sz="2000">
                <a:solidFill>
                  <a:srgbClr val="3F3F3F"/>
                </a:solidFill>
                <a:latin typeface="Assistant"/>
                <a:ea typeface="Assistant"/>
                <a:cs typeface="Assistant"/>
                <a:sym typeface="Assistant"/>
              </a:rPr>
              <a:t>אפשר לחשב את זה באמצעות בלוק מתמטי</a:t>
            </a:r>
            <a:endParaRPr sz="2000">
              <a:solidFill>
                <a:srgbClr val="3F3F3F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91440" marR="0" rtl="1" algn="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sz="2000">
              <a:solidFill>
                <a:srgbClr val="3F3F3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7" name="Google Shape;197;p6"/>
          <p:cNvCxnSpPr/>
          <p:nvPr/>
        </p:nvCxnSpPr>
        <p:spPr>
          <a:xfrm>
            <a:off x="4313479" y="1505616"/>
            <a:ext cx="0" cy="4654528"/>
          </a:xfrm>
          <a:prstGeom prst="straightConnector1">
            <a:avLst/>
          </a:prstGeom>
          <a:noFill/>
          <a:ln cap="rnd" cmpd="sng" w="12700">
            <a:solidFill>
              <a:srgbClr val="C6C6C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6665" y="2099701"/>
            <a:ext cx="4201247" cy="155046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7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קריאת משתנה</a:t>
            </a:r>
            <a:endParaRPr/>
          </a:p>
        </p:txBody>
      </p:sp>
      <p:sp>
        <p:nvSpPr>
          <p:cNvPr id="204" name="Google Shape;204;p7"/>
          <p:cNvSpPr txBox="1"/>
          <p:nvPr>
            <p:ph idx="1" type="body"/>
          </p:nvPr>
        </p:nvSpPr>
        <p:spPr>
          <a:xfrm>
            <a:off x="227875" y="1505616"/>
            <a:ext cx="3512268" cy="4654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המשתנה יכול להיות עכשיו בשימוש בכל בלוק עם מפעיל בצורת אליפסה איפה שתקלידו ערך בדרך כלל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בדוגמה שמימינכם, ההיקף משמש להזיז את הרובוט 20 סנטימטר קדימה (20 ס"מ/סנטימטר בהיקף)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לדוגמה, אם ההיקף היה 10 סנטימטר, הרובוט צריך לזוז 2 סיבובים בשביל לזוז 20 סנטימטרים</a:t>
            </a:r>
            <a:endParaRPr/>
          </a:p>
        </p:txBody>
      </p:sp>
      <p:sp>
        <p:nvSpPr>
          <p:cNvPr id="205" name="Google Shape;205;p7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5/30/2020)</a:t>
            </a:r>
            <a:endParaRPr/>
          </a:p>
        </p:txBody>
      </p:sp>
      <p:sp>
        <p:nvSpPr>
          <p:cNvPr id="206" name="Google Shape;206;p7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207" name="Google Shape;207;p7"/>
          <p:cNvCxnSpPr/>
          <p:nvPr/>
        </p:nvCxnSpPr>
        <p:spPr>
          <a:xfrm rot="10800000">
            <a:off x="7425344" y="2429999"/>
            <a:ext cx="0" cy="728837"/>
          </a:xfrm>
          <a:prstGeom prst="straightConnector1">
            <a:avLst/>
          </a:prstGeom>
          <a:noFill/>
          <a:ln cap="flat" cmpd="sng" w="76200">
            <a:solidFill>
              <a:srgbClr val="C6C6C6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A picture containing fruit&#10;&#10;Description automatically generated" id="208" name="Google Shape;20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2532" y="4704181"/>
            <a:ext cx="4979592" cy="664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שמים הכל ביחד</a:t>
            </a:r>
            <a:endParaRPr/>
          </a:p>
        </p:txBody>
      </p:sp>
      <p:sp>
        <p:nvSpPr>
          <p:cNvPr id="214" name="Google Shape;214;p8"/>
          <p:cNvSpPr txBox="1"/>
          <p:nvPr>
            <p:ph idx="1" type="body"/>
          </p:nvPr>
        </p:nvSpPr>
        <p:spPr>
          <a:xfrm>
            <a:off x="227874" y="1505616"/>
            <a:ext cx="8281125" cy="4654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בדוגמה הזו, התוכנה זזה 20 סנטימטרים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קודם כל תגדירו את המשתנה "היקף" לפני שאתם משתמשים בתוכנה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תשתמשו במשתנה בבלוק התנועה</a:t>
            </a:r>
            <a:endParaRPr/>
          </a:p>
        </p:txBody>
      </p:sp>
      <p:sp>
        <p:nvSpPr>
          <p:cNvPr id="215" name="Google Shape;215;p8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5/30/2020)</a:t>
            </a:r>
            <a:endParaRPr/>
          </a:p>
        </p:txBody>
      </p:sp>
      <p:sp>
        <p:nvSpPr>
          <p:cNvPr id="216" name="Google Shape;216;p8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pic>
        <p:nvPicPr>
          <p:cNvPr descr="A screenshot of a cell phone&#10;&#10;Description automatically generated" id="217" name="Google Shape;21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194" y="3259926"/>
            <a:ext cx="7006995" cy="2377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222" name="Google Shape;22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584" y="2276643"/>
            <a:ext cx="2697531" cy="375145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9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שינוי משתנים</a:t>
            </a:r>
            <a:endParaRPr/>
          </a:p>
        </p:txBody>
      </p:sp>
      <p:sp>
        <p:nvSpPr>
          <p:cNvPr id="224" name="Google Shape;224;p9"/>
          <p:cNvSpPr txBox="1"/>
          <p:nvPr>
            <p:ph idx="1" type="body"/>
          </p:nvPr>
        </p:nvSpPr>
        <p:spPr>
          <a:xfrm>
            <a:off x="142199" y="1505616"/>
            <a:ext cx="40635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748"/>
              <a:buChar char="⬛"/>
            </a:pPr>
            <a:r>
              <a:rPr lang="iw-IL" sz="1900"/>
              <a:t>אחרי שיצרתם משתנה, הוא יופיע בשורת התפריטים.</a:t>
            </a:r>
            <a:endParaRPr/>
          </a:p>
        </p:txBody>
      </p:sp>
      <p:sp>
        <p:nvSpPr>
          <p:cNvPr id="225" name="Google Shape;225;p9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5/30/2020)</a:t>
            </a:r>
            <a:endParaRPr/>
          </a:p>
        </p:txBody>
      </p:sp>
      <p:sp>
        <p:nvSpPr>
          <p:cNvPr id="226" name="Google Shape;226;p9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312002" y="4160540"/>
            <a:ext cx="3004113" cy="580575"/>
          </a:xfrm>
          <a:prstGeom prst="rect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8" name="Google Shape;228;p9"/>
          <p:cNvSpPr txBox="1"/>
          <p:nvPr/>
        </p:nvSpPr>
        <p:spPr>
          <a:xfrm>
            <a:off x="4526280" y="1455253"/>
            <a:ext cx="4063571" cy="2565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ssistant"/>
              <a:buChar char=" "/>
            </a:pPr>
            <a:r>
              <a:rPr lang="iw-IL" sz="2000">
                <a:solidFill>
                  <a:srgbClr val="3F3F3F"/>
                </a:solidFill>
                <a:latin typeface="Assistant"/>
                <a:ea typeface="Assistant"/>
                <a:cs typeface="Assistant"/>
                <a:sym typeface="Assistant"/>
              </a:rPr>
              <a:t>בדוגמה מתחת, הסופר מאותחל ל-1. השינוי ב-2 יוסיף 2 לסופר.</a:t>
            </a:r>
            <a:endParaRPr sz="2000">
              <a:solidFill>
                <a:srgbClr val="3F3F3F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127000" lvl="0" marL="91440" marR="0" rtl="1" algn="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ssistant"/>
              <a:buChar char=" "/>
            </a:pPr>
            <a:r>
              <a:rPr lang="iw-IL" sz="2000">
                <a:solidFill>
                  <a:srgbClr val="3F3F3F"/>
                </a:solidFill>
                <a:latin typeface="Assistant"/>
                <a:ea typeface="Assistant"/>
                <a:cs typeface="Assistant"/>
                <a:sym typeface="Assistant"/>
              </a:rPr>
              <a:t>בלוק התצוגה יראה 3 על המסך מכיוון ש - 1 + 2 = 3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127000" lvl="0" marL="91440" marR="0" rtl="1" algn="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ssistant"/>
              <a:buChar char=" "/>
            </a:pPr>
            <a:r>
              <a:rPr lang="iw-IL" sz="2000">
                <a:solidFill>
                  <a:srgbClr val="3F3F3F"/>
                </a:solidFill>
                <a:latin typeface="Assistant"/>
                <a:ea typeface="Assistant"/>
                <a:cs typeface="Assistant"/>
                <a:sym typeface="Assistant"/>
              </a:rPr>
              <a:t>שימו לב שאתם יכולים בנוסף לשנות במספר שלילי  - זה יחסיר מהמשתנה.</a:t>
            </a:r>
            <a:endParaRPr sz="2000">
              <a:solidFill>
                <a:srgbClr val="3F3F3F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91440" marR="0" rtl="1" algn="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3F3F3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229" name="Google Shape;229;p9"/>
          <p:cNvCxnSpPr/>
          <p:nvPr/>
        </p:nvCxnSpPr>
        <p:spPr>
          <a:xfrm>
            <a:off x="4313479" y="1505616"/>
            <a:ext cx="0" cy="4654528"/>
          </a:xfrm>
          <a:prstGeom prst="straightConnector1">
            <a:avLst/>
          </a:prstGeom>
          <a:noFill/>
          <a:ln cap="rnd" cmpd="sng" w="12700">
            <a:solidFill>
              <a:srgbClr val="C6C6C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screenshot of a cell phone&#10;&#10;Description automatically generated" id="230" name="Google Shape;23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4606" y="4152368"/>
            <a:ext cx="2786917" cy="1789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2016-07-04T02:35:12Z</dcterms:created>
  <dc:creator>Srinivasan Seshan</dc:creator>
</cp:coreProperties>
</file>