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Assistant"/>
      <p:regular r:id="rId16"/>
      <p:bold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bkz4QAjvUYBLFd4y5sMmQj8ak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22" Type="http://schemas.openxmlformats.org/officeDocument/2006/relationships/font" Target="fonts/GillSans-regular.fntdata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ssistant-bold.fntdata"/><Relationship Id="rId16" Type="http://schemas.openxmlformats.org/officeDocument/2006/relationships/font" Target="fonts/Assistan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60eb66f7e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060eb66f7e_0_1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-lessons-hebrew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60eb66f7e_0_11"/>
          <p:cNvSpPr/>
          <p:nvPr/>
        </p:nvSpPr>
        <p:spPr>
          <a:xfrm>
            <a:off x="182241" y="2579003"/>
            <a:ext cx="8787600" cy="24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1060eb66f7e_0_1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060eb66f7e_0_11"/>
          <p:cNvSpPr txBox="1"/>
          <p:nvPr>
            <p:ph idx="1" type="subTitle"/>
          </p:nvPr>
        </p:nvSpPr>
        <p:spPr>
          <a:xfrm>
            <a:off x="3151712" y="4181373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320"/>
              </a:spcBef>
              <a:spcAft>
                <a:spcPts val="0"/>
              </a:spcAft>
              <a:buSzPts val="1472"/>
              <a:buFont typeface="Assistant"/>
              <a:buNone/>
              <a:defRPr sz="16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g1060eb66f7e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5" name="Google Shape;25;g1060eb66f7e_0_11"/>
          <p:cNvSpPr txBox="1"/>
          <p:nvPr/>
        </p:nvSpPr>
        <p:spPr>
          <a:xfrm>
            <a:off x="6331000" y="685891"/>
            <a:ext cx="244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6" name="Google Shape;26;g1060eb66f7e_0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2" cy="11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7" name="Google Shape;27;g1060eb66f7e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2" cy="115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1060eb66f7e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0eb66f7e_0_91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060eb66f7e_0_91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1060eb66f7e_0_91"/>
          <p:cNvSpPr txBox="1"/>
          <p:nvPr>
            <p:ph idx="1" type="body"/>
          </p:nvPr>
        </p:nvSpPr>
        <p:spPr>
          <a:xfrm rot="5400000">
            <a:off x="2148930" y="-946386"/>
            <a:ext cx="4823700" cy="8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4" name="Google Shape;104;g1060eb66f7e_0_91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g1060eb66f7e_0_91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060eb66f7e_0_91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60eb66f7e_0_98"/>
          <p:cNvSpPr/>
          <p:nvPr/>
        </p:nvSpPr>
        <p:spPr>
          <a:xfrm>
            <a:off x="6629400" y="599725"/>
            <a:ext cx="20574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60eb66f7e_0_98"/>
          <p:cNvSpPr txBox="1"/>
          <p:nvPr>
            <p:ph type="title"/>
          </p:nvPr>
        </p:nvSpPr>
        <p:spPr>
          <a:xfrm rot="5400000">
            <a:off x="4789473" y="2515775"/>
            <a:ext cx="51831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060eb66f7e_0_98"/>
          <p:cNvSpPr txBox="1"/>
          <p:nvPr>
            <p:ph idx="1" type="body"/>
          </p:nvPr>
        </p:nvSpPr>
        <p:spPr>
          <a:xfrm rot="5400000">
            <a:off x="950701" y="306125"/>
            <a:ext cx="51831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1" name="Google Shape;111;g1060eb66f7e_0_98"/>
          <p:cNvSpPr txBox="1"/>
          <p:nvPr>
            <p:ph idx="10" type="dt"/>
          </p:nvPr>
        </p:nvSpPr>
        <p:spPr>
          <a:xfrm>
            <a:off x="6745255" y="5956136"/>
            <a:ext cx="94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g1060eb66f7e_0_98"/>
          <p:cNvSpPr txBox="1"/>
          <p:nvPr>
            <p:ph idx="11" type="ftr"/>
          </p:nvPr>
        </p:nvSpPr>
        <p:spPr>
          <a:xfrm>
            <a:off x="581192" y="5951810"/>
            <a:ext cx="592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060eb66f7e_0_9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0eb66f7e_0_105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g1060eb66f7e_0_105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7" name="Google Shape;117;g1060eb66f7e_0_105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060eb66f7e_0_105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9" name="Google Shape;119;g1060eb66f7e_0_10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1060eb66f7e_0_105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g1060eb66f7e_0_105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0eb66f7e_0_113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4" name="Google Shape;124;g1060eb66f7e_0_113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g1060eb66f7e_0_113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6" name="Google Shape;126;g1060eb66f7e_0_113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7" name="Google Shape;127;g1060eb66f7e_0_113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g1060eb66f7e_0_113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060eb66f7e_0_113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1060eb66f7e_0_11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1060eb66f7e_0_11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0eb66f7e_0_123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060eb66f7e_0_123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5" name="Google Shape;135;g1060eb66f7e_0_123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1060eb66f7e_0_12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1060eb66f7e_0_12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0eb66f7e_0_12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1060eb66f7e_0_12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060eb66f7e_0_12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2" name="Google Shape;142;g1060eb66f7e_0_12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1060eb66f7e_0_12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60eb66f7e_0_2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g1060eb66f7e_0_2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1060eb66f7e_0_20"/>
          <p:cNvSpPr txBox="1"/>
          <p:nvPr>
            <p:ph idx="1" type="body"/>
          </p:nvPr>
        </p:nvSpPr>
        <p:spPr>
          <a:xfrm>
            <a:off x="155088" y="11400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indent="-346456" lvl="1" marL="914400" rtl="1" algn="r">
              <a:spcBef>
                <a:spcPts val="600"/>
              </a:spcBef>
              <a:spcAft>
                <a:spcPts val="0"/>
              </a:spcAft>
              <a:buSzPts val="1856"/>
              <a:buFont typeface="Assistant"/>
              <a:buChar char="⬛"/>
              <a:defRPr sz="1800">
                <a:latin typeface="Assistant"/>
                <a:ea typeface="Assistant"/>
                <a:cs typeface="Assistant"/>
                <a:sym typeface="Assistant"/>
              </a:defRPr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Font typeface="Assistant"/>
              <a:buChar char="◼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3" name="Google Shape;33;g1060eb66f7e_0_2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1060eb66f7e_0_2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g1060eb66f7e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g1060eb66f7e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60eb66f7e_0_28"/>
          <p:cNvSpPr/>
          <p:nvPr/>
        </p:nvSpPr>
        <p:spPr>
          <a:xfrm>
            <a:off x="452646" y="5141973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060eb66f7e_0_28"/>
          <p:cNvSpPr txBox="1"/>
          <p:nvPr>
            <p:ph type="title"/>
          </p:nvPr>
        </p:nvSpPr>
        <p:spPr>
          <a:xfrm>
            <a:off x="581193" y="3036573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1060eb66f7e_0_28"/>
          <p:cNvSpPr txBox="1"/>
          <p:nvPr>
            <p:ph idx="1" type="body"/>
          </p:nvPr>
        </p:nvSpPr>
        <p:spPr>
          <a:xfrm>
            <a:off x="581193" y="4541417"/>
            <a:ext cx="79899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1060eb66f7e_0_28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g1060eb66f7e_0_28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1060eb66f7e_0_2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g1060eb66f7e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g1060eb66f7e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g1060eb66f7e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g1060eb66f7e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60eb66f7e_0_39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g1060eb66f7e_0_39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g1060eb66f7e_0_3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060eb66f7e_0_3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g1060eb66f7e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060eb66f7e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g1060eb66f7e_0_3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g1060eb66f7e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1060eb66f7e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60eb66f7e_0_49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g1060eb66f7e_0_49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g1060eb66f7e_0_49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g1060eb66f7e_0_49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g1060eb66f7e_0_49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g1060eb66f7e_0_49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060eb66f7e_0_4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g1060eb66f7e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1060eb66f7e_0_4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060eb66f7e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60eb66f7e_0_60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1060eb66f7e_0_6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g1060eb66f7e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1060eb66f7e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g1060eb66f7e_0_6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g1060eb66f7e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g1060eb66f7e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60eb66f7e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g1060eb66f7e_0_68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1060eb66f7e_0_68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g1060eb66f7e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1060eb66f7e_0_68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060eb66f7e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g1060eb66f7e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0eb66f7e_0_76"/>
          <p:cNvSpPr/>
          <p:nvPr/>
        </p:nvSpPr>
        <p:spPr>
          <a:xfrm>
            <a:off x="452646" y="5141973"/>
            <a:ext cx="82386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060eb66f7e_0_76"/>
          <p:cNvSpPr txBox="1"/>
          <p:nvPr>
            <p:ph type="title"/>
          </p:nvPr>
        </p:nvSpPr>
        <p:spPr>
          <a:xfrm>
            <a:off x="581352" y="5262296"/>
            <a:ext cx="3536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060eb66f7e_0_76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g1060eb66f7e_0_76"/>
          <p:cNvSpPr txBox="1"/>
          <p:nvPr>
            <p:ph idx="2" type="body"/>
          </p:nvPr>
        </p:nvSpPr>
        <p:spPr>
          <a:xfrm>
            <a:off x="4305617" y="5262295"/>
            <a:ext cx="4265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0" name="Google Shape;90;g1060eb66f7e_0_76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g1060eb66f7e_0_76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060eb66f7e_0_76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0eb66f7e_0_84"/>
          <p:cNvSpPr txBox="1"/>
          <p:nvPr>
            <p:ph type="title"/>
          </p:nvPr>
        </p:nvSpPr>
        <p:spPr>
          <a:xfrm>
            <a:off x="581192" y="4693389"/>
            <a:ext cx="7989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060eb66f7e_0_84"/>
          <p:cNvSpPr/>
          <p:nvPr>
            <p:ph idx="2" type="pic"/>
          </p:nvPr>
        </p:nvSpPr>
        <p:spPr>
          <a:xfrm>
            <a:off x="448093" y="599725"/>
            <a:ext cx="82386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g1060eb66f7e_0_84"/>
          <p:cNvSpPr txBox="1"/>
          <p:nvPr>
            <p:ph idx="1" type="body"/>
          </p:nvPr>
        </p:nvSpPr>
        <p:spPr>
          <a:xfrm>
            <a:off x="581192" y="5260126"/>
            <a:ext cx="7989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g1060eb66f7e_0_84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1060eb66f7e_0_84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1060eb66f7e_0_84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60eb66f7e_0_0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g1060eb66f7e_0_0"/>
          <p:cNvSpPr txBox="1"/>
          <p:nvPr>
            <p:ph idx="1" type="body"/>
          </p:nvPr>
        </p:nvSpPr>
        <p:spPr>
          <a:xfrm>
            <a:off x="143289" y="1059264"/>
            <a:ext cx="8835000" cy="4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1" algn="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  <a:defRPr i="0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22072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  <a:defRPr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0388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Assistant"/>
              <a:buChar char="⬛"/>
              <a:defRPr i="0" sz="14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298703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298704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298704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298704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298703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298703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Assistant"/>
              <a:buChar char="◼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" name="Google Shape;12;g1060eb66f7e_0_0"/>
          <p:cNvSpPr/>
          <p:nvPr/>
        </p:nvSpPr>
        <p:spPr>
          <a:xfrm>
            <a:off x="143290" y="111873"/>
            <a:ext cx="292620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g1060eb66f7e_0_0"/>
          <p:cNvSpPr/>
          <p:nvPr/>
        </p:nvSpPr>
        <p:spPr>
          <a:xfrm>
            <a:off x="6052201" y="111873"/>
            <a:ext cx="292620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1060eb66f7e_0_0"/>
          <p:cNvSpPr/>
          <p:nvPr/>
        </p:nvSpPr>
        <p:spPr>
          <a:xfrm>
            <a:off x="3097745" y="111873"/>
            <a:ext cx="292620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1060eb66f7e_0_0"/>
          <p:cNvSpPr txBox="1"/>
          <p:nvPr>
            <p:ph idx="11" type="ftr"/>
          </p:nvPr>
        </p:nvSpPr>
        <p:spPr>
          <a:xfrm>
            <a:off x="143305" y="6352025"/>
            <a:ext cx="369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g1060eb66f7e_0_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g1060eb66f7e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1060eb66f7e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060eb66f7e_0_0"/>
          <p:cNvSpPr txBox="1"/>
          <p:nvPr/>
        </p:nvSpPr>
        <p:spPr>
          <a:xfrm>
            <a:off x="5501938" y="6393125"/>
            <a:ext cx="3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תורגם לעברית ע"י FRC D-Bug #3316 מתל-אביב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lang="en-US"/>
              <a:t>צפייה בערכי חיישנים</a:t>
            </a:r>
            <a:endParaRPr b="1"/>
          </a:p>
        </p:txBody>
      </p:sp>
      <p:sp>
        <p:nvSpPr>
          <p:cNvPr id="149" name="Google Shape;149;p1"/>
          <p:cNvSpPr txBox="1"/>
          <p:nvPr/>
        </p:nvSpPr>
        <p:spPr>
          <a:xfrm>
            <a:off x="3187659" y="4191557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rPr>
              <a:t>מאת Arvind and Sanjay Seshan</a:t>
            </a:r>
            <a:endParaRPr sz="1600">
              <a:solidFill>
                <a:srgbClr val="0EAE9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60eb66f7e_0_13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קרדיטים</a:t>
            </a:r>
            <a:endParaRPr/>
          </a:p>
        </p:txBody>
      </p:sp>
      <p:sp>
        <p:nvSpPr>
          <p:cNvPr id="251" name="Google Shape;251;g1060eb66f7e_0_136"/>
          <p:cNvSpPr txBox="1"/>
          <p:nvPr>
            <p:ph idx="1" type="body"/>
          </p:nvPr>
        </p:nvSpPr>
        <p:spPr>
          <a:xfrm>
            <a:off x="457200" y="1317978"/>
            <a:ext cx="8245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en-US" sz="2200"/>
              <a:t>המצגת נוצרה על ידי  Arvind and Sanjay Seshan עבור Prime Lessons.</a:t>
            </a:r>
            <a:endParaRPr sz="2200"/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⬛"/>
            </a:pPr>
            <a:r>
              <a:rPr lang="en-US" sz="2200"/>
              <a:t>המצגת תורגמה לעברית ע"י FRC D-Bug #3316 וקבוצות ה-FLL של עירוני ד' תל-אביב  #285 ++D ו-DGITAL #1331</a:t>
            </a:r>
            <a:endParaRPr sz="2200"/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en-US" sz="2200"/>
              <a:t>ניתן למצוא שיעורים נוספים באתר</a:t>
            </a:r>
            <a:endParaRPr sz="2200"/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en-US" sz="2200"/>
              <a:t> www.primelessons.org</a:t>
            </a:r>
            <a:endParaRPr sz="2200"/>
          </a:p>
        </p:txBody>
      </p:sp>
      <p:sp>
        <p:nvSpPr>
          <p:cNvPr id="252" name="Google Shape;252;g1060eb66f7e_0_13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253" name="Google Shape;253;g1060eb66f7e_0_13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g1060eb66f7e_0_136"/>
          <p:cNvSpPr/>
          <p:nvPr/>
        </p:nvSpPr>
        <p:spPr>
          <a:xfrm>
            <a:off x="575029" y="5862802"/>
            <a:ext cx="77340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55" name="Google Shape;255;g1060eb66f7e_0_13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1060eb66f7e_0_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88" y="4482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1060eb66f7e_0_1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91" y="4475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1060eb66f7e_0_1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25" y="2371475"/>
            <a:ext cx="2547564" cy="1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מטרות השיעור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ללמוד כיצד לצפות בערכי החיישנים בתוכנות SPIKE Prime ו- Robot Inventor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" name="Google Shape;158;p2"/>
          <p:cNvPicPr preferRelativeResize="0"/>
          <p:nvPr/>
        </p:nvPicPr>
        <p:blipFill rotWithShape="1">
          <a:blip r:embed="rId3">
            <a:alphaModFix/>
          </a:blip>
          <a:srcRect b="36913" l="0" r="8346" t="0"/>
          <a:stretch/>
        </p:blipFill>
        <p:spPr>
          <a:xfrm>
            <a:off x="2171596" y="4267234"/>
            <a:ext cx="4731622" cy="8172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למה אנחנו צריכים לצפות במידע מהחיישנים?</a:t>
            </a:r>
            <a:endParaRPr/>
          </a:p>
        </p:txBody>
      </p:sp>
      <p:sp>
        <p:nvSpPr>
          <p:cNvPr id="164" name="Google Shape;164;p3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מידע מחיישנים יכול -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לעזור לנו לתכנת בקלות רבה יותר (ללא ניחושים ובדיקות)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לעזור לנו לתכנת בדיוק רב יותר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לעזור לנו לדבג תוכנות ולתקן בעיות בניה</a:t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לSPIKE Prime ו- Robot Inventor אין מסכים, אבל אתם עדיין יכול לצפות במידע חיישני בעזרת ה-Hub Dashboard על גבי התוכנה במחשב</a:t>
            </a:r>
            <a:endParaRPr/>
          </a:p>
        </p:txBody>
      </p:sp>
      <p:sp>
        <p:nvSpPr>
          <p:cNvPr id="165" name="Google Shape;165;p3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166" name="Google Shape;166;p3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3">
            <a:alphaModFix/>
          </a:blip>
          <a:srcRect b="0" l="0" r="0" t="4720"/>
          <a:stretch/>
        </p:blipFill>
        <p:spPr>
          <a:xfrm>
            <a:off x="159493" y="1177853"/>
            <a:ext cx="3520970" cy="252104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אתם חייבים להיות מחוברים לבקר דרך המחשב</a:t>
            </a:r>
            <a:endParaRPr/>
          </a:p>
        </p:txBody>
      </p:sp>
      <p:sp>
        <p:nvSpPr>
          <p:cNvPr id="173" name="Google Shape;173;p4"/>
          <p:cNvSpPr txBox="1"/>
          <p:nvPr>
            <p:ph idx="1" type="body"/>
          </p:nvPr>
        </p:nvSpPr>
        <p:spPr>
          <a:xfrm>
            <a:off x="3942080" y="1242219"/>
            <a:ext cx="5042427" cy="275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על מנת לצפות במידע מהחיישנים עליכם להיות מחוברים לבקר של הרובוט שלכם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הקליקו על אייקון ההאב הקטן בתוך הפרויקט  בתוכנה על מנת להתחבר לבקר שלכם ע"י בלוטות'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ניתן לחבר את הבקר למחשב גם ע"י כבל</a:t>
            </a:r>
            <a:endParaRPr/>
          </a:p>
        </p:txBody>
      </p:sp>
      <p:sp>
        <p:nvSpPr>
          <p:cNvPr id="174" name="Google Shape;174;p4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175" name="Google Shape;175;p4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4"/>
          <p:cNvSpPr/>
          <p:nvPr/>
        </p:nvSpPr>
        <p:spPr>
          <a:xfrm>
            <a:off x="1245462" y="1374409"/>
            <a:ext cx="325641" cy="312615"/>
          </a:xfrm>
          <a:prstGeom prst="rect">
            <a:avLst/>
          </a:prstGeom>
          <a:noFill/>
          <a:ln cap="flat" cmpd="sng" w="57150">
            <a:solidFill>
              <a:srgbClr val="FFD5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77" name="Google Shape;177;p4"/>
          <p:cNvCxnSpPr/>
          <p:nvPr/>
        </p:nvCxnSpPr>
        <p:spPr>
          <a:xfrm>
            <a:off x="1571103" y="1374409"/>
            <a:ext cx="3000897" cy="2624546"/>
          </a:xfrm>
          <a:prstGeom prst="straightConnector1">
            <a:avLst/>
          </a:prstGeom>
          <a:noFill/>
          <a:ln cap="rnd" cmpd="sng" w="22225">
            <a:solidFill>
              <a:srgbClr val="FFD5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4"/>
          <p:cNvCxnSpPr/>
          <p:nvPr/>
        </p:nvCxnSpPr>
        <p:spPr>
          <a:xfrm>
            <a:off x="1245462" y="1687024"/>
            <a:ext cx="690283" cy="2333565"/>
          </a:xfrm>
          <a:prstGeom prst="straightConnector1">
            <a:avLst/>
          </a:prstGeom>
          <a:noFill/>
          <a:ln cap="rnd" cmpd="sng" w="22225">
            <a:solidFill>
              <a:srgbClr val="FFD5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9" name="Google Shape;17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496" y="4020589"/>
            <a:ext cx="2567196" cy="1998904"/>
          </a:xfrm>
          <a:prstGeom prst="rect">
            <a:avLst/>
          </a:prstGeom>
          <a:noFill/>
          <a:ln cap="flat" cmpd="sng" w="28575">
            <a:solidFill>
              <a:srgbClr val="FFD5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4"/>
          <p:cNvSpPr/>
          <p:nvPr/>
        </p:nvSpPr>
        <p:spPr>
          <a:xfrm>
            <a:off x="3024745" y="5768340"/>
            <a:ext cx="472967" cy="223898"/>
          </a:xfrm>
          <a:prstGeom prst="rect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ערכי חיישנים בעמוד הפרויקט</a:t>
            </a:r>
            <a:endParaRPr/>
          </a:p>
        </p:txBody>
      </p:sp>
      <p:pic>
        <p:nvPicPr>
          <p:cNvPr id="186" name="Google Shape;18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809" y="3480516"/>
            <a:ext cx="3503210" cy="180899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p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188" name="Google Shape;188;p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5"/>
          <p:cNvSpPr txBox="1"/>
          <p:nvPr/>
        </p:nvSpPr>
        <p:spPr>
          <a:xfrm>
            <a:off x="175260" y="1396036"/>
            <a:ext cx="8707596" cy="680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marR="0" rt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</a:pPr>
            <a:r>
              <a:rPr lang="en-US" sz="1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ברגע שחיישנים ומנועים מחוברים להאב, הם יופיעו בחלקו העליון של עמוד הפרויקט בתוכנה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90" name="Google Shape;190;p5"/>
          <p:cNvPicPr preferRelativeResize="0"/>
          <p:nvPr/>
        </p:nvPicPr>
        <p:blipFill rotWithShape="1">
          <a:blip r:embed="rId4">
            <a:alphaModFix/>
          </a:blip>
          <a:srcRect b="67118" l="63369" r="0" t="0"/>
          <a:stretch/>
        </p:blipFill>
        <p:spPr>
          <a:xfrm>
            <a:off x="4958994" y="3417576"/>
            <a:ext cx="3219646" cy="187193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5"/>
          <p:cNvSpPr txBox="1"/>
          <p:nvPr/>
        </p:nvSpPr>
        <p:spPr>
          <a:xfrm>
            <a:off x="412809" y="5294567"/>
            <a:ext cx="3362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SPIKE Prime</a:t>
            </a:r>
            <a:endParaRPr/>
          </a:p>
        </p:txBody>
      </p:sp>
      <p:sp>
        <p:nvSpPr>
          <p:cNvPr id="192" name="Google Shape;192;p5"/>
          <p:cNvSpPr txBox="1"/>
          <p:nvPr/>
        </p:nvSpPr>
        <p:spPr>
          <a:xfrm>
            <a:off x="4815862" y="5282339"/>
            <a:ext cx="3362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Robot Inventor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ערכי חיישנים בדאשבורד</a:t>
            </a:r>
            <a:endParaRPr/>
          </a:p>
        </p:txBody>
      </p:sp>
      <p:sp>
        <p:nvSpPr>
          <p:cNvPr id="198" name="Google Shape;198;p6"/>
          <p:cNvSpPr txBox="1"/>
          <p:nvPr>
            <p:ph idx="1" type="body"/>
          </p:nvPr>
        </p:nvSpPr>
        <p:spPr>
          <a:xfrm>
            <a:off x="155087" y="1140006"/>
            <a:ext cx="8660921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במידה ותלחצו על אייקון ההאב בכל אחת מהתוכנות, תגיעו להבא דאשבורד בו תוכלו לראות מידע חיישני נוסף</a:t>
            </a:r>
            <a:endParaRPr/>
          </a:p>
        </p:txBody>
      </p:sp>
      <p:sp>
        <p:nvSpPr>
          <p:cNvPr id="199" name="Google Shape;199;p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200" name="Google Shape;200;p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" y="3254075"/>
            <a:ext cx="3707605" cy="2878369"/>
          </a:xfrm>
          <a:prstGeom prst="rect">
            <a:avLst/>
          </a:prstGeom>
          <a:noFill/>
          <a:ln cap="flat" cmpd="sng" w="28575">
            <a:solidFill>
              <a:srgbClr val="FFD5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4">
            <a:alphaModFix/>
          </a:blip>
          <a:srcRect b="60055" l="4007" r="20330" t="12038"/>
          <a:stretch/>
        </p:blipFill>
        <p:spPr>
          <a:xfrm>
            <a:off x="175260" y="2415209"/>
            <a:ext cx="3752848" cy="714769"/>
          </a:xfrm>
          <a:prstGeom prst="rect">
            <a:avLst/>
          </a:prstGeom>
          <a:noFill/>
          <a:ln cap="flat" cmpd="sng" w="28575">
            <a:solidFill>
              <a:srgbClr val="FFD5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3" name="Google Shape;203;p6"/>
          <p:cNvSpPr/>
          <p:nvPr/>
        </p:nvSpPr>
        <p:spPr>
          <a:xfrm>
            <a:off x="184567" y="2630163"/>
            <a:ext cx="390525" cy="39110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screenshot of a cell phone&#10;&#10;Description automatically generated" id="204" name="Google Shape;20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1574" y="3197546"/>
            <a:ext cx="3980032" cy="2991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6"/>
          <p:cNvPicPr preferRelativeResize="0"/>
          <p:nvPr/>
        </p:nvPicPr>
        <p:blipFill rotWithShape="1">
          <a:blip r:embed="rId6">
            <a:alphaModFix/>
          </a:blip>
          <a:srcRect b="87317" l="72641" r="0" t="5578"/>
          <a:stretch/>
        </p:blipFill>
        <p:spPr>
          <a:xfrm>
            <a:off x="4829949" y="2415209"/>
            <a:ext cx="3603281" cy="60606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6"/>
          <p:cNvSpPr/>
          <p:nvPr/>
        </p:nvSpPr>
        <p:spPr>
          <a:xfrm>
            <a:off x="7920524" y="2502444"/>
            <a:ext cx="390525" cy="39110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327992" y="1977715"/>
            <a:ext cx="3362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SPIKE Prime</a:t>
            </a:r>
            <a:endParaRPr/>
          </a:p>
        </p:txBody>
      </p:sp>
      <p:sp>
        <p:nvSpPr>
          <p:cNvPr id="208" name="Google Shape;208;p6"/>
          <p:cNvSpPr txBox="1"/>
          <p:nvPr/>
        </p:nvSpPr>
        <p:spPr>
          <a:xfrm>
            <a:off x="4731045" y="1965487"/>
            <a:ext cx="3362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Robot Inventor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מידע חיישני נוסף על הדאשבורד</a:t>
            </a:r>
            <a:endParaRPr/>
          </a:p>
        </p:txBody>
      </p:sp>
      <p:sp>
        <p:nvSpPr>
          <p:cNvPr id="214" name="Google Shape;214;p7"/>
          <p:cNvSpPr txBox="1"/>
          <p:nvPr>
            <p:ph idx="1" type="body"/>
          </p:nvPr>
        </p:nvSpPr>
        <p:spPr>
          <a:xfrm>
            <a:off x="155088" y="1140006"/>
            <a:ext cx="4197837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מהדאשבורד של הבקר, תוכלו לראות מידע נוסף רב על כל חיישן ומנוע</a:t>
            </a:r>
            <a:endParaRPr sz="1600"/>
          </a:p>
          <a:p>
            <a:pPr indent="-306000" lvl="0" marL="306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בחרו במצב בעזרת הקלקה על החץ המצביע כלפי מטה</a:t>
            </a:r>
            <a:endParaRPr sz="1600"/>
          </a:p>
          <a:p>
            <a:pPr indent="-306000" lvl="0" marL="306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תוכלו גם לראות  נתונים עבור חיישן הג'יירו המובנה</a:t>
            </a:r>
            <a:endParaRPr sz="1600"/>
          </a:p>
          <a:p>
            <a:pPr indent="0" lvl="0" marL="306000" rtl="1" algn="r">
              <a:spcBef>
                <a:spcPts val="92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5" name="Google Shape;215;p7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216" name="Google Shape;216;p7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754" y="3903490"/>
            <a:ext cx="1871663" cy="2110820"/>
          </a:xfrm>
          <a:prstGeom prst="rect">
            <a:avLst/>
          </a:prstGeom>
          <a:noFill/>
          <a:ln cap="flat" cmpd="sng" w="28575">
            <a:solidFill>
              <a:srgbClr val="FFD5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8" name="Google Shape;21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3134" y="3919242"/>
            <a:ext cx="1784546" cy="2079315"/>
          </a:xfrm>
          <a:prstGeom prst="rect">
            <a:avLst/>
          </a:prstGeom>
          <a:noFill/>
          <a:ln cap="flat" cmpd="sng" w="28575">
            <a:solidFill>
              <a:srgbClr val="FFD5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9" name="Google Shape;219;p7"/>
          <p:cNvPicPr preferRelativeResize="0"/>
          <p:nvPr/>
        </p:nvPicPr>
        <p:blipFill rotWithShape="1">
          <a:blip r:embed="rId5">
            <a:alphaModFix/>
          </a:blip>
          <a:srcRect b="50455" l="22050" r="20393" t="18711"/>
          <a:stretch/>
        </p:blipFill>
        <p:spPr>
          <a:xfrm>
            <a:off x="4562475" y="1568035"/>
            <a:ext cx="4294617" cy="1829952"/>
          </a:xfrm>
          <a:prstGeom prst="rect">
            <a:avLst/>
          </a:prstGeom>
          <a:noFill/>
          <a:ln cap="flat" cmpd="sng" w="28575">
            <a:solidFill>
              <a:srgbClr val="FFD5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17047" y="3928335"/>
            <a:ext cx="2219325" cy="2085975"/>
          </a:xfrm>
          <a:prstGeom prst="rect">
            <a:avLst/>
          </a:prstGeom>
          <a:noFill/>
          <a:ln cap="flat" cmpd="sng" w="28575">
            <a:solidFill>
              <a:srgbClr val="FFD5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1" name="Google Shape;221;p7"/>
          <p:cNvSpPr txBox="1"/>
          <p:nvPr/>
        </p:nvSpPr>
        <p:spPr>
          <a:xfrm>
            <a:off x="4467225" y="1215896"/>
            <a:ext cx="15811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Gyro Sensor</a:t>
            </a:r>
            <a:endParaRPr/>
          </a:p>
        </p:txBody>
      </p:sp>
      <p:sp>
        <p:nvSpPr>
          <p:cNvPr id="222" name="Google Shape;222;p7"/>
          <p:cNvSpPr txBox="1"/>
          <p:nvPr/>
        </p:nvSpPr>
        <p:spPr>
          <a:xfrm>
            <a:off x="835051" y="3565448"/>
            <a:ext cx="15811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Color Sensor</a:t>
            </a:r>
            <a:endParaRPr/>
          </a:p>
        </p:txBody>
      </p:sp>
      <p:sp>
        <p:nvSpPr>
          <p:cNvPr id="223" name="Google Shape;223;p7"/>
          <p:cNvSpPr txBox="1"/>
          <p:nvPr/>
        </p:nvSpPr>
        <p:spPr>
          <a:xfrm>
            <a:off x="3492072" y="3583593"/>
            <a:ext cx="15811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Force Sensor</a:t>
            </a:r>
            <a:endParaRPr/>
          </a:p>
        </p:txBody>
      </p:sp>
      <p:sp>
        <p:nvSpPr>
          <p:cNvPr id="224" name="Google Shape;224;p7"/>
          <p:cNvSpPr txBox="1"/>
          <p:nvPr/>
        </p:nvSpPr>
        <p:spPr>
          <a:xfrm>
            <a:off x="5915189" y="3583593"/>
            <a:ext cx="22193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Distance Sensor</a:t>
            </a:r>
            <a:endParaRPr/>
          </a:p>
        </p:txBody>
      </p:sp>
      <p:sp>
        <p:nvSpPr>
          <p:cNvPr id="225" name="Google Shape;225;p7"/>
          <p:cNvSpPr/>
          <p:nvPr/>
        </p:nvSpPr>
        <p:spPr>
          <a:xfrm>
            <a:off x="1885950" y="4741061"/>
            <a:ext cx="263169" cy="18715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4438650" y="4445786"/>
            <a:ext cx="263169" cy="18715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p7"/>
          <p:cNvSpPr/>
          <p:nvPr/>
        </p:nvSpPr>
        <p:spPr>
          <a:xfrm>
            <a:off x="7219950" y="4493411"/>
            <a:ext cx="263169" cy="18715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Google Shape;228;p7"/>
          <p:cNvSpPr/>
          <p:nvPr/>
        </p:nvSpPr>
        <p:spPr>
          <a:xfrm>
            <a:off x="8324850" y="1759736"/>
            <a:ext cx="263169" cy="18715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4899762" y="2849024"/>
            <a:ext cx="263169" cy="18715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שימושים</a:t>
            </a:r>
            <a:endParaRPr/>
          </a:p>
        </p:txBody>
      </p:sp>
      <p:sp>
        <p:nvSpPr>
          <p:cNvPr id="235" name="Google Shape;235;p8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מידע מחיישנים יכול לעזור לכם לתכנת בצורה טובה יותר וגם לעזור לדבג קוד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לאורך השימוש שלכם בשיעורים שלנו, תשתמשו בפיצ'ר זה לעיתים קרובות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בעת שאתם משלימים כל אתגר, חשבו כיצד השימוש במידע חיישני היה יכול לעזור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בעמוד הבא יש מספר דוגמאות עליהם אתם יכולים לחשוב</a:t>
            </a:r>
            <a:endParaRPr/>
          </a:p>
        </p:txBody>
      </p:sp>
      <p:sp>
        <p:nvSpPr>
          <p:cNvPr id="236" name="Google Shape;236;p8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237" name="Google Shape;237;p8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מתי מידע חיישני יכול לעזור?</a:t>
            </a:r>
            <a:endParaRPr/>
          </a:p>
        </p:txBody>
      </p:sp>
      <p:sp>
        <p:nvSpPr>
          <p:cNvPr id="243" name="Google Shape;243;p9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>
                <a:solidFill>
                  <a:schemeClr val="dk1"/>
                </a:solidFill>
              </a:rPr>
              <a:t>הקטנת השימוש בשיטת ניסיון וטעיה: אני רוצה שהרובוט שלי יסתובב כמות מסוימת, אבל אני לא בטוח כמה אני רוצה שהוא יסתובב בלי לבדוק</a:t>
            </a:r>
            <a:endParaRPr>
              <a:solidFill>
                <a:schemeClr val="dk1"/>
              </a:solidFill>
            </a:endParaRPr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לדבג קוד: הרובוט לא עוקב אחרי הקו השחור כמו שתכנתתי אותו לעשות, למה לא? מהו הצבע של הקו השחור לפי הרובוט? 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בדיקות בניה: בניתי את הרובוט שלי עם חיישן הכוח טיפה יותר מידי בתוך הרובוט, אני לא בטוח שהוא נלחץ מספיק. כיצד אוכל לוודא שהוא נלחץ?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בדיקת חיישנים: הוריתי לרובוט שלי לעצור שהוא במרחק של 20ס"מ. אך נראה שהוא עוצר מוקדם יותר מזה. מדוע החיישן לא עובד כראוי? כיצד אוכל לראות מה המרחק שהחיישן רואה? </a:t>
            </a:r>
            <a:endParaRPr/>
          </a:p>
        </p:txBody>
      </p:sp>
      <p:sp>
        <p:nvSpPr>
          <p:cNvPr id="244" name="Google Shape;244;p9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245" name="Google Shape;245;p9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