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7" r:id="rId7"/>
    <p:sldId id="432" r:id="rId8"/>
    <p:sldId id="375" r:id="rId9"/>
    <p:sldId id="376" r:id="rId10"/>
    <p:sldId id="431" r:id="rId11"/>
    <p:sldId id="438" r:id="rId12"/>
    <p:sldId id="43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281"/>
    <a:srgbClr val="DA15A3"/>
    <a:srgbClr val="FFD500"/>
    <a:srgbClr val="65D7FF"/>
    <a:srgbClr val="0EAE9F"/>
    <a:srgbClr val="13B09B"/>
    <a:srgbClr val="0290F8"/>
    <a:srgbClr val="FE59D0"/>
    <a:srgbClr val="F55455"/>
    <a:srgbClr val="FF9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3498-4132-3F43-9B21-A8D8C23AEDF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B895C1-D6B4-A141-BEED-15A87A007D5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729F03-2DD3-3B43-A266-B763EDC753A7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AB73E9-1946-694B-A131-33F73064CB0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E2EF6-B929-4541-8CF6-83E426088F9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99EAE-A8AD-DB40-B4D4-8C26AE86EF8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E0A8D-7C68-6F4C-8A7B-3E0110FE7FF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67985-1144-834B-A7B1-6ECA4059613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A9EE1-7EE9-184F-92A7-895263DAFD7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23791B-4301-FF40-954A-7EFAB1E30FC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3C8ED-4410-9D4D-8EFF-1F9EE6EB5F1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robot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Modes: brake vs. Hold vs. Coast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– after move, bring motors to a hard stop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– after move, bring motor to a hard stop and use motor power to counter any further movement until the motor is used again. You will not be able to move the motor by hand. 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US" dirty="0"/>
              <a:t> – after move, allow motors to move due to momentum</a:t>
            </a:r>
          </a:p>
          <a:p>
            <a:r>
              <a:rPr lang="en-US" dirty="0"/>
              <a:t>In general, we will use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 or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 in most of 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D660C-7A76-4474-B8E9-9279FEBD2999}"/>
              </a:ext>
            </a:extLst>
          </p:cNvPr>
          <p:cNvSpPr txBox="1"/>
          <p:nvPr/>
        </p:nvSpPr>
        <p:spPr>
          <a:xfrm>
            <a:off x="2286000" y="3624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9E0A-9E85-4CAD-9951-3182D1E6C1AE}"/>
              </a:ext>
            </a:extLst>
          </p:cNvPr>
          <p:cNvSpPr txBox="1"/>
          <p:nvPr/>
        </p:nvSpPr>
        <p:spPr>
          <a:xfrm>
            <a:off x="2086856" y="4243800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7F485-3A0A-426F-BD7C-74914985A669}"/>
              </a:ext>
            </a:extLst>
          </p:cNvPr>
          <p:cNvSpPr txBox="1"/>
          <p:nvPr/>
        </p:nvSpPr>
        <p:spPr>
          <a:xfrm>
            <a:off x="2149311" y="4657350"/>
            <a:ext cx="470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26A19-2519-492E-98CE-BCF6D2822FF0}"/>
              </a:ext>
            </a:extLst>
          </p:cNvPr>
          <p:cNvSpPr txBox="1"/>
          <p:nvPr/>
        </p:nvSpPr>
        <p:spPr>
          <a:xfrm>
            <a:off x="2086856" y="5070646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D2A457-0956-49CB-824B-FD00ABF2A47D}"/>
              </a:ext>
            </a:extLst>
          </p:cNvPr>
          <p:cNvCxnSpPr>
            <a:cxnSpLocks/>
          </p:cNvCxnSpPr>
          <p:nvPr/>
        </p:nvCxnSpPr>
        <p:spPr>
          <a:xfrm>
            <a:off x="1960775" y="4088060"/>
            <a:ext cx="5227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Default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en-US" dirty="0"/>
              <a:t>If no specific speed value is given as an input to the move function, the function will use the default speed</a:t>
            </a:r>
          </a:p>
          <a:p>
            <a:r>
              <a:rPr lang="en-US" dirty="0"/>
              <a:t>For example, the code below will move at 30 speed because no other speed is specified in the function and 30 speed was set as the default speed.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1204388" y="3219344"/>
            <a:ext cx="64672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0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3715" cy="1295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Droid Bot IV, smaller wheels are used.  One rotation only moves 17.5cm. The default speed is, therefore, also set higher.</a:t>
            </a:r>
          </a:p>
          <a:p>
            <a:r>
              <a:rPr lang="en-US" dirty="0"/>
              <a:t>For ADB, the larger wheels are used. One rotation moves 27.6cm. The default speed is lower for additional control.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3855953" y="2529991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3855953" y="4279593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50E3D-8A14-4131-9274-0E339D025C92}"/>
              </a:ext>
            </a:extLst>
          </p:cNvPr>
          <p:cNvSpPr txBox="1"/>
          <p:nvPr/>
        </p:nvSpPr>
        <p:spPr>
          <a:xfrm>
            <a:off x="1610381" y="2902548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60567-811D-4F03-85AA-7670F0148CC8}"/>
              </a:ext>
            </a:extLst>
          </p:cNvPr>
          <p:cNvSpPr txBox="1"/>
          <p:nvPr/>
        </p:nvSpPr>
        <p:spPr>
          <a:xfrm>
            <a:off x="1610381" y="4650094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27.6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7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configure robot movement on a SPIKE Prime robot</a:t>
            </a:r>
          </a:p>
          <a:p>
            <a:r>
              <a:rPr lang="en-US" dirty="0"/>
              <a:t>Learn how to add you first lines to the programming canvas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8" y="3429000"/>
            <a:ext cx="3427528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configure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robot is different</a:t>
            </a:r>
          </a:p>
          <a:p>
            <a:r>
              <a:rPr lang="en-US" dirty="0"/>
              <a:t>Before you can program to move or turn, you need to first set how you have configured your robot:</a:t>
            </a:r>
          </a:p>
          <a:p>
            <a:pPr lvl="1"/>
            <a:r>
              <a:rPr lang="en-US" dirty="0"/>
              <a:t>What ports are the drive motors connected to?</a:t>
            </a:r>
          </a:p>
          <a:p>
            <a:pPr lvl="1"/>
            <a:r>
              <a:rPr lang="en-US" dirty="0"/>
              <a:t>What type of wheels are you using?</a:t>
            </a:r>
          </a:p>
          <a:p>
            <a:pPr lvl="1"/>
            <a:r>
              <a:rPr lang="en-US" dirty="0"/>
              <a:t>What fast do you want to move?</a:t>
            </a:r>
          </a:p>
          <a:p>
            <a:pPr lvl="1"/>
            <a:r>
              <a:rPr lang="en-US" dirty="0"/>
              <a:t>Do you want to stop immediately at the end of a move?</a:t>
            </a:r>
          </a:p>
          <a:p>
            <a:r>
              <a:rPr lang="en-US" dirty="0"/>
              <a:t>This information needs to be in every program you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connected to each port?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Configuration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ADB Default settings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Movement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51863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 using movement functions, you must configure the robot first. </a:t>
            </a:r>
          </a:p>
          <a:p>
            <a:r>
              <a:rPr lang="en-US" dirty="0"/>
              <a:t>There are four functions for this purpose: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functions can be found in the Motor Pairs tab in the Knowledge Base.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E3E2B-F7D0-4EC9-B5E5-8EC58043C00E}"/>
              </a:ext>
            </a:extLst>
          </p:cNvPr>
          <p:cNvSpPr txBox="1"/>
          <p:nvPr/>
        </p:nvSpPr>
        <p:spPr>
          <a:xfrm>
            <a:off x="175260" y="2065002"/>
            <a:ext cx="508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left_motor_port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right_motor_port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Determines which motors are connected to the left &amp; right wheels (change the settings for your robot). Whenever functions have 2 inputs for wheels – the first one is for the left wheel and second is for right.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8BDEB-E7F9-4988-B0C4-FE958C050232}"/>
              </a:ext>
            </a:extLst>
          </p:cNvPr>
          <p:cNvSpPr txBox="1"/>
          <p:nvPr/>
        </p:nvSpPr>
        <p:spPr>
          <a:xfrm>
            <a:off x="186021" y="4765344"/>
            <a:ext cx="5071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/>
              <a:t>Determines what the robot does at the end of a move function (brake, hold position, or float).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D70A4-6E82-4A05-AE5A-E720C0AE37AF}"/>
              </a:ext>
            </a:extLst>
          </p:cNvPr>
          <p:cNvSpPr txBox="1"/>
          <p:nvPr/>
        </p:nvSpPr>
        <p:spPr>
          <a:xfrm>
            <a:off x="180640" y="3977503"/>
            <a:ext cx="5077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/>
              <a:t>Sets the “default” speed for move functions you may use later in the program.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51915-3BAE-473C-9474-1B5BFCBB49AB}"/>
              </a:ext>
            </a:extLst>
          </p:cNvPr>
          <p:cNvGrpSpPr/>
          <p:nvPr/>
        </p:nvGrpSpPr>
        <p:grpSpPr>
          <a:xfrm>
            <a:off x="6056708" y="2661472"/>
            <a:ext cx="2564155" cy="1685362"/>
            <a:chOff x="6412239" y="2439081"/>
            <a:chExt cx="2014602" cy="13241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CCEF7C-834D-492D-BE5F-D025AB43D18F}"/>
                </a:ext>
              </a:extLst>
            </p:cNvPr>
            <p:cNvGrpSpPr/>
            <p:nvPr/>
          </p:nvGrpSpPr>
          <p:grpSpPr>
            <a:xfrm>
              <a:off x="6438323" y="2439081"/>
              <a:ext cx="1267367" cy="1324154"/>
              <a:chOff x="6507213" y="1474042"/>
              <a:chExt cx="1267367" cy="1324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122D2C-4D47-4029-8F4A-E717F89127F9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0" name="Rounded Rectangle 14">
                  <a:extLst>
                    <a:ext uri="{FF2B5EF4-FFF2-40B4-BE49-F238E27FC236}">
                      <a16:creationId xmlns:a16="http://schemas.microsoft.com/office/drawing/2014/main" id="{507020E4-B09D-43F0-A376-2009F9F16C1A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076AEFFD-93DC-489E-8590-E55B8C329988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65D7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2" name="Rounded Rectangle 16">
                  <a:extLst>
                    <a:ext uri="{FF2B5EF4-FFF2-40B4-BE49-F238E27FC236}">
                      <a16:creationId xmlns:a16="http://schemas.microsoft.com/office/drawing/2014/main" id="{D0D6CCAE-145A-4997-A904-2E4B2642C62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65D7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5F9179-3A27-4B0C-AA29-2354FB3C2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5B1542-4D6E-4F7D-AF88-01079C8A2E71}"/>
                  </a:ext>
                </a:extLst>
              </p:cNvPr>
              <p:cNvSpPr txBox="1"/>
              <p:nvPr/>
            </p:nvSpPr>
            <p:spPr>
              <a:xfrm>
                <a:off x="7294016" y="1474042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06CA1-D89A-4D08-BC98-41DF093CA217}"/>
                  </a:ext>
                </a:extLst>
              </p:cNvPr>
              <p:cNvSpPr txBox="1"/>
              <p:nvPr/>
            </p:nvSpPr>
            <p:spPr>
              <a:xfrm>
                <a:off x="7308960" y="2428864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1DAF77-FEF9-451B-9752-7B78D47774E6}"/>
                </a:ext>
              </a:extLst>
            </p:cNvPr>
            <p:cNvCxnSpPr/>
            <p:nvPr/>
          </p:nvCxnSpPr>
          <p:spPr>
            <a:xfrm>
              <a:off x="7745355" y="3021035"/>
              <a:ext cx="68148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3D143-9F92-4D9C-B264-BEC798CA90EC}"/>
                </a:ext>
              </a:extLst>
            </p:cNvPr>
            <p:cNvSpPr txBox="1"/>
            <p:nvPr/>
          </p:nvSpPr>
          <p:spPr>
            <a:xfrm>
              <a:off x="6438675" y="2469858"/>
              <a:ext cx="70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94E42-1926-4D78-9DD5-C7AD571AA532}"/>
                </a:ext>
              </a:extLst>
            </p:cNvPr>
            <p:cNvSpPr txBox="1"/>
            <p:nvPr/>
          </p:nvSpPr>
          <p:spPr>
            <a:xfrm>
              <a:off x="6412239" y="3421249"/>
              <a:ext cx="70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80FBBB-D08F-4154-824F-F04698C827D8}"/>
              </a:ext>
            </a:extLst>
          </p:cNvPr>
          <p:cNvSpPr txBox="1"/>
          <p:nvPr/>
        </p:nvSpPr>
        <p:spPr>
          <a:xfrm>
            <a:off x="156210" y="3201740"/>
            <a:ext cx="5101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set_motor_r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amount,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/>
              <a:t>Sets the ratio of one motor rotation to the distance travelled.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6892-BA2F-4018-AA75-36806A64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Pair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35B4-9D1F-4532-AB7A-913A0D32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err="1"/>
              <a:t>MotorPair</a:t>
            </a:r>
            <a:r>
              <a:rPr lang="en-US" dirty="0"/>
              <a:t>, both motors in the pair must be initialized.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83F1-6872-4104-85E9-D2D1F50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ED8B-96AD-4466-ADFF-414AEE1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F2AED-F26D-4F82-9AD9-6C879BF1BE72}"/>
              </a:ext>
            </a:extLst>
          </p:cNvPr>
          <p:cNvSpPr txBox="1"/>
          <p:nvPr/>
        </p:nvSpPr>
        <p:spPr>
          <a:xfrm>
            <a:off x="342900" y="2330581"/>
            <a:ext cx="8439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FF01F-7D60-465B-9104-7CA512C54D0C}"/>
              </a:ext>
            </a:extLst>
          </p:cNvPr>
          <p:cNvSpPr txBox="1"/>
          <p:nvPr/>
        </p:nvSpPr>
        <p:spPr>
          <a:xfrm>
            <a:off x="1285874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</a:t>
            </a:r>
            <a:r>
              <a:rPr lang="en-US" dirty="0" err="1"/>
              <a:t>MotorPair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A4408-CEF9-4C5A-87C4-53DF6E556ADF}"/>
              </a:ext>
            </a:extLst>
          </p:cNvPr>
          <p:cNvSpPr txBox="1"/>
          <p:nvPr/>
        </p:nvSpPr>
        <p:spPr>
          <a:xfrm>
            <a:off x="5476878" y="3619479"/>
            <a:ext cx="136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of the left 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E77B5-4AFD-4978-9511-676AE0A06E9A}"/>
              </a:ext>
            </a:extLst>
          </p:cNvPr>
          <p:cNvSpPr txBox="1"/>
          <p:nvPr/>
        </p:nvSpPr>
        <p:spPr>
          <a:xfrm>
            <a:off x="7154633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 of the right motor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922F5-D526-4C65-AAE1-C1F168554EF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052636" y="2915356"/>
            <a:ext cx="1" cy="709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80C9D-1D40-4469-AF44-22F5842BBBD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157199" y="2828925"/>
            <a:ext cx="317113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08CC3-9A07-46CB-87EA-D8AE2111821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04282" y="2834265"/>
            <a:ext cx="317114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Size and Movement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en-US" dirty="0"/>
              <a:t>The default option for the move function is to move for a specified distance in CM </a:t>
            </a:r>
          </a:p>
          <a:p>
            <a:r>
              <a:rPr lang="en-US" dirty="0"/>
              <a:t>However, prior to using this mode, you have to tell the program the number of cm per rotation travelled  </a:t>
            </a:r>
          </a:p>
          <a:p>
            <a:r>
              <a:rPr lang="en-US" dirty="0"/>
              <a:t>You will need to calculate this value as it depends on what wheel you use. The next two slides explain different ways to calculate this value.</a:t>
            </a:r>
          </a:p>
          <a:p>
            <a:r>
              <a:rPr lang="en-US" dirty="0"/>
              <a:t>Note that you can use inches instead of centimeters if you prefer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758637" y="3716942"/>
            <a:ext cx="7626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FD6A0-90F4-432C-8D97-34F3F1D08771}"/>
              </a:ext>
            </a:extLst>
          </p:cNvPr>
          <p:cNvSpPr txBox="1"/>
          <p:nvPr/>
        </p:nvSpPr>
        <p:spPr>
          <a:xfrm>
            <a:off x="1381148" y="4453228"/>
            <a:ext cx="6381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7"/>
            <a:ext cx="8655536" cy="3945544"/>
          </a:xfrm>
        </p:spPr>
        <p:txBody>
          <a:bodyPr>
            <a:normAutofit/>
          </a:bodyPr>
          <a:lstStyle/>
          <a:p>
            <a:pPr marL="476100" indent="-342900">
              <a:buAutoNum type="arabicPeriod"/>
            </a:pPr>
            <a:r>
              <a:rPr lang="en-US" sz="1600" dirty="0"/>
              <a:t>Look up the wheel size in mm printed on your tire and divide by 10 to convert to cm (because 1cm=10mm)</a:t>
            </a:r>
          </a:p>
          <a:p>
            <a:pPr marL="476100" indent="-342900">
              <a:buAutoNum type="arabicPeriod"/>
            </a:pPr>
            <a:r>
              <a:rPr lang="en-US" sz="1600" dirty="0"/>
              <a:t>Multiply the answer in step 1 by </a:t>
            </a:r>
            <a:r>
              <a:rPr lang="el-GR" sz="1600" dirty="0"/>
              <a:t>π</a:t>
            </a:r>
            <a:r>
              <a:rPr lang="en-US" sz="1600" dirty="0"/>
              <a:t> (3.14) to compute circumference</a:t>
            </a:r>
          </a:p>
          <a:p>
            <a:pPr marL="476100" indent="-342900">
              <a:buAutoNum type="arabicPeriod"/>
            </a:pPr>
            <a:r>
              <a:rPr lang="en-US" sz="1600" dirty="0"/>
              <a:t>Use the value to set the motor rotation block</a:t>
            </a:r>
          </a:p>
          <a:p>
            <a:r>
              <a:rPr lang="en-US" sz="1400" b="1" dirty="0"/>
              <a:t>Example calculation using the standard small SPIKE Prime wheels (used in Droid Bot IV):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Small SPIKE Prime Wheels = 5.6cm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5.6cm × </a:t>
            </a:r>
            <a:r>
              <a:rPr lang="el-GR" sz="1400" dirty="0"/>
              <a:t>π</a:t>
            </a:r>
            <a:r>
              <a:rPr lang="en-US" sz="1400" dirty="0"/>
              <a:t> = 17.5cm per rotation</a:t>
            </a:r>
          </a:p>
          <a:p>
            <a:r>
              <a:rPr lang="en-US" sz="1400" b="1" dirty="0"/>
              <a:t>Example calculation using the standard large SPIKE Prime set wheels (used in ADB):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Large SPIKE Prime Wheels = 8.8 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8.8 cm × </a:t>
            </a:r>
            <a:r>
              <a:rPr lang="el-GR" sz="1400" dirty="0">
                <a:solidFill>
                  <a:schemeClr val="tx1"/>
                </a:solidFill>
              </a:rPr>
              <a:t>π</a:t>
            </a:r>
            <a:r>
              <a:rPr lang="en-US" sz="1400" dirty="0">
                <a:solidFill>
                  <a:schemeClr val="tx1"/>
                </a:solidFill>
              </a:rPr>
              <a:t> = 27.6 cm per rotation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2473" y="1577564"/>
            <a:ext cx="236643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Helpful chart with common LEGO wheels and their diameters.</a:t>
            </a:r>
          </a:p>
          <a:p>
            <a:endParaRPr lang="en-US" sz="1100" dirty="0"/>
          </a:p>
          <a:p>
            <a:pPr algn="ctr"/>
            <a:r>
              <a:rPr lang="en-US" sz="1100" dirty="0"/>
              <a:t>http://wheels.sariel.pl/</a:t>
            </a:r>
          </a:p>
        </p:txBody>
      </p:sp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t="40444" r="29622"/>
          <a:stretch/>
        </p:blipFill>
        <p:spPr>
          <a:xfrm>
            <a:off x="187948" y="4591466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r="29622" b="59556"/>
          <a:stretch/>
        </p:blipFill>
        <p:spPr>
          <a:xfrm>
            <a:off x="7673056" y="4210989"/>
            <a:ext cx="1594825" cy="117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146BE-7560-4544-9A75-3D05004362D4}"/>
              </a:ext>
            </a:extLst>
          </p:cNvPr>
          <p:cNvSpPr txBox="1"/>
          <p:nvPr/>
        </p:nvSpPr>
        <p:spPr>
          <a:xfrm>
            <a:off x="1815632" y="5251697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7.6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1029-72C0-469D-A0F3-4B414B266CB4}"/>
              </a:ext>
            </a:extLst>
          </p:cNvPr>
          <p:cNvSpPr txBox="1"/>
          <p:nvPr/>
        </p:nvSpPr>
        <p:spPr>
          <a:xfrm>
            <a:off x="2697285" y="4620654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2)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 fontScale="92500" lnSpcReduction="20000"/>
          </a:bodyPr>
          <a:lstStyle/>
          <a:p>
            <a:pPr marL="0" lvl="1"/>
            <a:r>
              <a:rPr lang="en-US" sz="1900" dirty="0"/>
              <a:t>Use the Dashboard to view sensor data to find the Motor Degrees value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Put your ruler next to your wheel/robot at 0 centimeters (whatever part of the robot you use to align with 0, you should use to use to measure distance in step 2)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Roll your robot forward until the motor encoder reading (in the SPIKE software) reaches 1 rotation, or 360 degrees. Once you learn to program movement, you can program the robot to move 1 rotation forward.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Read the number of CM the robot moved along the ruler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Use the values to configure your robot’s movement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8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137407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390438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1553</TotalTime>
  <Words>1504</Words>
  <Application>Microsoft Macintosh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Configuring robot Movement</vt:lpstr>
      <vt:lpstr>Lesson objectives</vt:lpstr>
      <vt:lpstr>Why configure your code?</vt:lpstr>
      <vt:lpstr>What is connected to each port?</vt:lpstr>
      <vt:lpstr>Configuring Movement Blocks</vt:lpstr>
      <vt:lpstr>Motor Pair Initialization</vt:lpstr>
      <vt:lpstr>Wheel Size and Movement configuration</vt:lpstr>
      <vt:lpstr>How Many CM Does The Robot Move in 1 Rotation? (Method 1)</vt:lpstr>
      <vt:lpstr>How Many CM Does The Robot Move in 1 Rotation? (Method 2)</vt:lpstr>
      <vt:lpstr>Stop Modes: brake vs. Hold vs. Coast</vt:lpstr>
      <vt:lpstr>Setting Default Speed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232</cp:revision>
  <dcterms:created xsi:type="dcterms:W3CDTF">2016-07-04T02:35:12Z</dcterms:created>
  <dcterms:modified xsi:type="dcterms:W3CDTF">2020-12-16T21:00:16Z</dcterms:modified>
</cp:coreProperties>
</file>