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74" r:id="rId4"/>
  </p:sldMasterIdLst>
  <p:notesMasterIdLst>
    <p:notesMasterId r:id="rId18"/>
  </p:notesMasterIdLst>
  <p:handoutMasterIdLst>
    <p:handoutMasterId r:id="rId19"/>
  </p:handoutMasterIdLst>
  <p:sldIdLst>
    <p:sldId id="414" r:id="rId5"/>
    <p:sldId id="413" r:id="rId6"/>
    <p:sldId id="300" r:id="rId7"/>
    <p:sldId id="426" r:id="rId8"/>
    <p:sldId id="409" r:id="rId9"/>
    <p:sldId id="433" r:id="rId10"/>
    <p:sldId id="436" r:id="rId11"/>
    <p:sldId id="260" r:id="rId12"/>
    <p:sldId id="437" r:id="rId13"/>
    <p:sldId id="428" r:id="rId14"/>
    <p:sldId id="429" r:id="rId15"/>
    <p:sldId id="430" r:id="rId16"/>
    <p:sldId id="28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078CC"/>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96327" autoAdjust="0"/>
  </p:normalViewPr>
  <p:slideViewPr>
    <p:cSldViewPr snapToGrid="0" snapToObjects="1">
      <p:cViewPr varScale="1">
        <p:scale>
          <a:sx n="123" d="100"/>
          <a:sy n="123" d="100"/>
        </p:scale>
        <p:origin x="1888" y="19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12/16/20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12/16/20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GB"/>
              <a:t>Copyright © 2020 SPIKE Prime Lessons (primelessons.org) CC-BY-NC-SA.  (Last edit: 11/8/2020)</a:t>
            </a:r>
            <a:endParaRPr lang="en-US"/>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Tree>
    <p:extLst>
      <p:ext uri="{BB962C8B-B14F-4D97-AF65-F5344CB8AC3E}">
        <p14:creationId xmlns:p14="http://schemas.microsoft.com/office/powerpoint/2010/main" val="2172641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5941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8713039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166338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80155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8127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dirty="0"/>
          </a:p>
        </p:txBody>
      </p:sp>
    </p:spTree>
    <p:extLst>
      <p:ext uri="{BB962C8B-B14F-4D97-AF65-F5344CB8AC3E}">
        <p14:creationId xmlns:p14="http://schemas.microsoft.com/office/powerpoint/2010/main" val="27977766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3334511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5854481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510758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410445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GB"/>
              <a:t>Copyright © 2020 SPIKE Prime Lessons (primelessons.org) CC-BY-NC-SA.  (Last edit: 11/8/2020)</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GB"/>
              <a:t>Copyright © 2020 SPIKE Prime Lessons (primelessons.org) CC-BY-NC-SA.  (Last edit: 11/8/2020)</a:t>
            </a:r>
            <a:endParaRPr lang="en-US"/>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43267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p:txBody>
          <a:bodyPr/>
          <a:lstStyle/>
          <a:p>
            <a:r>
              <a:rPr lang="en-US" dirty="0"/>
              <a:t>Moving straight</a:t>
            </a:r>
          </a:p>
        </p:txBody>
      </p:sp>
      <p:sp>
        <p:nvSpPr>
          <p:cNvPr id="2" name="Subtitle 1"/>
          <p:cNvSpPr>
            <a:spLocks noGrp="1"/>
          </p:cNvSpPr>
          <p:nvPr>
            <p:ph type="subTitle" idx="1"/>
          </p:nvPr>
        </p:nvSpPr>
        <p:spPr/>
        <p:txBody>
          <a:bodyPr>
            <a:normAutofit/>
          </a:bodyPr>
          <a:lstStyle/>
          <a:p>
            <a:r>
              <a:rPr lang="en-US" dirty="0"/>
              <a:t>Arvind Seshan</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Moving and Stop Moving Functions</a:t>
            </a:r>
          </a:p>
        </p:txBody>
      </p:sp>
      <p:sp>
        <p:nvSpPr>
          <p:cNvPr id="3" name="Content Placeholder 2"/>
          <p:cNvSpPr>
            <a:spLocks noGrp="1"/>
          </p:cNvSpPr>
          <p:nvPr>
            <p:ph idx="1"/>
          </p:nvPr>
        </p:nvSpPr>
        <p:spPr>
          <a:xfrm>
            <a:off x="254524" y="1203805"/>
            <a:ext cx="8448150" cy="3252682"/>
          </a:xfrm>
        </p:spPr>
        <p:txBody>
          <a:bodyPr>
            <a:normAutofit/>
          </a:bodyPr>
          <a:lstStyle/>
          <a:p>
            <a:pPr marL="342900" indent="-342900">
              <a:buFont typeface="Arial"/>
              <a:buChar char="•"/>
            </a:pPr>
            <a:r>
              <a:rPr lang="en-US" dirty="0"/>
              <a:t>There are 5 more move functions</a:t>
            </a:r>
          </a:p>
          <a:p>
            <a:pPr marL="342900" indent="-342900">
              <a:buFont typeface="Arial"/>
              <a:buChar char="•"/>
            </a:pPr>
            <a:r>
              <a:rPr lang="en-US" dirty="0"/>
              <a:t>The start functions will turn </a:t>
            </a:r>
            <a:r>
              <a:rPr lang="en-US" b="1" dirty="0"/>
              <a:t>on</a:t>
            </a:r>
            <a:r>
              <a:rPr lang="en-US" dirty="0"/>
              <a:t> your drive motors at the given speed (and steering if given). </a:t>
            </a:r>
          </a:p>
          <a:p>
            <a:pPr marL="342900" indent="-342900">
              <a:buFont typeface="Arial"/>
              <a:buChar char="•"/>
            </a:pPr>
            <a:r>
              <a:rPr lang="en-US" dirty="0"/>
              <a:t>These functions have no duration/distance. After turning the motor on, the program instantly moves to the next line</a:t>
            </a:r>
          </a:p>
          <a:p>
            <a:pPr marL="342900" indent="-342900">
              <a:buFont typeface="Arial"/>
              <a:buChar char="•"/>
            </a:pPr>
            <a:r>
              <a:rPr lang="en-US" dirty="0"/>
              <a:t>The motor will continue running until stopped or controlled by another function</a:t>
            </a:r>
          </a:p>
          <a:p>
            <a:pPr marL="342900" indent="-342900">
              <a:buFont typeface="Arial"/>
              <a:buChar char="•"/>
            </a:pPr>
            <a:r>
              <a:rPr lang="en-US" dirty="0"/>
              <a:t>stop() will halt your drive motors no matter what action they are running.</a:t>
            </a:r>
          </a:p>
          <a:p>
            <a:pPr marL="342900" indent="-342900">
              <a:buFont typeface="Arial"/>
              <a:buChar char="•"/>
            </a:pPr>
            <a:r>
              <a:rPr lang="en-US" dirty="0"/>
              <a:t>There are also functions that allow you to control motor power instead of speed.</a:t>
            </a:r>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dirty="0"/>
          </a:p>
        </p:txBody>
      </p:sp>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10</a:t>
            </a:fld>
            <a:endParaRPr lang="en-US"/>
          </a:p>
        </p:txBody>
      </p:sp>
      <p:sp>
        <p:nvSpPr>
          <p:cNvPr id="11" name="TextBox 10">
            <a:extLst>
              <a:ext uri="{FF2B5EF4-FFF2-40B4-BE49-F238E27FC236}">
                <a16:creationId xmlns:a16="http://schemas.microsoft.com/office/drawing/2014/main" id="{23FEBB26-4D7B-43ED-BB41-AE1087ACBD09}"/>
              </a:ext>
            </a:extLst>
          </p:cNvPr>
          <p:cNvSpPr txBox="1"/>
          <p:nvPr/>
        </p:nvSpPr>
        <p:spPr>
          <a:xfrm>
            <a:off x="812440" y="4231031"/>
            <a:ext cx="7890234" cy="1938992"/>
          </a:xfrm>
          <a:prstGeom prst="rect">
            <a:avLst/>
          </a:prstGeom>
          <a:noFill/>
        </p:spPr>
        <p:txBody>
          <a:bodyPr wrap="square">
            <a:spAutoFit/>
          </a:bodyPr>
          <a:lstStyle/>
          <a:p>
            <a:r>
              <a:rPr lang="en-GB" sz="2400" b="0" i="0" dirty="0">
                <a:solidFill>
                  <a:srgbClr val="000000"/>
                </a:solidFill>
                <a:effectLst/>
                <a:latin typeface="Consolas" panose="020B0609020204030204" pitchFamily="49" charset="0"/>
              </a:rPr>
              <a:t>start</a:t>
            </a:r>
            <a:r>
              <a:rPr lang="en-US" sz="2400" b="0" dirty="0">
                <a:solidFill>
                  <a:srgbClr val="00877B"/>
                </a:solidFill>
                <a:effectLst/>
                <a:latin typeface="Consolas" panose="020B0609020204030204" pitchFamily="49" charset="0"/>
              </a:rPr>
              <a:t>(</a:t>
            </a:r>
            <a:r>
              <a:rPr lang="en-GB" sz="2400" b="0" i="0" dirty="0">
                <a:solidFill>
                  <a:srgbClr val="000000"/>
                </a:solidFill>
                <a:effectLst/>
                <a:latin typeface="Consolas" panose="020B0609020204030204" pitchFamily="49" charset="0"/>
              </a:rPr>
              <a:t>steering=</a:t>
            </a:r>
            <a:r>
              <a:rPr lang="en-GB" sz="2400" b="0" i="0" dirty="0">
                <a:solidFill>
                  <a:srgbClr val="FF7D00"/>
                </a:solidFill>
                <a:effectLst/>
                <a:latin typeface="Consolas" panose="020B0609020204030204" pitchFamily="49" charset="0"/>
              </a:rPr>
              <a:t>0</a:t>
            </a:r>
            <a:r>
              <a:rPr lang="en-GB" sz="2400" b="0" i="0" dirty="0">
                <a:solidFill>
                  <a:srgbClr val="000000"/>
                </a:solidFill>
                <a:effectLst/>
                <a:latin typeface="Consolas" panose="020B0609020204030204" pitchFamily="49" charset="0"/>
              </a:rPr>
              <a:t>, speed=</a:t>
            </a:r>
            <a:r>
              <a:rPr lang="en-US" sz="2400" b="0" dirty="0">
                <a:solidFill>
                  <a:srgbClr val="0078CC"/>
                </a:solidFill>
                <a:effectLst/>
                <a:latin typeface="Consolas" panose="020B0609020204030204" pitchFamily="49" charset="0"/>
              </a:rPr>
              <a:t>None</a:t>
            </a:r>
            <a:r>
              <a:rPr lang="en-US" sz="2400" b="0" dirty="0">
                <a:solidFill>
                  <a:srgbClr val="00877B"/>
                </a:solidFill>
                <a:effectLst/>
                <a:latin typeface="Consolas" panose="020B0609020204030204" pitchFamily="49" charset="0"/>
              </a:rPr>
              <a:t>)</a:t>
            </a:r>
          </a:p>
          <a:p>
            <a:r>
              <a:rPr lang="en-GB" sz="2400" b="0" i="0" dirty="0">
                <a:solidFill>
                  <a:srgbClr val="000000"/>
                </a:solidFill>
                <a:effectLst/>
                <a:latin typeface="Consolas" panose="020B0609020204030204" pitchFamily="49" charset="0"/>
              </a:rPr>
              <a:t>stop</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start_tank</a:t>
            </a:r>
            <a:r>
              <a:rPr lang="en-US" sz="2400" b="0" dirty="0">
                <a:solidFill>
                  <a:srgbClr val="00877B"/>
                </a:solidFill>
                <a:effectLst/>
                <a:latin typeface="Consolas" panose="020B0609020204030204" pitchFamily="49" charset="0"/>
              </a:rPr>
              <a:t>(</a:t>
            </a:r>
            <a:r>
              <a:rPr lang="en-GB" sz="2400" b="0" i="0" dirty="0" err="1">
                <a:solidFill>
                  <a:srgbClr val="FF7D00"/>
                </a:solidFill>
                <a:effectLst/>
                <a:latin typeface="Consolas" panose="020B0609020204030204" pitchFamily="49" charset="0"/>
              </a:rPr>
              <a:t>left_speed</a:t>
            </a:r>
            <a:r>
              <a:rPr lang="en-US" sz="2400" b="0" dirty="0">
                <a:effectLst/>
                <a:latin typeface="Consolas" panose="020B0609020204030204" pitchFamily="49" charset="0"/>
              </a:rPr>
              <a:t>, </a:t>
            </a:r>
            <a:r>
              <a:rPr lang="en-GB" sz="2400" dirty="0" err="1">
                <a:solidFill>
                  <a:srgbClr val="FF7D00"/>
                </a:solidFill>
                <a:latin typeface="Consolas" panose="020B0609020204030204" pitchFamily="49" charset="0"/>
              </a:rPr>
              <a:t>right</a:t>
            </a:r>
            <a:r>
              <a:rPr lang="en-GB" sz="2400" b="0" i="0" dirty="0" err="1">
                <a:solidFill>
                  <a:srgbClr val="FF7D00"/>
                </a:solidFill>
                <a:effectLst/>
                <a:latin typeface="Consolas" panose="020B0609020204030204" pitchFamily="49" charset="0"/>
              </a:rPr>
              <a:t>_speed</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start_at_power</a:t>
            </a:r>
            <a:r>
              <a:rPr lang="en-US" sz="2400" b="0" dirty="0">
                <a:solidFill>
                  <a:srgbClr val="00877B"/>
                </a:solidFill>
                <a:effectLst/>
                <a:latin typeface="Consolas" panose="020B0609020204030204" pitchFamily="49" charset="0"/>
              </a:rPr>
              <a:t>(</a:t>
            </a:r>
            <a:r>
              <a:rPr lang="en-GB" sz="2400" dirty="0">
                <a:solidFill>
                  <a:srgbClr val="FF7D00"/>
                </a:solidFill>
                <a:latin typeface="Consolas" panose="020B0609020204030204" pitchFamily="49" charset="0"/>
              </a:rPr>
              <a:t>power</a:t>
            </a:r>
            <a:r>
              <a:rPr lang="en-US" sz="2400" b="0" dirty="0">
                <a:effectLst/>
                <a:latin typeface="Consolas" panose="020B0609020204030204" pitchFamily="49" charset="0"/>
              </a:rPr>
              <a:t>,</a:t>
            </a:r>
            <a:r>
              <a:rPr lang="en-US" sz="2400" b="0" dirty="0">
                <a:solidFill>
                  <a:srgbClr val="0078CC"/>
                </a:solidFill>
                <a:effectLst/>
                <a:latin typeface="Consolas" panose="020B0609020204030204" pitchFamily="49" charset="0"/>
              </a:rPr>
              <a:t> </a:t>
            </a:r>
            <a:r>
              <a:rPr lang="en-GB" sz="2400" b="0" i="0" dirty="0">
                <a:solidFill>
                  <a:srgbClr val="000000"/>
                </a:solidFill>
                <a:effectLst/>
                <a:latin typeface="Consolas" panose="020B0609020204030204" pitchFamily="49" charset="0"/>
              </a:rPr>
              <a:t>steering=</a:t>
            </a:r>
            <a:r>
              <a:rPr lang="en-GB" sz="2400" b="0" i="0" dirty="0">
                <a:solidFill>
                  <a:srgbClr val="FF7D00"/>
                </a:solidFill>
                <a:effectLst/>
                <a:latin typeface="Consolas" panose="020B0609020204030204" pitchFamily="49" charset="0"/>
              </a:rPr>
              <a:t>0</a:t>
            </a:r>
            <a:r>
              <a:rPr lang="en-US" sz="2400" b="0" dirty="0">
                <a:solidFill>
                  <a:srgbClr val="00877B"/>
                </a:solidFill>
                <a:effectLst/>
                <a:latin typeface="Consolas" panose="020B0609020204030204" pitchFamily="49" charset="0"/>
              </a:rPr>
              <a:t>)</a:t>
            </a:r>
          </a:p>
          <a:p>
            <a:r>
              <a:rPr lang="en-GB" sz="2400" b="0" i="0" dirty="0" err="1">
                <a:solidFill>
                  <a:srgbClr val="000000"/>
                </a:solidFill>
                <a:effectLst/>
                <a:latin typeface="Consolas" panose="020B0609020204030204" pitchFamily="49" charset="0"/>
              </a:rPr>
              <a:t>start_tank_at_power</a:t>
            </a:r>
            <a:r>
              <a:rPr lang="en-US" sz="2400" b="0" dirty="0">
                <a:solidFill>
                  <a:srgbClr val="00877B"/>
                </a:solidFill>
                <a:effectLst/>
                <a:latin typeface="Consolas" panose="020B0609020204030204" pitchFamily="49" charset="0"/>
              </a:rPr>
              <a:t>(</a:t>
            </a:r>
            <a:r>
              <a:rPr lang="en-GB" sz="2400" b="0" i="0" dirty="0" err="1">
                <a:solidFill>
                  <a:srgbClr val="FF7D00"/>
                </a:solidFill>
                <a:effectLst/>
                <a:latin typeface="Consolas" panose="020B0609020204030204" pitchFamily="49" charset="0"/>
              </a:rPr>
              <a:t>left_power</a:t>
            </a:r>
            <a:r>
              <a:rPr lang="en-US" sz="2400" b="0" dirty="0">
                <a:effectLst/>
                <a:latin typeface="Consolas" panose="020B0609020204030204" pitchFamily="49" charset="0"/>
              </a:rPr>
              <a:t>, </a:t>
            </a:r>
            <a:r>
              <a:rPr lang="en-GB" sz="2400" dirty="0" err="1">
                <a:solidFill>
                  <a:srgbClr val="FF7D00"/>
                </a:solidFill>
                <a:latin typeface="Consolas" panose="020B0609020204030204" pitchFamily="49" charset="0"/>
              </a:rPr>
              <a:t>right</a:t>
            </a:r>
            <a:r>
              <a:rPr lang="en-GB" sz="2400" b="0" i="0" dirty="0" err="1">
                <a:solidFill>
                  <a:srgbClr val="FF7D00"/>
                </a:solidFill>
                <a:effectLst/>
                <a:latin typeface="Consolas" panose="020B0609020204030204" pitchFamily="49" charset="0"/>
              </a:rPr>
              <a:t>_power</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299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en-US" dirty="0"/>
              <a:t>Wait Functions and Challenge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lstStyle/>
          <a:p>
            <a:r>
              <a:rPr lang="en-US" dirty="0"/>
              <a:t>Since Start and Stop Moving functions execute instantly, they need to be used with other functions to be made useful. One common way they are used is with Wait Functions. Wait Functions hold up the program execution until some event occurs. The lessons on sensors cover Wait Functions in more detail.</a:t>
            </a:r>
          </a:p>
          <a:p>
            <a:r>
              <a:rPr lang="en-US" dirty="0"/>
              <a:t>For now, we will use </a:t>
            </a:r>
            <a:r>
              <a:rPr lang="en-US" dirty="0" err="1"/>
              <a:t>wait_for_seconds</a:t>
            </a:r>
            <a:r>
              <a:rPr lang="en-US" dirty="0"/>
              <a:t>()</a:t>
            </a:r>
          </a:p>
          <a:p>
            <a:endParaRPr lang="en-US" dirty="0"/>
          </a:p>
          <a:p>
            <a:endParaRPr lang="en-US" dirty="0"/>
          </a:p>
          <a:p>
            <a:r>
              <a:rPr lang="en-US" dirty="0"/>
              <a:t>This functions takes the entered number of seconds to run</a:t>
            </a:r>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11</a:t>
            </a:fld>
            <a:endParaRPr lang="en-US"/>
          </a:p>
        </p:txBody>
      </p:sp>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Challenge III:</a:t>
            </a:r>
          </a:p>
          <a:p>
            <a:pPr lvl="1"/>
            <a:r>
              <a:rPr lang="en-US" sz="2400" dirty="0">
                <a:solidFill>
                  <a:schemeClr val="tx1"/>
                </a:solidFill>
              </a:rPr>
              <a:t>Use Start Moving, Stop Moving and Wait Functions to make the robot move forward for 3 seconds</a:t>
            </a:r>
          </a:p>
        </p:txBody>
      </p:sp>
      <p:sp>
        <p:nvSpPr>
          <p:cNvPr id="9" name="TextBox 8">
            <a:extLst>
              <a:ext uri="{FF2B5EF4-FFF2-40B4-BE49-F238E27FC236}">
                <a16:creationId xmlns:a16="http://schemas.microsoft.com/office/drawing/2014/main" id="{ED6E808F-1DB4-46C4-9FFC-B4F834911E03}"/>
              </a:ext>
            </a:extLst>
          </p:cNvPr>
          <p:cNvSpPr txBox="1"/>
          <p:nvPr/>
        </p:nvSpPr>
        <p:spPr>
          <a:xfrm>
            <a:off x="386994" y="2967335"/>
            <a:ext cx="4572000" cy="461665"/>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wait_for_seconds</a:t>
            </a:r>
            <a:r>
              <a:rPr lang="en-US" sz="2400" b="0" dirty="0">
                <a:solidFill>
                  <a:srgbClr val="00877B"/>
                </a:solidFill>
                <a:effectLst/>
                <a:latin typeface="Consolas" panose="020B0609020204030204" pitchFamily="49" charset="0"/>
              </a:rPr>
              <a:t>(</a:t>
            </a:r>
            <a:r>
              <a:rPr lang="en-US" sz="2400" dirty="0">
                <a:solidFill>
                  <a:srgbClr val="FF7D00"/>
                </a:solidFill>
                <a:latin typeface="Consolas" panose="020B0609020204030204" pitchFamily="49" charset="0"/>
              </a:rPr>
              <a:t>seconds</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074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en-US" dirty="0"/>
              <a:t>Challenge III: moving For 3 Seconds</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en-US" dirty="0"/>
              <a:t>Can you Move 3 Seconds using just the Start Moving and Wait blocks?</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12</a:t>
            </a:fld>
            <a:endParaRPr lang="en-US"/>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921287" y="2800392"/>
            <a:ext cx="3730873" cy="2298701"/>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start() function starts the robot moving</a:t>
            </a:r>
          </a:p>
          <a:p>
            <a:r>
              <a:rPr lang="en-US" dirty="0"/>
              <a:t>After turning on the motors, the program begins running the </a:t>
            </a:r>
            <a:r>
              <a:rPr lang="en-US" dirty="0" err="1"/>
              <a:t>wait_for_seconds</a:t>
            </a:r>
            <a:r>
              <a:rPr lang="en-US" dirty="0"/>
              <a:t>() functions. This takes 3 seconds to run.</a:t>
            </a:r>
          </a:p>
          <a:p>
            <a:r>
              <a:rPr lang="en-US" dirty="0"/>
              <a:t>The stop() function makes the robot stop</a:t>
            </a:r>
          </a:p>
        </p:txBody>
      </p:sp>
      <p:sp>
        <p:nvSpPr>
          <p:cNvPr id="9" name="TextBox 8">
            <a:extLst>
              <a:ext uri="{FF2B5EF4-FFF2-40B4-BE49-F238E27FC236}">
                <a16:creationId xmlns:a16="http://schemas.microsoft.com/office/drawing/2014/main" id="{AF5DD23F-AAF1-42F8-9D5F-5FA03F730697}"/>
              </a:ext>
            </a:extLst>
          </p:cNvPr>
          <p:cNvSpPr txBox="1"/>
          <p:nvPr/>
        </p:nvSpPr>
        <p:spPr>
          <a:xfrm>
            <a:off x="261639" y="3109217"/>
            <a:ext cx="5243615" cy="1477328"/>
          </a:xfrm>
          <a:prstGeom prst="rect">
            <a:avLst/>
          </a:prstGeom>
          <a:noFill/>
        </p:spPr>
        <p:txBody>
          <a:bodyPr wrap="square">
            <a:spAutoFit/>
          </a:bodyPr>
          <a:lstStyle/>
          <a:p>
            <a:r>
              <a:rPr lang="en-US" sz="1800" b="0" dirty="0" err="1">
                <a:solidFill>
                  <a:srgbClr val="000000"/>
                </a:solidFill>
                <a:effectLst/>
                <a:latin typeface="Consolas" panose="020B0609020204030204" pitchFamily="49" charset="0"/>
              </a:rPr>
              <a:t>motor_pair</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MotorPair</a:t>
            </a:r>
            <a:r>
              <a:rPr lang="en-US"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'A'</a:t>
            </a:r>
            <a:r>
              <a:rPr lang="en-US" sz="1800" b="0" dirty="0">
                <a:solidFill>
                  <a:srgbClr val="000000"/>
                </a:solidFill>
                <a:effectLst/>
                <a:latin typeface="Consolas" panose="020B0609020204030204" pitchFamily="49" charset="0"/>
              </a:rPr>
              <a:t>, </a:t>
            </a:r>
            <a:r>
              <a:rPr lang="en-US" sz="1800" b="0" dirty="0">
                <a:solidFill>
                  <a:srgbClr val="D8009B"/>
                </a:solidFill>
                <a:effectLst/>
                <a:latin typeface="Consolas" panose="020B0609020204030204" pitchFamily="49" charset="0"/>
              </a:rPr>
              <a:t>'E'</a:t>
            </a:r>
            <a:r>
              <a:rPr lang="en-US" sz="1800" b="0" dirty="0">
                <a:solidFill>
                  <a:srgbClr val="00877B"/>
                </a:solidFill>
                <a:effectLst/>
                <a:latin typeface="Consolas" panose="020B0609020204030204" pitchFamily="49" charset="0"/>
              </a:rPr>
              <a:t>)</a:t>
            </a:r>
          </a:p>
          <a:p>
            <a:r>
              <a:rPr lang="en-GB" sz="1800" b="0" dirty="0" err="1">
                <a:solidFill>
                  <a:srgbClr val="000000"/>
                </a:solidFill>
                <a:effectLst/>
                <a:latin typeface="Consolas" panose="020B0609020204030204" pitchFamily="49" charset="0"/>
              </a:rPr>
              <a:t>motor_pair.set_stop_action</a:t>
            </a:r>
            <a:r>
              <a:rPr lang="en-GB"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'brake’</a:t>
            </a:r>
            <a:r>
              <a:rPr lang="en-GB" sz="1800" b="0" dirty="0">
                <a:solidFill>
                  <a:srgbClr val="00877B"/>
                </a:solidFill>
                <a:effectLst/>
                <a:latin typeface="Consolas" panose="020B0609020204030204" pitchFamily="49" charset="0"/>
              </a:rPr>
              <a:t>)</a:t>
            </a:r>
          </a:p>
          <a:p>
            <a:r>
              <a:rPr lang="en-GB" sz="1800" b="0" i="0" dirty="0" err="1">
                <a:solidFill>
                  <a:srgbClr val="000000"/>
                </a:solidFill>
                <a:effectLst/>
                <a:latin typeface="Consolas" panose="020B0609020204030204" pitchFamily="49" charset="0"/>
              </a:rPr>
              <a:t>motor_pair.start</a:t>
            </a:r>
            <a:r>
              <a:rPr lang="en-US" sz="1800" b="0" dirty="0">
                <a:solidFill>
                  <a:srgbClr val="00877B"/>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wait_for_seconds</a:t>
            </a:r>
            <a:r>
              <a:rPr lang="en-US" sz="1800" b="0" dirty="0">
                <a:solidFill>
                  <a:srgbClr val="00877B"/>
                </a:solidFill>
                <a:effectLst/>
                <a:latin typeface="Consolas" panose="020B0609020204030204" pitchFamily="49" charset="0"/>
              </a:rPr>
              <a:t>(</a:t>
            </a:r>
            <a:r>
              <a:rPr lang="en-US" sz="1800" dirty="0">
                <a:solidFill>
                  <a:srgbClr val="FF7D00"/>
                </a:solidFill>
                <a:latin typeface="Consolas" panose="020B0609020204030204" pitchFamily="49" charset="0"/>
              </a:rPr>
              <a:t>3</a:t>
            </a:r>
            <a:r>
              <a:rPr lang="en-US" sz="1800" b="0" dirty="0">
                <a:solidFill>
                  <a:srgbClr val="00877B"/>
                </a:solidFill>
                <a:effectLst/>
                <a:latin typeface="Consolas" panose="020B0609020204030204" pitchFamily="49" charset="0"/>
              </a:rPr>
              <a:t>)</a:t>
            </a:r>
            <a:endParaRPr lang="en-GB" sz="1800" b="0" i="0" dirty="0">
              <a:solidFill>
                <a:srgbClr val="000000"/>
              </a:solidFill>
              <a:effectLst/>
              <a:latin typeface="Consolas" panose="020B0609020204030204" pitchFamily="49" charset="0"/>
            </a:endParaRPr>
          </a:p>
          <a:p>
            <a:r>
              <a:rPr lang="en-GB" sz="1800" b="0" i="0" dirty="0" err="1">
                <a:solidFill>
                  <a:srgbClr val="000000"/>
                </a:solidFill>
                <a:effectLst/>
                <a:latin typeface="Consolas" panose="020B0609020204030204" pitchFamily="49" charset="0"/>
              </a:rPr>
              <a:t>motor_pair.stop</a:t>
            </a:r>
            <a:r>
              <a:rPr lang="en-US" sz="1800" b="0" dirty="0">
                <a:solidFill>
                  <a:srgbClr val="00877B"/>
                </a:solidFill>
                <a:effectLst/>
                <a:latin typeface="Consolas" panose="020B0609020204030204" pitchFamily="49" charset="0"/>
              </a:rPr>
              <a:t>()</a:t>
            </a:r>
            <a:endParaRPr lang="en-GB" sz="1800" b="0" dirty="0">
              <a:solidFill>
                <a:srgbClr val="00877B"/>
              </a:solidFill>
              <a:effectLst/>
              <a:latin typeface="Consolas" panose="020B0609020204030204" pitchFamily="49" charset="0"/>
            </a:endParaRPr>
          </a:p>
        </p:txBody>
      </p:sp>
    </p:spTree>
    <p:extLst>
      <p:ext uri="{BB962C8B-B14F-4D97-AF65-F5344CB8AC3E}">
        <p14:creationId xmlns:p14="http://schemas.microsoft.com/office/powerpoint/2010/main" val="133106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r>
              <a:rPr lang="en-US" dirty="0"/>
              <a:t>Learn how to make your robot go forward and backwards</a:t>
            </a:r>
          </a:p>
          <a:p>
            <a:r>
              <a:rPr lang="en-US" dirty="0"/>
              <a:t>Learn how to use the Move functions</a:t>
            </a:r>
          </a:p>
          <a:p>
            <a:r>
              <a:rPr lang="en-US" dirty="0"/>
              <a:t>Note:  Although images in this lessons may show a SPIKE Prime, the code blocks are the same for Robot Inventor</a:t>
            </a:r>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5962791" cy="1278124"/>
          </a:xfrm>
        </p:spPr>
        <p:txBody>
          <a:bodyPr>
            <a:normAutofit/>
          </a:bodyPr>
          <a:lstStyle/>
          <a:p>
            <a:pPr marL="0" indent="0">
              <a:buNone/>
            </a:pPr>
            <a:r>
              <a:rPr lang="en-GB" sz="1800" b="0" i="0" dirty="0">
                <a:solidFill>
                  <a:srgbClr val="000000"/>
                </a:solidFill>
                <a:effectLst/>
                <a:latin typeface="Consolas" panose="020B0609020204030204" pitchFamily="49" charset="0"/>
              </a:rPr>
              <a:t>unit=</a:t>
            </a:r>
            <a:r>
              <a:rPr lang="en-GB" sz="1800" b="0" i="0" dirty="0">
                <a:solidFill>
                  <a:srgbClr val="D8009B"/>
                </a:solidFill>
                <a:effectLst/>
                <a:latin typeface="Consolas" panose="020B0609020204030204" pitchFamily="49" charset="0"/>
              </a:rPr>
              <a:t>'cm'</a:t>
            </a:r>
            <a:r>
              <a:rPr lang="en-GB" dirty="0">
                <a:solidFill>
                  <a:schemeClr val="tx1"/>
                </a:solidFill>
              </a:rPr>
              <a:t>,</a:t>
            </a:r>
            <a:r>
              <a:rPr lang="en-GB" dirty="0">
                <a:solidFill>
                  <a:schemeClr val="tx1"/>
                </a:solidFill>
                <a:latin typeface="Consolas" panose="020B0609020204030204" pitchFamily="49" charset="0"/>
              </a:rPr>
              <a:t> </a:t>
            </a:r>
            <a:r>
              <a:rPr lang="en-GB" sz="1800" b="0" i="0" dirty="0">
                <a:solidFill>
                  <a:srgbClr val="000000"/>
                </a:solidFill>
                <a:effectLst/>
                <a:latin typeface="Consolas" panose="020B0609020204030204" pitchFamily="49" charset="0"/>
              </a:rPr>
              <a:t>steering=</a:t>
            </a:r>
            <a:r>
              <a:rPr lang="en-GB" sz="1800" b="0" i="0" dirty="0">
                <a:solidFill>
                  <a:srgbClr val="FF7D00"/>
                </a:solidFill>
                <a:effectLst/>
                <a:latin typeface="Consolas" panose="020B0609020204030204" pitchFamily="49" charset="0"/>
              </a:rPr>
              <a:t>0</a:t>
            </a:r>
            <a:r>
              <a:rPr lang="en-GB" sz="1800" b="0" i="0" dirty="0">
                <a:solidFill>
                  <a:schemeClr val="tx1"/>
                </a:solidFill>
                <a:effectLst/>
              </a:rPr>
              <a:t>,</a:t>
            </a:r>
            <a:r>
              <a:rPr lang="en-GB" sz="1800" b="0" i="0" dirty="0">
                <a:solidFill>
                  <a:srgbClr val="000000"/>
                </a:solidFill>
                <a:effectLst/>
                <a:latin typeface="Consolas" panose="020B0609020204030204" pitchFamily="49" charset="0"/>
              </a:rPr>
              <a:t> </a:t>
            </a:r>
            <a:r>
              <a:rPr lang="en-GB" sz="1800" b="0" i="0" dirty="0">
                <a:solidFill>
                  <a:srgbClr val="000000"/>
                </a:solidFill>
                <a:effectLst/>
              </a:rPr>
              <a:t>and</a:t>
            </a:r>
            <a:r>
              <a:rPr lang="en-GB" sz="1800" b="0" i="0" dirty="0">
                <a:solidFill>
                  <a:srgbClr val="000000"/>
                </a:solidFill>
                <a:effectLst/>
                <a:latin typeface="Consolas" panose="020B0609020204030204" pitchFamily="49" charset="0"/>
              </a:rPr>
              <a:t> speed=</a:t>
            </a:r>
            <a:r>
              <a:rPr lang="en-US" sz="1800" b="0" dirty="0">
                <a:solidFill>
                  <a:srgbClr val="0078CC"/>
                </a:solidFill>
                <a:effectLst/>
                <a:latin typeface="Consolas" panose="020B0609020204030204" pitchFamily="49" charset="0"/>
              </a:rPr>
              <a:t>None</a:t>
            </a:r>
            <a:r>
              <a:rPr lang="en-GB" dirty="0">
                <a:solidFill>
                  <a:schemeClr val="tx1"/>
                </a:solidFill>
              </a:rPr>
              <a:t>, are the default values if nothing is set.  When </a:t>
            </a:r>
            <a:r>
              <a:rPr lang="en-GB" sz="1800" b="0" i="0" dirty="0">
                <a:solidFill>
                  <a:srgbClr val="000000"/>
                </a:solidFill>
                <a:effectLst/>
                <a:latin typeface="Consolas" panose="020B0609020204030204" pitchFamily="49" charset="0"/>
              </a:rPr>
              <a:t>speed=</a:t>
            </a:r>
            <a:r>
              <a:rPr lang="en-US" sz="1800" b="0" dirty="0">
                <a:solidFill>
                  <a:srgbClr val="0078CC"/>
                </a:solidFill>
                <a:effectLst/>
                <a:latin typeface="Consolas" panose="020B0609020204030204" pitchFamily="49" charset="0"/>
              </a:rPr>
              <a:t>None</a:t>
            </a:r>
            <a:r>
              <a:rPr lang="en-US" dirty="0">
                <a:solidFill>
                  <a:schemeClr val="tx1"/>
                </a:solidFill>
              </a:rPr>
              <a:t>, the speed value used is the default speed set by </a:t>
            </a:r>
            <a:r>
              <a:rPr lang="en-GB" sz="1800" b="0" i="0" dirty="0" err="1">
                <a:solidFill>
                  <a:srgbClr val="000000"/>
                </a:solidFill>
                <a:effectLst/>
                <a:latin typeface="Consolas" panose="020B0609020204030204" pitchFamily="49" charset="0"/>
              </a:rPr>
              <a:t>set_default_speed</a:t>
            </a:r>
            <a:r>
              <a:rPr lang="en-US" sz="1800" b="0" dirty="0">
                <a:solidFill>
                  <a:srgbClr val="00877B"/>
                </a:solidFill>
                <a:effectLst/>
                <a:latin typeface="Consolas" panose="020B0609020204030204" pitchFamily="49" charset="0"/>
              </a:rPr>
              <a:t>()</a:t>
            </a:r>
            <a:r>
              <a:rPr lang="en-US" sz="1800" b="0" dirty="0">
                <a:solidFill>
                  <a:schemeClr val="tx1"/>
                </a:solidFill>
                <a:effectLst/>
              </a:rPr>
              <a:t>.</a:t>
            </a:r>
            <a:endParaRPr lang="en-US" dirty="0">
              <a:solidFill>
                <a:schemeClr val="tx1"/>
              </a:solidFill>
            </a:endParaRP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15" name="TextBox 14">
            <a:extLst>
              <a:ext uri="{FF2B5EF4-FFF2-40B4-BE49-F238E27FC236}">
                <a16:creationId xmlns:a16="http://schemas.microsoft.com/office/drawing/2014/main" id="{61C06830-8349-40B4-B957-40EBE24477D4}"/>
              </a:ext>
            </a:extLst>
          </p:cNvPr>
          <p:cNvSpPr txBox="1"/>
          <p:nvPr/>
        </p:nvSpPr>
        <p:spPr>
          <a:xfrm>
            <a:off x="184872" y="2442843"/>
            <a:ext cx="8604777" cy="461665"/>
          </a:xfrm>
          <a:prstGeom prst="rect">
            <a:avLst/>
          </a:prstGeom>
          <a:noFill/>
        </p:spPr>
        <p:txBody>
          <a:bodyPr wrap="square">
            <a:spAutoFit/>
          </a:bodyPr>
          <a:lstStyle/>
          <a:p>
            <a:pPr algn="ctr"/>
            <a:r>
              <a:rPr lang="en-GB" sz="2400" b="0" i="0" dirty="0">
                <a:solidFill>
                  <a:srgbClr val="000000"/>
                </a:solidFill>
                <a:effectLst/>
                <a:latin typeface="Consolas" panose="020B0609020204030204" pitchFamily="49" charset="0"/>
              </a:rPr>
              <a:t>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amount</a:t>
            </a:r>
            <a:r>
              <a:rPr lang="en-GB" sz="2400" b="0" i="0" dirty="0">
                <a:solidFill>
                  <a:srgbClr val="000000"/>
                </a:solidFill>
                <a:effectLst/>
                <a:latin typeface="Consolas" panose="020B0609020204030204" pitchFamily="49" charset="0"/>
              </a:rPr>
              <a:t>, unit=</a:t>
            </a:r>
            <a:r>
              <a:rPr lang="en-GB" sz="2400" b="0" i="0" dirty="0">
                <a:solidFill>
                  <a:srgbClr val="D8009B"/>
                </a:solidFill>
                <a:effectLst/>
                <a:latin typeface="Consolas" panose="020B0609020204030204" pitchFamily="49" charset="0"/>
              </a:rPr>
              <a:t>'cm'</a:t>
            </a:r>
            <a:r>
              <a:rPr lang="en-GB" sz="2400" b="0" i="0" dirty="0">
                <a:solidFill>
                  <a:srgbClr val="000000"/>
                </a:solidFill>
                <a:effectLst/>
                <a:latin typeface="Consolas" panose="020B0609020204030204" pitchFamily="49" charset="0"/>
              </a:rPr>
              <a:t>, steering=</a:t>
            </a:r>
            <a:r>
              <a:rPr lang="en-GB" sz="2400" b="0" i="0" dirty="0">
                <a:solidFill>
                  <a:srgbClr val="FF7D00"/>
                </a:solidFill>
                <a:effectLst/>
                <a:latin typeface="Consolas" panose="020B0609020204030204" pitchFamily="49" charset="0"/>
              </a:rPr>
              <a:t>0</a:t>
            </a:r>
            <a:r>
              <a:rPr lang="en-GB" sz="2400" b="0" i="0" dirty="0">
                <a:solidFill>
                  <a:srgbClr val="000000"/>
                </a:solidFill>
                <a:effectLst/>
                <a:latin typeface="Consolas" panose="020B0609020204030204" pitchFamily="49" charset="0"/>
              </a:rPr>
              <a:t>, speed=</a:t>
            </a:r>
            <a:r>
              <a:rPr lang="en-US" sz="2400" b="0" dirty="0">
                <a:solidFill>
                  <a:srgbClr val="0078CC"/>
                </a:solidFill>
                <a:effectLst/>
                <a:latin typeface="Consolas" panose="020B0609020204030204" pitchFamily="49" charset="0"/>
              </a:rPr>
              <a:t>None</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6477A3BB-0722-47F0-BE65-BE0B65092211}"/>
              </a:ext>
            </a:extLst>
          </p:cNvPr>
          <p:cNvSpPr txBox="1"/>
          <p:nvPr/>
        </p:nvSpPr>
        <p:spPr>
          <a:xfrm>
            <a:off x="3101241" y="2854079"/>
            <a:ext cx="1577925" cy="1477328"/>
          </a:xfrm>
          <a:prstGeom prst="rect">
            <a:avLst/>
          </a:prstGeom>
          <a:noFill/>
        </p:spPr>
        <p:txBody>
          <a:bodyPr wrap="square">
            <a:spAutoFit/>
          </a:bodyPr>
          <a:lstStyle/>
          <a:p>
            <a:pPr algn="ctr"/>
            <a:r>
              <a:rPr lang="en-GB" b="0" i="0" dirty="0">
                <a:solidFill>
                  <a:srgbClr val="D8009B"/>
                </a:solidFill>
                <a:effectLst/>
                <a:latin typeface="Consolas" panose="020B0609020204030204" pitchFamily="49" charset="0"/>
              </a:rPr>
              <a:t>'in'</a:t>
            </a:r>
          </a:p>
          <a:p>
            <a:pPr algn="ctr"/>
            <a:r>
              <a:rPr lang="en-GB" b="0" i="0" dirty="0">
                <a:solidFill>
                  <a:srgbClr val="D8009B"/>
                </a:solidFill>
                <a:effectLst/>
                <a:latin typeface="Consolas" panose="020B0609020204030204" pitchFamily="49" charset="0"/>
              </a:rPr>
              <a:t>'rotations'</a:t>
            </a:r>
          </a:p>
          <a:p>
            <a:pPr algn="ctr"/>
            <a:r>
              <a:rPr lang="en-GB" b="0" i="0" dirty="0">
                <a:solidFill>
                  <a:srgbClr val="D8009B"/>
                </a:solidFill>
                <a:effectLst/>
                <a:latin typeface="Consolas" panose="020B0609020204030204" pitchFamily="49" charset="0"/>
              </a:rPr>
              <a:t>'degrees' 'seconds'</a:t>
            </a:r>
          </a:p>
          <a:p>
            <a:pPr algn="ctr"/>
            <a:endParaRPr lang="en-US" dirty="0"/>
          </a:p>
        </p:txBody>
      </p:sp>
      <p:sp>
        <p:nvSpPr>
          <p:cNvPr id="19" name="TextBox 18">
            <a:extLst>
              <a:ext uri="{FF2B5EF4-FFF2-40B4-BE49-F238E27FC236}">
                <a16:creationId xmlns:a16="http://schemas.microsoft.com/office/drawing/2014/main" id="{9AFDB18B-0963-44C9-A504-DA78F3C102A8}"/>
              </a:ext>
            </a:extLst>
          </p:cNvPr>
          <p:cNvSpPr txBox="1"/>
          <p:nvPr/>
        </p:nvSpPr>
        <p:spPr>
          <a:xfrm>
            <a:off x="5311925" y="2862081"/>
            <a:ext cx="1577926" cy="369332"/>
          </a:xfrm>
          <a:prstGeom prst="rect">
            <a:avLst/>
          </a:prstGeom>
          <a:noFill/>
        </p:spPr>
        <p:txBody>
          <a:bodyPr wrap="square">
            <a:spAutoFit/>
          </a:bodyPr>
          <a:lstStyle/>
          <a:p>
            <a:pPr algn="ctr"/>
            <a:r>
              <a:rPr lang="en-GB" b="0" i="0" dirty="0">
                <a:solidFill>
                  <a:srgbClr val="FF7D00"/>
                </a:solidFill>
                <a:effectLst/>
                <a:latin typeface="Consolas" panose="020B0609020204030204" pitchFamily="49" charset="0"/>
              </a:rPr>
              <a:t>-100 to</a:t>
            </a:r>
            <a:r>
              <a:rPr lang="en-GB" dirty="0">
                <a:solidFill>
                  <a:srgbClr val="FF7D00"/>
                </a:solidFill>
                <a:latin typeface="Consolas" panose="020B0609020204030204" pitchFamily="49" charset="0"/>
              </a:rPr>
              <a:t> </a:t>
            </a:r>
            <a:r>
              <a:rPr lang="en-GB" b="0" i="0" dirty="0">
                <a:solidFill>
                  <a:srgbClr val="FF7D00"/>
                </a:solidFill>
                <a:effectLst/>
                <a:latin typeface="Consolas" panose="020B0609020204030204" pitchFamily="49" charset="0"/>
              </a:rPr>
              <a:t>100</a:t>
            </a:r>
            <a:endParaRPr lang="en-US" dirty="0"/>
          </a:p>
        </p:txBody>
      </p:sp>
      <p:sp>
        <p:nvSpPr>
          <p:cNvPr id="12" name="TextBox 11">
            <a:extLst>
              <a:ext uri="{FF2B5EF4-FFF2-40B4-BE49-F238E27FC236}">
                <a16:creationId xmlns:a16="http://schemas.microsoft.com/office/drawing/2014/main" id="{D901F38B-72F1-4946-81DE-ED771B563ECF}"/>
              </a:ext>
            </a:extLst>
          </p:cNvPr>
          <p:cNvSpPr txBox="1"/>
          <p:nvPr/>
        </p:nvSpPr>
        <p:spPr>
          <a:xfrm>
            <a:off x="7111971" y="2847091"/>
            <a:ext cx="1577926" cy="369332"/>
          </a:xfrm>
          <a:prstGeom prst="rect">
            <a:avLst/>
          </a:prstGeom>
          <a:noFill/>
        </p:spPr>
        <p:txBody>
          <a:bodyPr wrap="square">
            <a:spAutoFit/>
          </a:bodyPr>
          <a:lstStyle/>
          <a:p>
            <a:pPr algn="ctr"/>
            <a:r>
              <a:rPr lang="en-GB" b="0" i="0" dirty="0">
                <a:solidFill>
                  <a:srgbClr val="FF7D00"/>
                </a:solidFill>
                <a:effectLst/>
                <a:latin typeface="Consolas" panose="020B0609020204030204" pitchFamily="49" charset="0"/>
              </a:rPr>
              <a:t>-100 to</a:t>
            </a:r>
            <a:r>
              <a:rPr lang="en-GB" dirty="0">
                <a:solidFill>
                  <a:srgbClr val="FF7D00"/>
                </a:solidFill>
                <a:latin typeface="Consolas" panose="020B0609020204030204" pitchFamily="49" charset="0"/>
              </a:rPr>
              <a:t> </a:t>
            </a:r>
            <a:r>
              <a:rPr lang="en-GB" b="0" i="0" dirty="0">
                <a:solidFill>
                  <a:srgbClr val="FF7D00"/>
                </a:solidFill>
                <a:effectLst/>
                <a:latin typeface="Consolas" panose="020B0609020204030204" pitchFamily="49" charset="0"/>
              </a:rPr>
              <a:t>100</a:t>
            </a:r>
            <a:endParaRPr lang="en-US" dirty="0">
              <a:solidFill>
                <a:srgbClr val="FF7D00"/>
              </a:solidFill>
            </a:endParaRPr>
          </a:p>
        </p:txBody>
      </p:sp>
      <p:sp>
        <p:nvSpPr>
          <p:cNvPr id="13" name="TextBox 12">
            <a:extLst>
              <a:ext uri="{FF2B5EF4-FFF2-40B4-BE49-F238E27FC236}">
                <a16:creationId xmlns:a16="http://schemas.microsoft.com/office/drawing/2014/main" id="{8FE3693E-ACD6-44EA-ACA0-2B00C388DDE3}"/>
              </a:ext>
            </a:extLst>
          </p:cNvPr>
          <p:cNvSpPr txBox="1"/>
          <p:nvPr/>
        </p:nvSpPr>
        <p:spPr>
          <a:xfrm>
            <a:off x="979518" y="1583602"/>
            <a:ext cx="1768414" cy="646331"/>
          </a:xfrm>
          <a:prstGeom prst="rect">
            <a:avLst/>
          </a:prstGeom>
          <a:noFill/>
        </p:spPr>
        <p:txBody>
          <a:bodyPr wrap="square" rtlCol="0">
            <a:spAutoFit/>
          </a:bodyPr>
          <a:lstStyle/>
          <a:p>
            <a:pPr algn="ctr"/>
            <a:r>
              <a:rPr lang="en-US" dirty="0"/>
              <a:t>Distance/</a:t>
            </a:r>
          </a:p>
          <a:p>
            <a:pPr algn="ctr"/>
            <a:r>
              <a:rPr lang="en-US" dirty="0"/>
              <a:t>Duration</a:t>
            </a:r>
          </a:p>
        </p:txBody>
      </p:sp>
      <p:cxnSp>
        <p:nvCxnSpPr>
          <p:cNvPr id="16" name="Straight Arrow Connector 15">
            <a:extLst>
              <a:ext uri="{FF2B5EF4-FFF2-40B4-BE49-F238E27FC236}">
                <a16:creationId xmlns:a16="http://schemas.microsoft.com/office/drawing/2014/main" id="{43368123-4579-4F37-90E1-7AE396BC865E}"/>
              </a:ext>
            </a:extLst>
          </p:cNvPr>
          <p:cNvCxnSpPr>
            <a:cxnSpLocks/>
            <a:stCxn id="13" idx="2"/>
          </p:cNvCxnSpPr>
          <p:nvPr/>
        </p:nvCxnSpPr>
        <p:spPr>
          <a:xfrm>
            <a:off x="1863725"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00A980-5536-4D7A-8D74-145652812B16}"/>
              </a:ext>
            </a:extLst>
          </p:cNvPr>
          <p:cNvSpPr txBox="1"/>
          <p:nvPr/>
        </p:nvSpPr>
        <p:spPr>
          <a:xfrm>
            <a:off x="2490158" y="1860601"/>
            <a:ext cx="2001328" cy="369332"/>
          </a:xfrm>
          <a:prstGeom prst="rect">
            <a:avLst/>
          </a:prstGeom>
          <a:noFill/>
        </p:spPr>
        <p:txBody>
          <a:bodyPr wrap="square" rtlCol="0">
            <a:spAutoFit/>
          </a:bodyPr>
          <a:lstStyle/>
          <a:p>
            <a:pPr algn="ctr"/>
            <a:r>
              <a:rPr lang="en-US" dirty="0"/>
              <a:t>Unit of </a:t>
            </a:r>
            <a:r>
              <a:rPr lang="en-GB" sz="1800" b="0" i="0" dirty="0">
                <a:solidFill>
                  <a:srgbClr val="FF7D00"/>
                </a:solidFill>
                <a:effectLst/>
                <a:latin typeface="Consolas" panose="020B0609020204030204" pitchFamily="49" charset="0"/>
              </a:rPr>
              <a:t>amount</a:t>
            </a:r>
            <a:endParaRPr lang="en-US" dirty="0"/>
          </a:p>
        </p:txBody>
      </p:sp>
      <p:cxnSp>
        <p:nvCxnSpPr>
          <p:cNvPr id="31" name="Straight Arrow Connector 30">
            <a:extLst>
              <a:ext uri="{FF2B5EF4-FFF2-40B4-BE49-F238E27FC236}">
                <a16:creationId xmlns:a16="http://schemas.microsoft.com/office/drawing/2014/main" id="{0418C4AA-1449-445D-BF04-C83A6B383538}"/>
              </a:ext>
            </a:extLst>
          </p:cNvPr>
          <p:cNvCxnSpPr>
            <a:cxnSpLocks/>
            <a:stCxn id="30" idx="2"/>
          </p:cNvCxnSpPr>
          <p:nvPr/>
        </p:nvCxnSpPr>
        <p:spPr>
          <a:xfrm>
            <a:off x="3490822"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2B4C65B-C049-4C8E-A489-6000270B4284}"/>
              </a:ext>
            </a:extLst>
          </p:cNvPr>
          <p:cNvSpPr txBox="1"/>
          <p:nvPr/>
        </p:nvSpPr>
        <p:spPr>
          <a:xfrm>
            <a:off x="4375028" y="1300270"/>
            <a:ext cx="2001328" cy="923330"/>
          </a:xfrm>
          <a:prstGeom prst="rect">
            <a:avLst/>
          </a:prstGeom>
          <a:noFill/>
        </p:spPr>
        <p:txBody>
          <a:bodyPr wrap="square" rtlCol="0">
            <a:spAutoFit/>
          </a:bodyPr>
          <a:lstStyle/>
          <a:p>
            <a:pPr algn="ctr"/>
            <a:r>
              <a:rPr lang="en-US" dirty="0"/>
              <a:t>Direction and quantity to steer the robot</a:t>
            </a:r>
          </a:p>
        </p:txBody>
      </p:sp>
      <p:cxnSp>
        <p:nvCxnSpPr>
          <p:cNvPr id="37" name="Straight Arrow Connector 36">
            <a:extLst>
              <a:ext uri="{FF2B5EF4-FFF2-40B4-BE49-F238E27FC236}">
                <a16:creationId xmlns:a16="http://schemas.microsoft.com/office/drawing/2014/main" id="{62E88BDA-61DE-47E1-B0CA-75919F24476A}"/>
              </a:ext>
            </a:extLst>
          </p:cNvPr>
          <p:cNvCxnSpPr>
            <a:cxnSpLocks/>
            <a:stCxn id="35" idx="2"/>
          </p:cNvCxnSpPr>
          <p:nvPr/>
        </p:nvCxnSpPr>
        <p:spPr>
          <a:xfrm>
            <a:off x="5375692" y="2223600"/>
            <a:ext cx="0" cy="323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A49D165-C28C-4201-B71A-E5BEA24C2CF9}"/>
              </a:ext>
            </a:extLst>
          </p:cNvPr>
          <p:cNvSpPr txBox="1"/>
          <p:nvPr/>
        </p:nvSpPr>
        <p:spPr>
          <a:xfrm>
            <a:off x="6440610" y="1858698"/>
            <a:ext cx="2001328" cy="369332"/>
          </a:xfrm>
          <a:prstGeom prst="rect">
            <a:avLst/>
          </a:prstGeom>
          <a:noFill/>
        </p:spPr>
        <p:txBody>
          <a:bodyPr wrap="square" rtlCol="0">
            <a:spAutoFit/>
          </a:bodyPr>
          <a:lstStyle/>
          <a:p>
            <a:pPr algn="ctr"/>
            <a:r>
              <a:rPr lang="en-US" dirty="0"/>
              <a:t>Motor speed</a:t>
            </a:r>
          </a:p>
        </p:txBody>
      </p:sp>
      <p:cxnSp>
        <p:nvCxnSpPr>
          <p:cNvPr id="40" name="Straight Arrow Connector 39">
            <a:extLst>
              <a:ext uri="{FF2B5EF4-FFF2-40B4-BE49-F238E27FC236}">
                <a16:creationId xmlns:a16="http://schemas.microsoft.com/office/drawing/2014/main" id="{8D770107-8A30-4E80-8855-2E7A93DF279B}"/>
              </a:ext>
            </a:extLst>
          </p:cNvPr>
          <p:cNvCxnSpPr>
            <a:cxnSpLocks/>
            <a:stCxn id="39" idx="2"/>
          </p:cNvCxnSpPr>
          <p:nvPr/>
        </p:nvCxnSpPr>
        <p:spPr>
          <a:xfrm>
            <a:off x="7441274" y="2228030"/>
            <a:ext cx="0" cy="31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6C8769E-3D6F-477F-A042-74942243B2C5}"/>
              </a:ext>
            </a:extLst>
          </p:cNvPr>
          <p:cNvSpPr/>
          <p:nvPr/>
        </p:nvSpPr>
        <p:spPr>
          <a:xfrm>
            <a:off x="6500995" y="421064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function you will set the speed, stop mode, motor ports, wheel size (see Configuring Robot Movement Lesson)</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Move_tank</a:t>
            </a:r>
            <a:r>
              <a:rPr lang="en-US" dirty="0"/>
              <a:t>()</a:t>
            </a:r>
          </a:p>
        </p:txBody>
      </p:sp>
      <p:sp>
        <p:nvSpPr>
          <p:cNvPr id="32" name="Content Placeholder 54">
            <a:extLst>
              <a:ext uri="{FF2B5EF4-FFF2-40B4-BE49-F238E27FC236}">
                <a16:creationId xmlns:a16="http://schemas.microsoft.com/office/drawing/2014/main" id="{44A2685C-A492-4ED8-BDAF-E11C956F157A}"/>
              </a:ext>
            </a:extLst>
          </p:cNvPr>
          <p:cNvSpPr>
            <a:spLocks noGrp="1"/>
          </p:cNvSpPr>
          <p:nvPr>
            <p:ph idx="1"/>
          </p:nvPr>
        </p:nvSpPr>
        <p:spPr>
          <a:xfrm>
            <a:off x="271849" y="4848039"/>
            <a:ext cx="5962791" cy="1278124"/>
          </a:xfrm>
        </p:spPr>
        <p:txBody>
          <a:bodyPr>
            <a:normAutofit fontScale="92500"/>
          </a:bodyPr>
          <a:lstStyle/>
          <a:p>
            <a:pPr marL="0" indent="0">
              <a:buNone/>
            </a:pPr>
            <a:r>
              <a:rPr lang="en-GB" sz="1800" b="0" i="0" dirty="0">
                <a:solidFill>
                  <a:srgbClr val="000000"/>
                </a:solidFill>
                <a:effectLst/>
                <a:latin typeface="Consolas" panose="020B0609020204030204" pitchFamily="49" charset="0"/>
              </a:rPr>
              <a:t>unit=</a:t>
            </a:r>
            <a:r>
              <a:rPr lang="en-GB" sz="1800" b="0" i="0" dirty="0">
                <a:solidFill>
                  <a:srgbClr val="D8009B"/>
                </a:solidFill>
                <a:effectLst/>
                <a:latin typeface="Consolas" panose="020B0609020204030204" pitchFamily="49" charset="0"/>
              </a:rPr>
              <a:t>'cm'</a:t>
            </a:r>
            <a:r>
              <a:rPr lang="en-GB" dirty="0">
                <a:solidFill>
                  <a:schemeClr val="tx1"/>
                </a:solidFill>
              </a:rPr>
              <a:t>,</a:t>
            </a:r>
            <a:r>
              <a:rPr lang="en-GB" dirty="0">
                <a:solidFill>
                  <a:schemeClr val="tx1"/>
                </a:solidFill>
                <a:latin typeface="Consolas" panose="020B0609020204030204" pitchFamily="49" charset="0"/>
              </a:rPr>
              <a:t> </a:t>
            </a:r>
            <a:r>
              <a:rPr lang="en-GB" sz="1800" b="0" i="0" dirty="0" err="1">
                <a:solidFill>
                  <a:srgbClr val="000000"/>
                </a:solidFill>
                <a:effectLst/>
                <a:latin typeface="Consolas" panose="020B0609020204030204" pitchFamily="49" charset="0"/>
              </a:rPr>
              <a:t>left_speed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sz="1800" b="0" dirty="0">
                <a:solidFill>
                  <a:schemeClr val="tx1"/>
                </a:solidFill>
                <a:effectLst/>
              </a:rPr>
              <a:t>,</a:t>
            </a:r>
            <a:r>
              <a:rPr lang="en-US" sz="1800" b="0" dirty="0">
                <a:solidFill>
                  <a:srgbClr val="0078CC"/>
                </a:solidFill>
                <a:effectLst/>
              </a:rPr>
              <a:t> </a:t>
            </a:r>
            <a:r>
              <a:rPr lang="en-GB" sz="1800" b="0" i="0" dirty="0">
                <a:solidFill>
                  <a:srgbClr val="000000"/>
                </a:solidFill>
                <a:effectLst/>
              </a:rPr>
              <a:t>and</a:t>
            </a:r>
            <a:r>
              <a:rPr lang="en-GB" sz="1800" b="0" i="0" dirty="0">
                <a:solidFill>
                  <a:srgbClr val="000000"/>
                </a:solidFill>
                <a:effectLst/>
                <a:latin typeface="Consolas" panose="020B0609020204030204" pitchFamily="49" charset="0"/>
              </a:rPr>
              <a:t> </a:t>
            </a:r>
            <a:r>
              <a:rPr lang="en-GB" sz="1800" b="0" i="0" dirty="0" err="1">
                <a:solidFill>
                  <a:srgbClr val="000000"/>
                </a:solidFill>
                <a:effectLst/>
                <a:latin typeface="Consolas" panose="020B0609020204030204" pitchFamily="49" charset="0"/>
              </a:rPr>
              <a:t>right_speed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GB" dirty="0">
                <a:solidFill>
                  <a:schemeClr val="tx1"/>
                </a:solidFill>
              </a:rPr>
              <a:t>, are the default values if nothing is set.  When </a:t>
            </a:r>
            <a:r>
              <a:rPr lang="en-GB" dirty="0" err="1">
                <a:solidFill>
                  <a:schemeClr val="tx1"/>
                </a:solidFill>
              </a:rPr>
              <a:t>left_</a:t>
            </a:r>
            <a:r>
              <a:rPr lang="en-GB" sz="1800" b="0" i="0" dirty="0" err="1">
                <a:solidFill>
                  <a:srgbClr val="000000"/>
                </a:solidFill>
                <a:effectLst/>
                <a:latin typeface="Consolas" panose="020B0609020204030204" pitchFamily="49" charset="0"/>
              </a:rPr>
              <a:t>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sz="1800" b="0" dirty="0">
                <a:solidFill>
                  <a:srgbClr val="0078CC"/>
                </a:solidFill>
                <a:effectLst/>
              </a:rPr>
              <a:t> </a:t>
            </a:r>
            <a:r>
              <a:rPr lang="en-US" sz="1800" b="0" dirty="0">
                <a:solidFill>
                  <a:schemeClr val="tx1"/>
                </a:solidFill>
                <a:effectLst/>
              </a:rPr>
              <a:t>and/or</a:t>
            </a:r>
            <a:r>
              <a:rPr lang="en-US" sz="1800" b="0" dirty="0">
                <a:solidFill>
                  <a:srgbClr val="0078CC"/>
                </a:solidFill>
                <a:effectLst/>
              </a:rPr>
              <a:t> </a:t>
            </a:r>
            <a:r>
              <a:rPr lang="en-GB" sz="1800" b="0" i="0" dirty="0" err="1">
                <a:solidFill>
                  <a:srgbClr val="000000"/>
                </a:solidFill>
                <a:effectLst/>
                <a:latin typeface="Consolas" panose="020B0609020204030204" pitchFamily="49" charset="0"/>
              </a:rPr>
              <a:t>right_speed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dirty="0">
                <a:solidFill>
                  <a:schemeClr val="tx1"/>
                </a:solidFill>
              </a:rPr>
              <a:t>, the speed value used is the default speed set by </a:t>
            </a:r>
            <a:r>
              <a:rPr lang="en-GB" sz="1800" b="0" i="0" dirty="0" err="1">
                <a:solidFill>
                  <a:srgbClr val="000000"/>
                </a:solidFill>
                <a:effectLst/>
                <a:latin typeface="Consolas" panose="020B0609020204030204" pitchFamily="49" charset="0"/>
              </a:rPr>
              <a:t>set_default_speed</a:t>
            </a:r>
            <a:r>
              <a:rPr lang="en-US" sz="1800" b="0" dirty="0">
                <a:solidFill>
                  <a:srgbClr val="00877B"/>
                </a:solidFill>
                <a:effectLst/>
                <a:latin typeface="Consolas" panose="020B0609020204030204" pitchFamily="49" charset="0"/>
              </a:rPr>
              <a:t>()</a:t>
            </a:r>
            <a:r>
              <a:rPr lang="en-US" sz="1800" b="0" dirty="0">
                <a:solidFill>
                  <a:schemeClr val="tx1"/>
                </a:solidFill>
                <a:effectLst/>
              </a:rPr>
              <a:t>.</a:t>
            </a:r>
            <a:endParaRPr lang="en-US" dirty="0">
              <a:solidFill>
                <a:schemeClr val="tx1"/>
              </a:solidFill>
            </a:endParaRP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14" name="TextBox 13">
            <a:extLst>
              <a:ext uri="{FF2B5EF4-FFF2-40B4-BE49-F238E27FC236}">
                <a16:creationId xmlns:a16="http://schemas.microsoft.com/office/drawing/2014/main" id="{93B29265-46C5-401E-8FFF-C1657767398F}"/>
              </a:ext>
            </a:extLst>
          </p:cNvPr>
          <p:cNvSpPr txBox="1"/>
          <p:nvPr/>
        </p:nvSpPr>
        <p:spPr>
          <a:xfrm>
            <a:off x="77978" y="2487729"/>
            <a:ext cx="8936290" cy="369332"/>
          </a:xfrm>
          <a:prstGeom prst="rect">
            <a:avLst/>
          </a:prstGeom>
          <a:noFill/>
        </p:spPr>
        <p:txBody>
          <a:bodyPr wrap="square">
            <a:spAutoFit/>
          </a:bodyPr>
          <a:lstStyle/>
          <a:p>
            <a:pPr algn="ctr"/>
            <a:r>
              <a:rPr lang="en-GB" b="0" i="0" dirty="0" err="1">
                <a:solidFill>
                  <a:srgbClr val="000000"/>
                </a:solidFill>
                <a:effectLst/>
                <a:latin typeface="Consolas" panose="020B0609020204030204" pitchFamily="49" charset="0"/>
              </a:rPr>
              <a:t>move_tank</a:t>
            </a:r>
            <a:r>
              <a:rPr lang="en-US" b="0" dirty="0">
                <a:solidFill>
                  <a:srgbClr val="00877B"/>
                </a:solidFill>
                <a:effectLst/>
                <a:latin typeface="Consolas" panose="020B0609020204030204" pitchFamily="49" charset="0"/>
              </a:rPr>
              <a:t>(</a:t>
            </a:r>
            <a:r>
              <a:rPr lang="en-GB" b="0" i="0" dirty="0">
                <a:solidFill>
                  <a:srgbClr val="FF7D00"/>
                </a:solidFill>
                <a:effectLst/>
                <a:latin typeface="Consolas" panose="020B0609020204030204" pitchFamily="49" charset="0"/>
              </a:rPr>
              <a:t>amount</a:t>
            </a:r>
            <a:r>
              <a:rPr lang="en-GB" b="0" i="0" dirty="0">
                <a:solidFill>
                  <a:srgbClr val="000000"/>
                </a:solidFill>
                <a:effectLst/>
                <a:latin typeface="Consolas" panose="020B0609020204030204" pitchFamily="49" charset="0"/>
              </a:rPr>
              <a:t>, unit=</a:t>
            </a:r>
            <a:r>
              <a:rPr lang="en-GB" b="0" i="0" dirty="0">
                <a:solidFill>
                  <a:srgbClr val="D8009B"/>
                </a:solidFill>
                <a:effectLst/>
                <a:latin typeface="Consolas" panose="020B0609020204030204" pitchFamily="49" charset="0"/>
              </a:rPr>
              <a:t>'cm'</a:t>
            </a:r>
            <a:r>
              <a:rPr lang="en-GB" b="0" i="0" dirty="0">
                <a:solidFill>
                  <a:srgbClr val="000000"/>
                </a:solidFill>
                <a:effectLst/>
                <a:latin typeface="Consolas" panose="020B0609020204030204" pitchFamily="49" charset="0"/>
              </a:rPr>
              <a:t>, </a:t>
            </a:r>
            <a:r>
              <a:rPr lang="en-GB" b="0" i="0" dirty="0" err="1">
                <a:solidFill>
                  <a:srgbClr val="000000"/>
                </a:solidFill>
                <a:effectLst/>
                <a:latin typeface="Consolas" panose="020B0609020204030204" pitchFamily="49" charset="0"/>
              </a:rPr>
              <a:t>left_speed</a:t>
            </a:r>
            <a:r>
              <a:rPr lang="en-GB" b="0" i="0" dirty="0">
                <a:solidFill>
                  <a:srgbClr val="000000"/>
                </a:solidFill>
                <a:effectLst/>
                <a:latin typeface="Consolas" panose="020B0609020204030204" pitchFamily="49" charset="0"/>
              </a:rPr>
              <a:t>=</a:t>
            </a:r>
            <a:r>
              <a:rPr lang="en-US" b="0" dirty="0">
                <a:solidFill>
                  <a:srgbClr val="0078CC"/>
                </a:solidFill>
                <a:effectLst/>
                <a:latin typeface="Consolas" panose="020B0609020204030204" pitchFamily="49" charset="0"/>
              </a:rPr>
              <a:t>None</a:t>
            </a:r>
            <a:r>
              <a:rPr lang="en-US" b="0" dirty="0">
                <a:effectLst/>
                <a:latin typeface="Consolas" panose="020B0609020204030204" pitchFamily="49" charset="0"/>
              </a:rPr>
              <a:t>, </a:t>
            </a:r>
            <a:r>
              <a:rPr lang="en-GB" dirty="0" err="1">
                <a:solidFill>
                  <a:srgbClr val="000000"/>
                </a:solidFill>
                <a:latin typeface="Consolas" panose="020B0609020204030204" pitchFamily="49" charset="0"/>
              </a:rPr>
              <a:t>right</a:t>
            </a:r>
            <a:r>
              <a:rPr lang="en-GB" b="0" i="0" dirty="0" err="1">
                <a:solidFill>
                  <a:srgbClr val="000000"/>
                </a:solidFill>
                <a:effectLst/>
                <a:latin typeface="Consolas" panose="020B0609020204030204" pitchFamily="49" charset="0"/>
              </a:rPr>
              <a:t>_speed</a:t>
            </a:r>
            <a:r>
              <a:rPr lang="en-GB" b="0" i="0" dirty="0">
                <a:solidFill>
                  <a:srgbClr val="000000"/>
                </a:solidFill>
                <a:effectLst/>
                <a:latin typeface="Consolas" panose="020B0609020204030204" pitchFamily="49" charset="0"/>
              </a:rPr>
              <a:t>=</a:t>
            </a:r>
            <a:r>
              <a:rPr lang="en-US" b="0" dirty="0">
                <a:solidFill>
                  <a:srgbClr val="0078CC"/>
                </a:solidFill>
                <a:effectLst/>
                <a:latin typeface="Consolas" panose="020B0609020204030204" pitchFamily="49" charset="0"/>
              </a:rPr>
              <a:t>None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DD9DD57F-9C38-4BD2-9B84-AC3507524E1B}"/>
              </a:ext>
            </a:extLst>
          </p:cNvPr>
          <p:cNvSpPr txBox="1"/>
          <p:nvPr/>
        </p:nvSpPr>
        <p:spPr>
          <a:xfrm>
            <a:off x="2954593" y="2779799"/>
            <a:ext cx="1577925" cy="1323439"/>
          </a:xfrm>
          <a:prstGeom prst="rect">
            <a:avLst/>
          </a:prstGeom>
          <a:noFill/>
        </p:spPr>
        <p:txBody>
          <a:bodyPr wrap="square">
            <a:spAutoFit/>
          </a:bodyPr>
          <a:lstStyle/>
          <a:p>
            <a:pPr algn="ctr"/>
            <a:r>
              <a:rPr lang="en-GB" sz="1600" b="0" i="0" dirty="0">
                <a:solidFill>
                  <a:srgbClr val="D8009B"/>
                </a:solidFill>
                <a:effectLst/>
                <a:latin typeface="Consolas" panose="020B0609020204030204" pitchFamily="49" charset="0"/>
              </a:rPr>
              <a:t>'in'</a:t>
            </a:r>
          </a:p>
          <a:p>
            <a:pPr algn="ctr"/>
            <a:r>
              <a:rPr lang="en-GB" sz="1600" b="0" i="0" dirty="0">
                <a:solidFill>
                  <a:srgbClr val="D8009B"/>
                </a:solidFill>
                <a:effectLst/>
                <a:latin typeface="Consolas" panose="020B0609020204030204" pitchFamily="49" charset="0"/>
              </a:rPr>
              <a:t>rotations'</a:t>
            </a:r>
          </a:p>
          <a:p>
            <a:pPr algn="ctr"/>
            <a:r>
              <a:rPr lang="en-GB" sz="1600" b="0" i="0" dirty="0">
                <a:solidFill>
                  <a:srgbClr val="D8009B"/>
                </a:solidFill>
                <a:effectLst/>
                <a:latin typeface="Consolas" panose="020B0609020204030204" pitchFamily="49" charset="0"/>
              </a:rPr>
              <a:t>'degrees' 'seconds'</a:t>
            </a:r>
          </a:p>
          <a:p>
            <a:pPr algn="ctr"/>
            <a:endParaRPr lang="en-US" sz="1600" dirty="0"/>
          </a:p>
        </p:txBody>
      </p:sp>
      <p:sp>
        <p:nvSpPr>
          <p:cNvPr id="17" name="TextBox 16">
            <a:extLst>
              <a:ext uri="{FF2B5EF4-FFF2-40B4-BE49-F238E27FC236}">
                <a16:creationId xmlns:a16="http://schemas.microsoft.com/office/drawing/2014/main" id="{7CC8F72A-1FFD-4869-A49B-AB864D66B834}"/>
              </a:ext>
            </a:extLst>
          </p:cNvPr>
          <p:cNvSpPr txBox="1"/>
          <p:nvPr/>
        </p:nvSpPr>
        <p:spPr>
          <a:xfrm>
            <a:off x="5092874" y="2826892"/>
            <a:ext cx="1577926" cy="338554"/>
          </a:xfrm>
          <a:prstGeom prst="rect">
            <a:avLst/>
          </a:prstGeom>
          <a:noFill/>
        </p:spPr>
        <p:txBody>
          <a:bodyPr wrap="square">
            <a:spAutoFit/>
          </a:bodyPr>
          <a:lstStyle/>
          <a:p>
            <a:pPr algn="ctr"/>
            <a:r>
              <a:rPr lang="en-GB" sz="1600" b="0" i="0" dirty="0">
                <a:solidFill>
                  <a:srgbClr val="FF7D00"/>
                </a:solidFill>
                <a:effectLst/>
                <a:latin typeface="Consolas" panose="020B0609020204030204" pitchFamily="49" charset="0"/>
              </a:rPr>
              <a:t>-100 to</a:t>
            </a:r>
            <a:r>
              <a:rPr lang="en-GB" sz="1600" dirty="0">
                <a:solidFill>
                  <a:srgbClr val="FF7D00"/>
                </a:solidFill>
                <a:latin typeface="Consolas" panose="020B0609020204030204" pitchFamily="49" charset="0"/>
              </a:rPr>
              <a:t> </a:t>
            </a:r>
            <a:r>
              <a:rPr lang="en-GB" sz="1600" b="0" i="0" dirty="0">
                <a:solidFill>
                  <a:srgbClr val="FF7D00"/>
                </a:solidFill>
                <a:effectLst/>
                <a:latin typeface="Consolas" panose="020B0609020204030204" pitchFamily="49" charset="0"/>
              </a:rPr>
              <a:t>100</a:t>
            </a:r>
            <a:endParaRPr lang="en-US" sz="1600" dirty="0">
              <a:solidFill>
                <a:srgbClr val="FF7D00"/>
              </a:solidFill>
            </a:endParaRPr>
          </a:p>
        </p:txBody>
      </p:sp>
      <p:sp>
        <p:nvSpPr>
          <p:cNvPr id="18" name="TextBox 17">
            <a:extLst>
              <a:ext uri="{FF2B5EF4-FFF2-40B4-BE49-F238E27FC236}">
                <a16:creationId xmlns:a16="http://schemas.microsoft.com/office/drawing/2014/main" id="{4B95443A-64B5-4391-AB59-7DE50691618B}"/>
              </a:ext>
            </a:extLst>
          </p:cNvPr>
          <p:cNvSpPr txBox="1"/>
          <p:nvPr/>
        </p:nvSpPr>
        <p:spPr>
          <a:xfrm>
            <a:off x="1333204" y="1583602"/>
            <a:ext cx="1768414" cy="646331"/>
          </a:xfrm>
          <a:prstGeom prst="rect">
            <a:avLst/>
          </a:prstGeom>
          <a:noFill/>
        </p:spPr>
        <p:txBody>
          <a:bodyPr wrap="square" rtlCol="0">
            <a:spAutoFit/>
          </a:bodyPr>
          <a:lstStyle/>
          <a:p>
            <a:pPr algn="ctr"/>
            <a:r>
              <a:rPr lang="en-US" dirty="0"/>
              <a:t>Distance/</a:t>
            </a:r>
          </a:p>
          <a:p>
            <a:pPr algn="ctr"/>
            <a:r>
              <a:rPr lang="en-US" dirty="0"/>
              <a:t>Duration</a:t>
            </a:r>
          </a:p>
        </p:txBody>
      </p:sp>
      <p:cxnSp>
        <p:nvCxnSpPr>
          <p:cNvPr id="19" name="Straight Arrow Connector 18">
            <a:extLst>
              <a:ext uri="{FF2B5EF4-FFF2-40B4-BE49-F238E27FC236}">
                <a16:creationId xmlns:a16="http://schemas.microsoft.com/office/drawing/2014/main" id="{F44B8180-65EE-4ABC-BCB1-1F3E73FDD405}"/>
              </a:ext>
            </a:extLst>
          </p:cNvPr>
          <p:cNvCxnSpPr>
            <a:cxnSpLocks/>
            <a:stCxn id="18" idx="2"/>
          </p:cNvCxnSpPr>
          <p:nvPr/>
        </p:nvCxnSpPr>
        <p:spPr>
          <a:xfrm>
            <a:off x="2217411"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38B995-23BC-493D-8D6C-926CA6810C34}"/>
              </a:ext>
            </a:extLst>
          </p:cNvPr>
          <p:cNvSpPr txBox="1"/>
          <p:nvPr/>
        </p:nvSpPr>
        <p:spPr>
          <a:xfrm>
            <a:off x="2643581" y="1583602"/>
            <a:ext cx="1485088" cy="646331"/>
          </a:xfrm>
          <a:prstGeom prst="rect">
            <a:avLst/>
          </a:prstGeom>
          <a:noFill/>
        </p:spPr>
        <p:txBody>
          <a:bodyPr wrap="square" rtlCol="0">
            <a:spAutoFit/>
          </a:bodyPr>
          <a:lstStyle/>
          <a:p>
            <a:pPr algn="ctr"/>
            <a:r>
              <a:rPr lang="en-US" dirty="0"/>
              <a:t>Unit of </a:t>
            </a:r>
            <a:r>
              <a:rPr lang="en-GB" sz="1800" b="0" i="0" dirty="0">
                <a:solidFill>
                  <a:srgbClr val="FF7D00"/>
                </a:solidFill>
                <a:effectLst/>
                <a:latin typeface="Consolas" panose="020B0609020204030204" pitchFamily="49" charset="0"/>
              </a:rPr>
              <a:t>amount</a:t>
            </a:r>
            <a:endParaRPr lang="en-US" dirty="0"/>
          </a:p>
        </p:txBody>
      </p:sp>
      <p:cxnSp>
        <p:nvCxnSpPr>
          <p:cNvPr id="21" name="Straight Arrow Connector 20">
            <a:extLst>
              <a:ext uri="{FF2B5EF4-FFF2-40B4-BE49-F238E27FC236}">
                <a16:creationId xmlns:a16="http://schemas.microsoft.com/office/drawing/2014/main" id="{98809E10-3B80-4324-87BD-EB4E602362B3}"/>
              </a:ext>
            </a:extLst>
          </p:cNvPr>
          <p:cNvCxnSpPr>
            <a:cxnSpLocks/>
            <a:stCxn id="20" idx="2"/>
          </p:cNvCxnSpPr>
          <p:nvPr/>
        </p:nvCxnSpPr>
        <p:spPr>
          <a:xfrm>
            <a:off x="3386125"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4623437-38CB-43F4-933E-62985E4E7A16}"/>
              </a:ext>
            </a:extLst>
          </p:cNvPr>
          <p:cNvSpPr txBox="1"/>
          <p:nvPr/>
        </p:nvSpPr>
        <p:spPr>
          <a:xfrm>
            <a:off x="4204486" y="1850264"/>
            <a:ext cx="2001328" cy="369332"/>
          </a:xfrm>
          <a:prstGeom prst="rect">
            <a:avLst/>
          </a:prstGeom>
          <a:noFill/>
        </p:spPr>
        <p:txBody>
          <a:bodyPr wrap="square" rtlCol="0">
            <a:spAutoFit/>
          </a:bodyPr>
          <a:lstStyle/>
          <a:p>
            <a:pPr algn="ctr"/>
            <a:r>
              <a:rPr lang="en-US" dirty="0"/>
              <a:t>Left motor speed</a:t>
            </a:r>
          </a:p>
        </p:txBody>
      </p:sp>
      <p:cxnSp>
        <p:nvCxnSpPr>
          <p:cNvPr id="23" name="Straight Arrow Connector 22">
            <a:extLst>
              <a:ext uri="{FF2B5EF4-FFF2-40B4-BE49-F238E27FC236}">
                <a16:creationId xmlns:a16="http://schemas.microsoft.com/office/drawing/2014/main" id="{C0E75938-7BD8-4E92-991D-3814709BAFEA}"/>
              </a:ext>
            </a:extLst>
          </p:cNvPr>
          <p:cNvCxnSpPr>
            <a:cxnSpLocks/>
            <a:stCxn id="22" idx="2"/>
          </p:cNvCxnSpPr>
          <p:nvPr/>
        </p:nvCxnSpPr>
        <p:spPr>
          <a:xfrm>
            <a:off x="5205150" y="2219596"/>
            <a:ext cx="0" cy="327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B761F5E-B8BB-4D95-B80A-05FDB1CE99DC}"/>
              </a:ext>
            </a:extLst>
          </p:cNvPr>
          <p:cNvSpPr txBox="1"/>
          <p:nvPr/>
        </p:nvSpPr>
        <p:spPr>
          <a:xfrm>
            <a:off x="6397481" y="1858698"/>
            <a:ext cx="2001328" cy="369332"/>
          </a:xfrm>
          <a:prstGeom prst="rect">
            <a:avLst/>
          </a:prstGeom>
          <a:noFill/>
        </p:spPr>
        <p:txBody>
          <a:bodyPr wrap="square" rtlCol="0">
            <a:spAutoFit/>
          </a:bodyPr>
          <a:lstStyle/>
          <a:p>
            <a:pPr algn="ctr"/>
            <a:r>
              <a:rPr lang="en-US" dirty="0"/>
              <a:t>Right motor speed</a:t>
            </a:r>
          </a:p>
        </p:txBody>
      </p:sp>
      <p:cxnSp>
        <p:nvCxnSpPr>
          <p:cNvPr id="25" name="Straight Arrow Connector 24">
            <a:extLst>
              <a:ext uri="{FF2B5EF4-FFF2-40B4-BE49-F238E27FC236}">
                <a16:creationId xmlns:a16="http://schemas.microsoft.com/office/drawing/2014/main" id="{D9E5BD4E-231A-4980-97AA-2D5EC472DAF5}"/>
              </a:ext>
            </a:extLst>
          </p:cNvPr>
          <p:cNvCxnSpPr>
            <a:cxnSpLocks/>
            <a:stCxn id="24" idx="2"/>
          </p:cNvCxnSpPr>
          <p:nvPr/>
        </p:nvCxnSpPr>
        <p:spPr>
          <a:xfrm>
            <a:off x="7398145" y="2228030"/>
            <a:ext cx="0" cy="31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A14C06-99D5-4F23-8907-7B202CDA7FD2}"/>
              </a:ext>
            </a:extLst>
          </p:cNvPr>
          <p:cNvSpPr/>
          <p:nvPr/>
        </p:nvSpPr>
        <p:spPr>
          <a:xfrm>
            <a:off x="6500995" y="421064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function you will set the speed, stop mode, motor ports, wheel size (see Configuring Robot Movement Lesson)</a:t>
            </a:r>
          </a:p>
        </p:txBody>
      </p:sp>
      <p:sp>
        <p:nvSpPr>
          <p:cNvPr id="27" name="TextBox 26">
            <a:extLst>
              <a:ext uri="{FF2B5EF4-FFF2-40B4-BE49-F238E27FC236}">
                <a16:creationId xmlns:a16="http://schemas.microsoft.com/office/drawing/2014/main" id="{92F970CD-9689-4F03-B00E-64D668BEB65E}"/>
              </a:ext>
            </a:extLst>
          </p:cNvPr>
          <p:cNvSpPr txBox="1"/>
          <p:nvPr/>
        </p:nvSpPr>
        <p:spPr>
          <a:xfrm>
            <a:off x="7365604" y="2819323"/>
            <a:ext cx="1577926" cy="338554"/>
          </a:xfrm>
          <a:prstGeom prst="rect">
            <a:avLst/>
          </a:prstGeom>
          <a:noFill/>
        </p:spPr>
        <p:txBody>
          <a:bodyPr wrap="square">
            <a:spAutoFit/>
          </a:bodyPr>
          <a:lstStyle/>
          <a:p>
            <a:pPr algn="ctr"/>
            <a:r>
              <a:rPr lang="en-GB" sz="1600" b="0" i="0" dirty="0">
                <a:solidFill>
                  <a:srgbClr val="FF7D00"/>
                </a:solidFill>
                <a:effectLst/>
                <a:latin typeface="Consolas" panose="020B0609020204030204" pitchFamily="49" charset="0"/>
              </a:rPr>
              <a:t>-100 to</a:t>
            </a:r>
            <a:r>
              <a:rPr lang="en-GB" sz="1600" dirty="0">
                <a:solidFill>
                  <a:srgbClr val="FF7D00"/>
                </a:solidFill>
                <a:latin typeface="Consolas" panose="020B0609020204030204" pitchFamily="49" charset="0"/>
              </a:rPr>
              <a:t> </a:t>
            </a:r>
            <a:r>
              <a:rPr lang="en-GB" sz="1600" b="0" i="0" dirty="0">
                <a:solidFill>
                  <a:srgbClr val="FF7D00"/>
                </a:solidFill>
                <a:effectLst/>
                <a:latin typeface="Consolas" panose="020B0609020204030204" pitchFamily="49" charset="0"/>
              </a:rPr>
              <a:t>100</a:t>
            </a:r>
            <a:endParaRPr lang="en-US" sz="1600" dirty="0">
              <a:solidFill>
                <a:srgbClr val="FF7D00"/>
              </a:solidFill>
            </a:endParaRPr>
          </a:p>
        </p:txBody>
      </p:sp>
    </p:spTree>
    <p:extLst>
      <p:ext uri="{BB962C8B-B14F-4D97-AF65-F5344CB8AC3E}">
        <p14:creationId xmlns:p14="http://schemas.microsoft.com/office/powerpoint/2010/main" val="315378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en-US" dirty="0"/>
              <a:t>You can enter negative values for power or distance</a:t>
            </a:r>
          </a:p>
          <a:p>
            <a:r>
              <a:rPr lang="en-US" dirty="0"/>
              <a:t>This will make the robot move backwards</a:t>
            </a:r>
          </a:p>
          <a:p>
            <a:r>
              <a:rPr lang="en-US" dirty="0"/>
              <a:t>If you negate two values (e.g. speed and distance negative),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026694E-0260-4CB9-B6FF-BF6DF49AD840}"/>
              </a:ext>
            </a:extLst>
          </p:cNvPr>
          <p:cNvSpPr txBox="1"/>
          <p:nvPr/>
        </p:nvSpPr>
        <p:spPr>
          <a:xfrm>
            <a:off x="4456251" y="3493602"/>
            <a:ext cx="192906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Tree>
    <p:extLst>
      <p:ext uri="{BB962C8B-B14F-4D97-AF65-F5344CB8AC3E}">
        <p14:creationId xmlns:p14="http://schemas.microsoft.com/office/powerpoint/2010/main" val="224160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en-US" dirty="0"/>
              <a:t>Challenge 1: Move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en-US" dirty="0"/>
              <a:t>Move the robot 10 centimeters forward</a:t>
            </a:r>
          </a:p>
          <a:p>
            <a:r>
              <a:rPr lang="en-US" dirty="0"/>
              <a:t>Basic steps:</a:t>
            </a:r>
          </a:p>
          <a:p>
            <a:pPr lvl="1"/>
            <a:r>
              <a:rPr lang="en-US" dirty="0"/>
              <a:t>Configure your robot</a:t>
            </a:r>
          </a:p>
          <a:p>
            <a:pPr lvl="1"/>
            <a:r>
              <a:rPr lang="en-US" dirty="0"/>
              <a:t>Use a </a:t>
            </a:r>
            <a:r>
              <a:rPr lang="en-US" dirty="0" err="1"/>
              <a:t>MotorPairs</a:t>
            </a:r>
            <a:r>
              <a:rPr lang="en-US" dirty="0"/>
              <a:t> function (move() or </a:t>
            </a:r>
            <a:r>
              <a:rPr lang="en-US" dirty="0" err="1"/>
              <a:t>move_tank</a:t>
            </a:r>
            <a:r>
              <a:rPr lang="en-US" dirty="0"/>
              <a:t>()) and move forward for 10cm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6</a:t>
            </a:fld>
            <a:endParaRPr lang="en-US"/>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422093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8166696" cy="5082601"/>
          </a:xfrm>
        </p:spPr>
        <p:txBody>
          <a:bodyPr/>
          <a:lstStyle/>
          <a:p>
            <a:r>
              <a:rPr lang="en-US" dirty="0"/>
              <a:t>Configure your robot</a:t>
            </a:r>
          </a:p>
          <a:p>
            <a:r>
              <a:rPr lang="en-US" dirty="0"/>
              <a:t>If you are using the smaller SPIKE Prime wheels on Droid Bot IV, set the one rotation to 17.5cm (in the code shown)</a:t>
            </a:r>
          </a:p>
          <a:p>
            <a:r>
              <a:rPr lang="en-US" dirty="0"/>
              <a:t>If you are using the larger SPIKE Prime wheels on ADB, remember to set one rotation to 27.6cm</a:t>
            </a:r>
          </a:p>
          <a:p>
            <a:r>
              <a:rPr lang="en-US" dirty="0"/>
              <a:t>Move forward for 10 cm. The same cm mode is available in the </a:t>
            </a:r>
            <a:r>
              <a:rPr lang="en-US" dirty="0" err="1"/>
              <a:t>move_tank</a:t>
            </a:r>
            <a:r>
              <a:rPr lang="en-US" dirty="0"/>
              <a:t>() function as well.</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8" name="TextBox 7">
            <a:extLst>
              <a:ext uri="{FF2B5EF4-FFF2-40B4-BE49-F238E27FC236}">
                <a16:creationId xmlns:a16="http://schemas.microsoft.com/office/drawing/2014/main" id="{5EFAE51E-CA20-49F5-B9A8-091BA9E3D12E}"/>
              </a:ext>
            </a:extLst>
          </p:cNvPr>
          <p:cNvSpPr txBox="1"/>
          <p:nvPr/>
        </p:nvSpPr>
        <p:spPr>
          <a:xfrm>
            <a:off x="1024588" y="3795312"/>
            <a:ext cx="7597018" cy="2308324"/>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motor_pair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MotorPair</a:t>
            </a:r>
            <a:r>
              <a:rPr lang="en-US"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'E'</a:t>
            </a:r>
            <a:r>
              <a:rPr lang="en-US" sz="2400" b="0" dirty="0">
                <a:solidFill>
                  <a:srgbClr val="00877B"/>
                </a:solidFill>
                <a:effectLst/>
                <a:latin typeface="Consolas" panose="020B0609020204030204" pitchFamily="49" charset="0"/>
              </a:rPr>
              <a:t>)</a:t>
            </a:r>
          </a:p>
          <a:p>
            <a:r>
              <a:rPr lang="en-GB" sz="2400" b="0" dirty="0" err="1">
                <a:solidFill>
                  <a:srgbClr val="000000"/>
                </a:solidFill>
                <a:effectLst/>
                <a:latin typeface="Consolas" panose="020B0609020204030204" pitchFamily="49" charset="0"/>
              </a:rPr>
              <a:t>motor_pair.set_stop_action</a:t>
            </a:r>
            <a:r>
              <a:rPr lang="en-GB"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'brake'</a:t>
            </a:r>
            <a:r>
              <a:rPr lang="en-GB"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motor_pair.set_motor_r</a:t>
            </a:r>
            <a:r>
              <a:rPr lang="en-US" sz="2400" b="0" dirty="0" err="1">
                <a:effectLst/>
                <a:latin typeface="Consolas" panose="020B0609020204030204" pitchFamily="49" charset="0"/>
              </a:rPr>
              <a:t>otat</a:t>
            </a:r>
            <a:r>
              <a:rPr lang="en-US" sz="2400" b="0" dirty="0" err="1">
                <a:solidFill>
                  <a:srgbClr val="000000"/>
                </a:solidFill>
                <a:effectLst/>
                <a:latin typeface="Consolas" panose="020B0609020204030204" pitchFamily="49" charset="0"/>
              </a:rPr>
              <a:t>ion</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17.5</a:t>
            </a:r>
            <a:r>
              <a:rPr lang="en-US" sz="2400" b="0" dirty="0">
                <a:effectLst/>
                <a:latin typeface="Consolas" panose="020B0609020204030204" pitchFamily="49" charset="0"/>
              </a:rPr>
              <a:t>,</a:t>
            </a:r>
            <a:r>
              <a:rPr lang="en-US" sz="2400" b="0" dirty="0">
                <a:solidFill>
                  <a:srgbClr val="FF7D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motor_pair.set_default_speed</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50</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15</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15472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II: Move Forward and Back</a:t>
            </a:r>
          </a:p>
        </p:txBody>
      </p:sp>
      <p:sp>
        <p:nvSpPr>
          <p:cNvPr id="3" name="Content Placeholder 2"/>
          <p:cNvSpPr>
            <a:spLocks noGrp="1"/>
          </p:cNvSpPr>
          <p:nvPr>
            <p:ph idx="1"/>
          </p:nvPr>
        </p:nvSpPr>
        <p:spPr>
          <a:xfrm>
            <a:off x="175260" y="1274749"/>
            <a:ext cx="4555958" cy="4373563"/>
          </a:xfrm>
        </p:spPr>
        <p:txBody>
          <a:bodyPr>
            <a:normAutofit/>
          </a:bodyPr>
          <a:lstStyle/>
          <a:p>
            <a:r>
              <a:rPr lang="en-US" dirty="0"/>
              <a:t>Move your robot forward from the start line to the finish line (1) and back to the start (2)</a:t>
            </a:r>
          </a:p>
          <a:p>
            <a:r>
              <a:rPr lang="en-US" dirty="0"/>
              <a:t>Basic steps:</a:t>
            </a:r>
          </a:p>
          <a:p>
            <a:pPr lvl="1"/>
            <a:r>
              <a:rPr lang="en-US" dirty="0"/>
              <a:t>Configure your robot</a:t>
            </a:r>
          </a:p>
          <a:p>
            <a:pPr lvl="1"/>
            <a:r>
              <a:rPr lang="en-US" dirty="0"/>
              <a:t>Use a </a:t>
            </a:r>
            <a:r>
              <a:rPr lang="en-US" dirty="0" err="1"/>
              <a:t>MotorPair</a:t>
            </a:r>
            <a:r>
              <a:rPr lang="en-US" dirty="0"/>
              <a:t> function and move forward for the desired amount (40cm)</a:t>
            </a:r>
          </a:p>
          <a:p>
            <a:pPr lvl="1"/>
            <a:r>
              <a:rPr lang="en-US" dirty="0"/>
              <a:t>Use the same </a:t>
            </a:r>
            <a:r>
              <a:rPr lang="en-US" dirty="0" err="1"/>
              <a:t>MotorPair</a:t>
            </a:r>
            <a:r>
              <a:rPr lang="en-US" dirty="0"/>
              <a:t> function to move backwards (40cm)</a:t>
            </a:r>
          </a:p>
          <a:p>
            <a:endParaRPr lang="en-US" dirty="0"/>
          </a:p>
          <a:p>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8</a:t>
            </a:fld>
            <a:endParaRPr lang="en-US"/>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en-US"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en-US" dirty="0"/>
              <a:t>START</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Tree>
    <p:extLst>
      <p:ext uri="{BB962C8B-B14F-4D97-AF65-F5344CB8AC3E}">
        <p14:creationId xmlns:p14="http://schemas.microsoft.com/office/powerpoint/2010/main" val="22108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Challenge II solution</a:t>
            </a:r>
          </a:p>
        </p:txBody>
      </p:sp>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09" y="1188525"/>
            <a:ext cx="8554157" cy="4364778"/>
          </a:xfrm>
        </p:spPr>
        <p:txBody>
          <a:bodyPr/>
          <a:lstStyle/>
          <a:p>
            <a:r>
              <a:rPr lang="en-US" dirty="0"/>
              <a:t>Configure your robot</a:t>
            </a:r>
          </a:p>
          <a:p>
            <a:r>
              <a:rPr lang="en-US" dirty="0"/>
              <a:t>If you are using the smaller SPIKE Prime wheels on Droid Bot IV, set the one rotation to 17.5cm (in the code shown)</a:t>
            </a:r>
          </a:p>
          <a:p>
            <a:r>
              <a:rPr lang="en-US" dirty="0"/>
              <a:t>If you are using the larger SPIKE Prime wheels on ADB, you will set one rotation to 27.6cm</a:t>
            </a:r>
          </a:p>
          <a:p>
            <a:r>
              <a:rPr lang="en-US" dirty="0"/>
              <a:t>Robot moves forward 40cm and backwards 40cm by setting the distance to -40.</a:t>
            </a:r>
          </a:p>
          <a:p>
            <a:endParaRPr lang="en-US" dirty="0"/>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9</a:t>
            </a:fld>
            <a:endParaRPr lang="en-US"/>
          </a:p>
        </p:txBody>
      </p:sp>
      <p:sp>
        <p:nvSpPr>
          <p:cNvPr id="5" name="TextBox 4">
            <a:extLst>
              <a:ext uri="{FF2B5EF4-FFF2-40B4-BE49-F238E27FC236}">
                <a16:creationId xmlns:a16="http://schemas.microsoft.com/office/drawing/2014/main" id="{1B3576AD-8D31-46B7-B7F3-118E46D51D8B}"/>
              </a:ext>
            </a:extLst>
          </p:cNvPr>
          <p:cNvSpPr txBox="1"/>
          <p:nvPr/>
        </p:nvSpPr>
        <p:spPr>
          <a:xfrm>
            <a:off x="1160485" y="3518037"/>
            <a:ext cx="7380200" cy="3046988"/>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motor_pair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MotorPair</a:t>
            </a:r>
            <a:r>
              <a:rPr lang="en-US"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'E'</a:t>
            </a:r>
            <a:r>
              <a:rPr lang="en-US" sz="2400" b="0" dirty="0">
                <a:solidFill>
                  <a:srgbClr val="00877B"/>
                </a:solidFill>
                <a:effectLst/>
                <a:latin typeface="Consolas" panose="020B0609020204030204" pitchFamily="49" charset="0"/>
              </a:rPr>
              <a:t>)</a:t>
            </a:r>
          </a:p>
          <a:p>
            <a:r>
              <a:rPr lang="en-GB" sz="2400" b="0" dirty="0" err="1">
                <a:solidFill>
                  <a:srgbClr val="000000"/>
                </a:solidFill>
                <a:effectLst/>
                <a:latin typeface="Consolas" panose="020B0609020204030204" pitchFamily="49" charset="0"/>
              </a:rPr>
              <a:t>motor_pair.set_stop_action</a:t>
            </a:r>
            <a:r>
              <a:rPr lang="en-GB"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'brake'</a:t>
            </a:r>
            <a:r>
              <a:rPr lang="en-GB"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motor_pair.set_motor_r</a:t>
            </a:r>
            <a:r>
              <a:rPr lang="en-US" sz="2400" b="0" dirty="0" err="1">
                <a:effectLst/>
                <a:latin typeface="Consolas" panose="020B0609020204030204" pitchFamily="49" charset="0"/>
              </a:rPr>
              <a:t>otat</a:t>
            </a:r>
            <a:r>
              <a:rPr lang="en-US" sz="2400" b="0" dirty="0" err="1">
                <a:solidFill>
                  <a:srgbClr val="000000"/>
                </a:solidFill>
                <a:effectLst/>
                <a:latin typeface="Consolas" panose="020B0609020204030204" pitchFamily="49" charset="0"/>
              </a:rPr>
              <a:t>ion</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17.5</a:t>
            </a:r>
            <a:r>
              <a:rPr lang="en-US" sz="2400" b="0" dirty="0">
                <a:effectLst/>
                <a:latin typeface="Consolas" panose="020B0609020204030204" pitchFamily="49" charset="0"/>
              </a:rPr>
              <a:t>,</a:t>
            </a:r>
            <a:r>
              <a:rPr lang="en-US" sz="2400" b="0" dirty="0">
                <a:solidFill>
                  <a:srgbClr val="FF7D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motor_pair.set_default_speed</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50</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40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-40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endParaRPr lang="en-US" sz="2400" b="0" dirty="0">
              <a:solidFill>
                <a:srgbClr val="000000"/>
              </a:solidFill>
              <a:effectLst/>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2468826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8565</TotalTime>
  <Words>1400</Words>
  <Application>Microsoft Macintosh PowerPoint</Application>
  <PresentationFormat>On-screen Show (4:3)</PresentationFormat>
  <Paragraphs>143</Paragraphs>
  <Slides>13</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Arial</vt:lpstr>
      <vt:lpstr>Arial Black</vt:lpstr>
      <vt:lpstr>Calibri</vt:lpstr>
      <vt:lpstr>Calibri Light</vt:lpstr>
      <vt:lpstr>Consolas</vt:lpstr>
      <vt:lpstr>Gill Sans MT</vt:lpstr>
      <vt:lpstr>Helvetica Neue</vt:lpstr>
      <vt:lpstr>Wingdings 2</vt:lpstr>
      <vt:lpstr>Custom Design</vt:lpstr>
      <vt:lpstr>beginner</vt:lpstr>
      <vt:lpstr>1_Custom Design</vt:lpstr>
      <vt:lpstr>Dividend</vt:lpstr>
      <vt:lpstr>Moving straight</vt:lpstr>
      <vt:lpstr>Lesson Objectives</vt:lpstr>
      <vt:lpstr>Move()</vt:lpstr>
      <vt:lpstr>Move_tank()</vt:lpstr>
      <vt:lpstr>NEGATIVE Values</vt:lpstr>
      <vt:lpstr>Challenge 1: Move 10 CM</vt:lpstr>
      <vt:lpstr>Challenge 1 Solution</vt:lpstr>
      <vt:lpstr>Challenge II: Move Forward and Back</vt:lpstr>
      <vt:lpstr>Challenge II solution</vt:lpstr>
      <vt:lpstr>Start Moving and Stop Moving Functions</vt:lpstr>
      <vt:lpstr>Wait Functions and Challenge iii</vt:lpstr>
      <vt:lpstr>Challenge III: moving For 3 Seconds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Srinivasan Seshan</cp:lastModifiedBy>
  <cp:revision>198</cp:revision>
  <cp:lastPrinted>2016-07-04T14:38:40Z</cp:lastPrinted>
  <dcterms:created xsi:type="dcterms:W3CDTF">2014-08-07T02:19:13Z</dcterms:created>
  <dcterms:modified xsi:type="dcterms:W3CDTF">2020-12-16T20:53:46Z</dcterms:modified>
</cp:coreProperties>
</file>