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9" r:id="rId4"/>
    <p:sldId id="290" r:id="rId5"/>
    <p:sldId id="292" r:id="rId6"/>
    <p:sldId id="293" r:id="rId7"/>
    <p:sldId id="294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68F36449-1FC3-DF47-88A6-31CCA992BAD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4801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8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1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F4249F-95E6-E24A-AC89-05F5078CC0E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5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68A51A-6B93-0940-A8B8-87D9D8CA8FB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EFEF2B6-016E-1547-9725-E1D8782723A8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6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F5D9D9-67E4-4245-83CF-EFE4EB24982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8BDC6-0B3F-FA41-8859-B2B06B76F89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4FFBF-83C8-EB4F-BA15-A0937ECECB5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3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497798-9990-534D-AD16-4D11C95714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621C9E-95B9-744A-AB1F-F07DE5AE359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7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3F5DB-D65F-2E45-9E37-3AD991E6D28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E7F20D-C3A0-CB47-9DF3-7C0AA16BB23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79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5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D5B193-6CF5-054E-8E0F-102DEE8DF00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8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ltutorials.com/Worksheet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what pseudocode means </a:t>
            </a:r>
          </a:p>
          <a:p>
            <a:r>
              <a:rPr lang="en-US" dirty="0"/>
              <a:t>Learn why you use pseudocode </a:t>
            </a:r>
          </a:p>
          <a:p>
            <a:r>
              <a:rPr lang="en-US" dirty="0"/>
              <a:t>Learn to write pseudocode for a common task </a:t>
            </a:r>
          </a:p>
          <a:p>
            <a:r>
              <a:rPr lang="en-US" dirty="0"/>
              <a:t>Learn how to plan programs for FIRST Lego League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5B61-813E-4C05-AB7B-F578D6E7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pseudocode?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9C2D-A97F-404D-B1D3-9C256B36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Robots follow directions that people give them. They need detailed, step-by-step instructions to complete a task.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It is a set of detailed notes that the programmer can use to write the code when they are ready.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It is not written in any particular programming language. Pseudocode can be in part English and part code.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Pseudocode allows the programmer to communicate his/her plan with others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Pseudocode is detailed enough to create the actual code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11A9B-8272-4892-84F4-9E0AFAB4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BCB11-E069-480E-A856-85017C9C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5F20-8C89-4ABC-A0E9-C4E8AEDB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pseudocode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E067-BDE8-4555-B2F1-307AF36C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A great way to learn the importance of good pseudocode is to try writing instructions for something simple: </a:t>
            </a:r>
          </a:p>
          <a:p>
            <a:pPr lvl="2"/>
            <a:r>
              <a:rPr lang="en-US" sz="1800" dirty="0"/>
              <a:t>How to make a sandwich, how to decorate a cake, how to plant a seed, etc.  </a:t>
            </a:r>
          </a:p>
          <a:p>
            <a:pPr lvl="2"/>
            <a:r>
              <a:rPr lang="en-US" sz="1800" dirty="0"/>
              <a:t>Students should write the instructions and then the teacher should follow them.  </a:t>
            </a:r>
          </a:p>
          <a:p>
            <a:pPr lvl="2"/>
            <a:r>
              <a:rPr lang="en-US" sz="1800" dirty="0"/>
              <a:t>Then compare the results.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Some examples of student responses for how to make a peanut butter and jelly sandwich:</a:t>
            </a:r>
          </a:p>
          <a:p>
            <a:pPr lvl="2"/>
            <a:r>
              <a:rPr lang="en-US" sz="1800" dirty="0">
                <a:solidFill>
                  <a:srgbClr val="00B0F0"/>
                </a:solidFill>
              </a:rPr>
              <a:t>Student 1 wrote: “Put the peanut butter on the bread”.  So the teacher placed the entire jar on the slices of bread.  </a:t>
            </a:r>
          </a:p>
          <a:p>
            <a:pPr lvl="2"/>
            <a:r>
              <a:rPr lang="en-US" sz="1800" dirty="0">
                <a:solidFill>
                  <a:srgbClr val="00B0F0"/>
                </a:solidFill>
              </a:rPr>
              <a:t>Student 2 wrote: “Take bread and spread the peanut butter on it”. So the teacher spread peanut butter on the entire loaf.</a:t>
            </a:r>
          </a:p>
          <a:p>
            <a:pPr lvl="2"/>
            <a:r>
              <a:rPr lang="en-US" sz="1800" dirty="0">
                <a:solidFill>
                  <a:srgbClr val="00B0F0"/>
                </a:solidFill>
              </a:rPr>
              <a:t>Student 3 wrote: “Take 2 slices of bread and spread peanut butter and jelly on them”.  So the teacher spread peanut butter and jelly on both sides of both slices.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2400" dirty="0"/>
              <a:t>Communicating instructions well is important. The more detailed and exact your instructions are, the better the results will be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561EB-1B4B-4AED-BB72-2CF54936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5952-25D9-4310-BBA5-B97AD0BB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14A2-49D8-491D-A5CE-DB06EFC1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write pseudocode for a robot?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BA6952-A3F8-4885-8D12-9050F89F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269991"/>
            <a:ext cx="8831580" cy="261248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Write down the goal of the program? What does the robot have to do?</a:t>
            </a:r>
          </a:p>
          <a:p>
            <a:pPr marL="342900" indent="-342900">
              <a:buAutoNum type="arabicPeriod"/>
            </a:pPr>
            <a:r>
              <a:rPr lang="en-US" dirty="0"/>
              <a:t>Think about how the robot will achieve this goal. What are the specific steps?</a:t>
            </a:r>
          </a:p>
          <a:p>
            <a:pPr marL="342900" indent="-342900">
              <a:buAutoNum type="arabicPeriod"/>
            </a:pPr>
            <a:r>
              <a:rPr lang="en-US" dirty="0"/>
              <a:t>Write down each step the robot will take. Start at Step 1 and continue.</a:t>
            </a:r>
          </a:p>
          <a:p>
            <a:pPr marL="342900" indent="-342900">
              <a:buAutoNum type="arabicPeriod"/>
            </a:pPr>
            <a:r>
              <a:rPr lang="en-US" dirty="0"/>
              <a:t>Make sure you write down if the robot has to repeat a task.</a:t>
            </a:r>
          </a:p>
          <a:p>
            <a:pPr marL="342900" indent="-342900">
              <a:buAutoNum type="arabicPeriod"/>
            </a:pPr>
            <a:r>
              <a:rPr lang="en-US" dirty="0"/>
              <a:t>Does the robot keep doing the task forever or does it end?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A5247-3673-463C-9CD6-E8DC4DF2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097FB-F649-4DD3-B599-FF0D3243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B373E6-0F56-4EA8-ABFF-845D4FE11C8C}"/>
              </a:ext>
            </a:extLst>
          </p:cNvPr>
          <p:cNvSpPr/>
          <p:nvPr/>
        </p:nvSpPr>
        <p:spPr>
          <a:xfrm>
            <a:off x="175260" y="4356340"/>
            <a:ext cx="8746864" cy="174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 fun game to try….</a:t>
            </a:r>
            <a:r>
              <a:rPr lang="en-US" b="1" dirty="0">
                <a:solidFill>
                  <a:schemeClr val="tx1"/>
                </a:solidFill>
              </a:rPr>
              <a:t>Human Robot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good are you at giving a robot instructions?</a:t>
            </a:r>
          </a:p>
          <a:p>
            <a:r>
              <a:rPr lang="en-US" dirty="0">
                <a:solidFill>
                  <a:schemeClr val="tx1"/>
                </a:solidFill>
              </a:rPr>
              <a:t>Pick one student on your team or in your class to be the robot.</a:t>
            </a:r>
          </a:p>
          <a:p>
            <a:r>
              <a:rPr lang="en-US" dirty="0">
                <a:solidFill>
                  <a:schemeClr val="tx1"/>
                </a:solidFill>
              </a:rPr>
              <a:t>Have the student navigate move across a busy classroom with obstacles only using specified instructions from the rest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382050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6F2B-BFC4-4668-B56E-1A339107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FB1B-AAB5-4F94-8574-B650148D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003652" cy="3210612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The r</a:t>
            </a:r>
            <a:r>
              <a:rPr lang="en-US" dirty="0"/>
              <a:t>obot needs to go once around a square box. It starts at the line and faces north. It will end on the line facing north.</a:t>
            </a:r>
          </a:p>
          <a:p>
            <a:pPr lvl="0"/>
            <a:r>
              <a:rPr lang="en-US" dirty="0"/>
              <a:t>Write the pseudocode for this program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Pseudocode Solution</a:t>
            </a:r>
          </a:p>
          <a:p>
            <a:pPr lvl="1"/>
            <a:r>
              <a:rPr lang="en-US" dirty="0"/>
              <a:t>Step 1: Go forward 20 centimeters</a:t>
            </a:r>
          </a:p>
          <a:p>
            <a:pPr lvl="1"/>
            <a:r>
              <a:rPr lang="en-US" dirty="0"/>
              <a:t>Step 2: Turn left 90 degrees</a:t>
            </a:r>
          </a:p>
          <a:p>
            <a:pPr lvl="1"/>
            <a:r>
              <a:rPr lang="en-US" dirty="0"/>
              <a:t>Step 3: Repeat steps 1 and 2 a total of four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D3E54-5FC7-46A3-BE08-D5C1CC49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33BBE-1DE5-43CD-9241-3AF48026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7FC4C-5E57-4D33-B015-DB928ABCC77A}"/>
              </a:ext>
            </a:extLst>
          </p:cNvPr>
          <p:cNvSpPr/>
          <p:nvPr/>
        </p:nvSpPr>
        <p:spPr>
          <a:xfrm>
            <a:off x="5881859" y="2591386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18579A-C4F7-4423-83EF-10A8000C8D20}"/>
              </a:ext>
            </a:extLst>
          </p:cNvPr>
          <p:cNvCxnSpPr/>
          <p:nvPr/>
        </p:nvCxnSpPr>
        <p:spPr>
          <a:xfrm>
            <a:off x="7233928" y="3763694"/>
            <a:ext cx="10628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002910-298E-495A-A41A-5AE36CF25C7E}"/>
              </a:ext>
            </a:extLst>
          </p:cNvPr>
          <p:cNvSpPr/>
          <p:nvPr/>
        </p:nvSpPr>
        <p:spPr>
          <a:xfrm>
            <a:off x="317634" y="5342231"/>
            <a:ext cx="809484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b="1" dirty="0"/>
              <a:t>You can write this pseudocode on a piece of paper or even in a comment block inside your SPIKE Prime software (see the next lesson on commenting code)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82F959-BF33-4735-B0B2-EA0C06D52752}"/>
              </a:ext>
            </a:extLst>
          </p:cNvPr>
          <p:cNvCxnSpPr>
            <a:cxnSpLocks/>
          </p:cNvCxnSpPr>
          <p:nvPr/>
        </p:nvCxnSpPr>
        <p:spPr>
          <a:xfrm rot="16200000">
            <a:off x="7343264" y="3257718"/>
            <a:ext cx="810883" cy="0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F7C44-AAEE-42D4-900E-A2A7DBA42450}"/>
              </a:ext>
            </a:extLst>
          </p:cNvPr>
          <p:cNvGrpSpPr/>
          <p:nvPr/>
        </p:nvGrpSpPr>
        <p:grpSpPr>
          <a:xfrm rot="16200000">
            <a:off x="7127096" y="3726401"/>
            <a:ext cx="1199001" cy="1371767"/>
            <a:chOff x="6507213" y="1384746"/>
            <a:chExt cx="1199001" cy="137176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0FBB86-AC58-4B98-A5CD-BED76BA700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4" name="Rounded Rectangle 14">
                <a:extLst>
                  <a:ext uri="{FF2B5EF4-FFF2-40B4-BE49-F238E27FC236}">
                    <a16:creationId xmlns:a16="http://schemas.microsoft.com/office/drawing/2014/main" id="{B1809636-7DF5-48A0-970D-30EAAA0D8F66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5">
                <a:extLst>
                  <a:ext uri="{FF2B5EF4-FFF2-40B4-BE49-F238E27FC236}">
                    <a16:creationId xmlns:a16="http://schemas.microsoft.com/office/drawing/2014/main" id="{5E17526F-92C2-4EAD-8514-F601DADB0191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6">
                <a:extLst>
                  <a:ext uri="{FF2B5EF4-FFF2-40B4-BE49-F238E27FC236}">
                    <a16:creationId xmlns:a16="http://schemas.microsoft.com/office/drawing/2014/main" id="{4C1433E3-B8E8-4C36-9634-8649011D864E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3B7D8D8-F3F4-41FA-ACB9-A81CA86529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880EB-0ECF-4794-9DCA-314CAEFBA23D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5C7A81-F32B-4E4D-851D-F5AC3F40BD3B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33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2B67D-6EC6-4871-9BDF-25EF304D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0" y="1323054"/>
            <a:ext cx="4333562" cy="3234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39CB-447B-4B0C-BC91-2F18A33F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FB8D-085E-4E86-88CF-77431B52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990192" cy="5082601"/>
          </a:xfrm>
        </p:spPr>
        <p:txBody>
          <a:bodyPr/>
          <a:lstStyle/>
          <a:p>
            <a:r>
              <a:rPr lang="en-US" dirty="0"/>
              <a:t>If you have a series of missions for your robot to complete, planning ahead can be a big help.</a:t>
            </a:r>
          </a:p>
          <a:p>
            <a:r>
              <a:rPr lang="en-US" dirty="0"/>
              <a:t>You can draw out the path your robot needs to take and then write out the instructions for the robot step-by-step</a:t>
            </a:r>
          </a:p>
          <a:p>
            <a:r>
              <a:rPr lang="en-US" dirty="0"/>
              <a:t>FLLTutorials.com provides path planning and pseudocode worksheets for FIRST LEGO League teams each season. </a:t>
            </a:r>
            <a:r>
              <a:rPr lang="en-US" sz="1600" dirty="0"/>
              <a:t>(</a:t>
            </a:r>
            <a:r>
              <a:rPr lang="es-419" sz="1600" dirty="0">
                <a:hlinkClick r:id="rId3"/>
              </a:rPr>
              <a:t>http://flltutorials.com/Worksheets.html</a:t>
            </a:r>
            <a:r>
              <a:rPr lang="es-419" sz="1600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97376-C878-44E8-BABC-8BC5267C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FC871-25D8-484E-B320-4CAD8740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405EB-A612-4331-A958-FE583FBA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94" y="3128211"/>
            <a:ext cx="3990191" cy="3024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557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1010</TotalTime>
  <Words>818</Words>
  <Application>Microsoft Macintosh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pseudocode</vt:lpstr>
      <vt:lpstr>Lesson Objectives</vt:lpstr>
      <vt:lpstr>What is pseudocode?</vt:lpstr>
      <vt:lpstr>Why is pseudocode important?</vt:lpstr>
      <vt:lpstr>How do you write pseudocode for a robot?</vt:lpstr>
      <vt:lpstr>Pseudocode Challenge</vt:lpstr>
      <vt:lpstr>Pseudocode for missions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115</cp:revision>
  <dcterms:created xsi:type="dcterms:W3CDTF">2016-07-04T02:35:12Z</dcterms:created>
  <dcterms:modified xsi:type="dcterms:W3CDTF">2020-12-16T20:37:14Z</dcterms:modified>
</cp:coreProperties>
</file>