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73" r:id="rId3"/>
    <p:sldId id="289" r:id="rId4"/>
    <p:sldId id="262" r:id="rId5"/>
    <p:sldId id="263" r:id="rId6"/>
    <p:sldId id="264" r:id="rId7"/>
    <p:sldId id="265" r:id="rId8"/>
    <p:sldId id="270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87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80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CE7C3-15EF-3D4E-BBD6-8B736995B7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89B58BA0-139D-404E-9C45-81754443DC7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350672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1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31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EF0BCB-8A51-4B49-96A2-A056E25F886E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55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11C5D5-BB58-B543-8FE6-BFAA39ED86A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AE7093D-F5A5-6C41-B5EC-886DA3F3725C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0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3FDAB2-FD2F-F741-9B39-67EA71B8B5A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3131D-28C3-9D49-ADFE-4D86FFA031C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8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EE9E27-85CF-C64F-8745-0E14B0DC96A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DE2038-7E4A-9F47-8C67-13ACEC1F59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CDF2303-5DAE-AD44-B841-BE430DE9F884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7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8F0900-6363-4E47-9E5D-7DA0109673E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BEF4F0-0E64-D14F-8D71-BEE331022B9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79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2016 EV3Lessons.com, Last edit 12/25/2019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B84501-4EB1-184D-AC69-0A868036018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49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RELIABILITY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make your robot more reliable</a:t>
            </a:r>
          </a:p>
          <a:p>
            <a:r>
              <a:rPr lang="en-US" dirty="0"/>
              <a:t>Learn about common problems you might face</a:t>
            </a:r>
          </a:p>
          <a:p>
            <a:r>
              <a:rPr lang="en-US" dirty="0"/>
              <a:t>Learn some possible solutions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C7F7C-D926-41ED-9637-51840EAD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8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6A11-65DE-4858-B333-94DB0333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discuss reliability?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7A86-C678-49D5-B014-CE918867E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working on the Challenges lesson, you might have experienced frustration because the robot did not behave the same way or move as expected. </a:t>
            </a:r>
          </a:p>
          <a:p>
            <a:r>
              <a:rPr lang="en-US" dirty="0"/>
              <a:t>These types of frustrations are common in competitions such as FIRST LEGO League as well.</a:t>
            </a:r>
          </a:p>
          <a:p>
            <a:r>
              <a:rPr lang="en-US" dirty="0"/>
              <a:t>This lesson introduces the reliability issues faced by FIRST LEGO League teams. Many concepts are applicable to non-competition situations, but the terminology in the lesson and the main focus is for competition robots.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D4BB2-EF17-49C4-97A3-51A988AF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77389-605B-41FF-BDCC-553B2D45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41510-3871-4A70-9393-049041A230F8}"/>
              </a:ext>
            </a:extLst>
          </p:cNvPr>
          <p:cNvSpPr/>
          <p:nvPr/>
        </p:nvSpPr>
        <p:spPr>
          <a:xfrm>
            <a:off x="155088" y="5216066"/>
            <a:ext cx="8831580" cy="557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Visit FLLTutorials.com for a series of lessons on being more reliable in FIRST LEGO League.</a:t>
            </a:r>
          </a:p>
        </p:txBody>
      </p:sp>
    </p:spTree>
    <p:extLst>
      <p:ext uri="{BB962C8B-B14F-4D97-AF65-F5344CB8AC3E}">
        <p14:creationId xmlns:p14="http://schemas.microsoft.com/office/powerpoint/2010/main" val="406988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 of Problems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610335"/>
              </p:ext>
            </p:extLst>
          </p:nvPr>
        </p:nvGraphicFramePr>
        <p:xfrm>
          <a:off x="175260" y="1344706"/>
          <a:ext cx="8746864" cy="3254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3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3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3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49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Starting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alignment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varies from launch to 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Each launch is different</a:t>
                      </a:r>
                      <a:r>
                        <a:rPr lang="en-US" baseline="0" dirty="0"/>
                        <a:t> and missions sometimes do not work.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Robots do not travel straight for long or turn exactly the same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hard</a:t>
                      </a:r>
                      <a:r>
                        <a:rPr lang="en-US" baseline="0" dirty="0"/>
                        <a:t> to predict the robot location exactly.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49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Errors accumulate as you 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missions tend to fail. It is hard</a:t>
                      </a:r>
                      <a:r>
                        <a:rPr lang="en-US" baseline="0" dirty="0"/>
                        <a:t> to do missions far from Launch/Home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5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Battery levels impact motor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Tweaks that work today fail</a:t>
                      </a:r>
                      <a:r>
                        <a:rPr lang="en-US" baseline="0" dirty="0"/>
                        <a:t> tomorrow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F0EC5-E68E-4F8C-A032-6BF0FAFB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0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07C6A7D9-E99F-AC44-8200-7BF0B221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88" y="3823602"/>
            <a:ext cx="2217933" cy="2236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9F6269-1D59-D644-9DDE-B69B69E61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320" y="1369307"/>
            <a:ext cx="2217933" cy="22368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Points in Launch are Critical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955475" cy="4654528"/>
          </a:xfrm>
        </p:spPr>
        <p:txBody>
          <a:bodyPr>
            <a:normAutofit/>
          </a:bodyPr>
          <a:lstStyle/>
          <a:p>
            <a:r>
              <a:rPr lang="en-US" dirty="0"/>
              <a:t>In FIRST LEGO League, teams need to figure out where to start in the launch area</a:t>
            </a:r>
          </a:p>
          <a:p>
            <a:pPr lvl="1"/>
            <a:r>
              <a:rPr lang="en-US" b="1" dirty="0"/>
              <a:t>Jigs: </a:t>
            </a:r>
            <a:r>
              <a:rPr lang="en-US" dirty="0"/>
              <a:t>a LEGO ruler/wall that your robot can align against them in base (the red triangle is an example of a jig)</a:t>
            </a:r>
          </a:p>
          <a:p>
            <a:pPr lvl="1"/>
            <a:r>
              <a:rPr lang="en-US" b="1" dirty="0"/>
              <a:t>Same start each time: </a:t>
            </a:r>
            <a:r>
              <a:rPr lang="en-US" dirty="0"/>
              <a:t>pick one spot and start there no matter what the mission for easy starts</a:t>
            </a:r>
          </a:p>
          <a:p>
            <a:pPr lvl="1"/>
            <a:r>
              <a:rPr lang="en-US" b="1" dirty="0"/>
              <a:t>Grid/Radial Lines: </a:t>
            </a:r>
            <a:r>
              <a:rPr lang="en-US" dirty="0"/>
              <a:t>Use the grid lines to pick a starting spot for each run</a:t>
            </a:r>
          </a:p>
          <a:p>
            <a:pPr lvl="1"/>
            <a:r>
              <a:rPr lang="en-US" b="1" dirty="0"/>
              <a:t>Words: </a:t>
            </a:r>
            <a:r>
              <a:rPr lang="en-US" dirty="0"/>
              <a:t>Launch has a FIRST LEGO League logo. You can use letters in the logo or the border for the image to line up</a:t>
            </a:r>
          </a:p>
          <a:p>
            <a:r>
              <a:rPr lang="en-US" dirty="0"/>
              <a:t>Even better…try to find a way to align the robot using other techniques (see slide 6)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3DF4A-9EC4-4E26-B2E5-E5B28857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BC7B2-E05F-2F45-9DE1-A787AAC953FD}"/>
              </a:ext>
            </a:extLst>
          </p:cNvPr>
          <p:cNvGrpSpPr/>
          <p:nvPr/>
        </p:nvGrpSpPr>
        <p:grpSpPr>
          <a:xfrm>
            <a:off x="6648208" y="1892691"/>
            <a:ext cx="1667101" cy="1723897"/>
            <a:chOff x="6897180" y="1875179"/>
            <a:chExt cx="1667101" cy="1723897"/>
          </a:xfrm>
        </p:grpSpPr>
        <p:sp>
          <p:nvSpPr>
            <p:cNvPr id="8" name="Right Triangle 7"/>
            <p:cNvSpPr/>
            <p:nvPr/>
          </p:nvSpPr>
          <p:spPr>
            <a:xfrm>
              <a:off x="6920065" y="2492912"/>
              <a:ext cx="768731" cy="980312"/>
            </a:xfrm>
            <a:prstGeom prst="rtTriangle">
              <a:avLst/>
            </a:prstGeom>
            <a:solidFill>
              <a:srgbClr val="FFFFFF"/>
            </a:solidFill>
            <a:ln w="3810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 rot="13627525">
              <a:off x="7351439" y="2374897"/>
              <a:ext cx="674712" cy="701814"/>
              <a:chOff x="7631605" y="3030052"/>
              <a:chExt cx="674712" cy="701814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7765298" y="3030052"/>
                <a:ext cx="412218" cy="7018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631605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94907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 rot="16200000">
              <a:off x="6578897" y="3003794"/>
              <a:ext cx="913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Use a jig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6200000">
              <a:off x="7958415" y="1887046"/>
              <a:ext cx="617733" cy="5939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0800000">
            <a:off x="7649203" y="4693283"/>
            <a:ext cx="674712" cy="701814"/>
            <a:chOff x="7631605" y="3030052"/>
            <a:chExt cx="674712" cy="701814"/>
          </a:xfrm>
        </p:grpSpPr>
        <p:sp>
          <p:nvSpPr>
            <p:cNvPr id="29" name="Rounded Rectangle 28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916278" y="4657696"/>
            <a:ext cx="821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 grid lines or logo border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381742" y="1505616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D57FD3-F796-024A-85EB-ED165D93804D}"/>
              </a:ext>
            </a:extLst>
          </p:cNvPr>
          <p:cNvCxnSpPr>
            <a:cxnSpLocks/>
          </p:cNvCxnSpPr>
          <p:nvPr/>
        </p:nvCxnSpPr>
        <p:spPr>
          <a:xfrm flipV="1">
            <a:off x="8022040" y="4078715"/>
            <a:ext cx="0" cy="5445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6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Errors Accumulate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time you get to the far side of the table, you are no longer in the right position</a:t>
            </a:r>
          </a:p>
          <a:p>
            <a:r>
              <a:rPr lang="en-US" dirty="0"/>
              <a:t>Solution: Repeat alignment techniques multiple times in a run for better reliability (see slide 7)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0E378-FCB0-4A8C-88B0-71F3D4F6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778677" y="2944502"/>
            <a:ext cx="6351582" cy="560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39831" y="3059735"/>
            <a:ext cx="1187198" cy="63769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Model 1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V="1">
            <a:off x="821768" y="4545675"/>
            <a:ext cx="6351582" cy="560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21469" y="4736191"/>
            <a:ext cx="1187198" cy="63769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Model 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72F758-EB87-45E8-B01A-3C71CAE24D2D}"/>
              </a:ext>
            </a:extLst>
          </p:cNvPr>
          <p:cNvGrpSpPr/>
          <p:nvPr/>
        </p:nvGrpSpPr>
        <p:grpSpPr>
          <a:xfrm rot="21371424">
            <a:off x="592105" y="4420643"/>
            <a:ext cx="1199001" cy="1371767"/>
            <a:chOff x="6507213" y="1384746"/>
            <a:chExt cx="1199001" cy="137176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5E70149-7C94-4954-AD05-E882F8F694A2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3" name="Rounded Rectangle 14">
                <a:extLst>
                  <a:ext uri="{FF2B5EF4-FFF2-40B4-BE49-F238E27FC236}">
                    <a16:creationId xmlns:a16="http://schemas.microsoft.com/office/drawing/2014/main" id="{68E2C5E1-D1FD-4E4C-9DDC-E84C9A1A3B82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15">
                <a:extLst>
                  <a:ext uri="{FF2B5EF4-FFF2-40B4-BE49-F238E27FC236}">
                    <a16:creationId xmlns:a16="http://schemas.microsoft.com/office/drawing/2014/main" id="{0A1283A7-19E4-493C-981F-1613E2EAC289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5" name="Rounded Rectangle 16">
                <a:extLst>
                  <a:ext uri="{FF2B5EF4-FFF2-40B4-BE49-F238E27FC236}">
                    <a16:creationId xmlns:a16="http://schemas.microsoft.com/office/drawing/2014/main" id="{E1C5A8B4-9FA6-4D2D-8EA9-C78F8EF447D3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811263E-66E6-4901-BC55-6F43BBA6D3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44A59C-3C4B-4E27-BA4C-A344BC60906F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9158E1-6498-4DE3-9E6F-81C6E8302AEA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AA6D95-E78A-4D7B-B7F7-FD2F348BCB3C}"/>
              </a:ext>
            </a:extLst>
          </p:cNvPr>
          <p:cNvGrpSpPr/>
          <p:nvPr/>
        </p:nvGrpSpPr>
        <p:grpSpPr>
          <a:xfrm rot="21371424">
            <a:off x="538058" y="2781749"/>
            <a:ext cx="1199001" cy="1371767"/>
            <a:chOff x="6507213" y="1384746"/>
            <a:chExt cx="1199001" cy="137176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DDD75FE-4E15-4BDA-90D3-79790980FAFD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31" name="Rounded Rectangle 14">
                <a:extLst>
                  <a:ext uri="{FF2B5EF4-FFF2-40B4-BE49-F238E27FC236}">
                    <a16:creationId xmlns:a16="http://schemas.microsoft.com/office/drawing/2014/main" id="{A1416E28-CD2B-498F-BEBF-5FA7CCBD460D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15">
                <a:extLst>
                  <a:ext uri="{FF2B5EF4-FFF2-40B4-BE49-F238E27FC236}">
                    <a16:creationId xmlns:a16="http://schemas.microsoft.com/office/drawing/2014/main" id="{4E9D212E-FD76-48DF-AA45-496707093DDB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3" name="Rounded Rectangle 16">
                <a:extLst>
                  <a:ext uri="{FF2B5EF4-FFF2-40B4-BE49-F238E27FC236}">
                    <a16:creationId xmlns:a16="http://schemas.microsoft.com/office/drawing/2014/main" id="{4FF80E9B-BA8E-4C02-A2C3-FEB76B66E98B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E6832A3-EFCD-4356-B10C-A7A0EEAA50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FECBE0-7E68-4B26-841B-AD0F3919F04C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DAACAD-B848-4429-9F0F-E4171300D305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101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You on the Competition 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290918"/>
            <a:ext cx="5620055" cy="4869226"/>
          </a:xfrm>
        </p:spPr>
        <p:txBody>
          <a:bodyPr/>
          <a:lstStyle/>
          <a:p>
            <a:r>
              <a:rPr lang="en-US" dirty="0"/>
              <a:t>These are common alignment strategies used:</a:t>
            </a:r>
          </a:p>
          <a:p>
            <a:pPr lvl="1"/>
            <a:r>
              <a:rPr lang="en-US" b="1" dirty="0"/>
              <a:t>Align on walls </a:t>
            </a:r>
            <a:r>
              <a:rPr lang="en-US" dirty="0"/>
              <a:t>– deliberately back into a wall to straighten out </a:t>
            </a:r>
          </a:p>
          <a:p>
            <a:pPr lvl="1"/>
            <a:r>
              <a:rPr lang="en-US" b="1" dirty="0"/>
              <a:t>Square/Align on lines </a:t>
            </a:r>
            <a:r>
              <a:rPr lang="en-US" dirty="0"/>
              <a:t>–If you are moving angled, you can straighten out whenever you see a line using two color sensors</a:t>
            </a:r>
          </a:p>
          <a:p>
            <a:pPr lvl="1"/>
            <a:r>
              <a:rPr lang="en-US" b="1" dirty="0"/>
              <a:t>Move until a line </a:t>
            </a:r>
            <a:r>
              <a:rPr lang="en-US" dirty="0"/>
              <a:t>– travel until you find a line so you know where you are on the mat</a:t>
            </a:r>
          </a:p>
          <a:p>
            <a:pPr lvl="1"/>
            <a:r>
              <a:rPr lang="en-US" b="1" dirty="0"/>
              <a:t>Align on a mission model </a:t>
            </a:r>
            <a:r>
              <a:rPr lang="en-US" dirty="0"/>
              <a:t>– Mission models that are stuck down with dual-lock can be used to align against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A327-6F1F-4B27-AC79-3837EEEA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716194" y="4019734"/>
            <a:ext cx="1861911" cy="11139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59819" y="5090205"/>
            <a:ext cx="1187198" cy="53471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Model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49862" y="2699659"/>
            <a:ext cx="1483679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7907452" y="2132015"/>
            <a:ext cx="1202134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90940" y="2220642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Back into walls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99906" y="3522236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Square on a line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46903" y="4569735"/>
            <a:ext cx="91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Align on a mission model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054534" y="1508948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1A0E5F-95F8-472D-9350-31B8DEA295CE}"/>
              </a:ext>
            </a:extLst>
          </p:cNvPr>
          <p:cNvGrpSpPr/>
          <p:nvPr/>
        </p:nvGrpSpPr>
        <p:grpSpPr>
          <a:xfrm rot="3938648">
            <a:off x="7387963" y="2923022"/>
            <a:ext cx="846901" cy="1003535"/>
            <a:chOff x="6393553" y="1212888"/>
            <a:chExt cx="1278489" cy="151494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1100029-A386-4113-941B-724453E1AEBF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29"/>
              <a:chOff x="6310708" y="2223671"/>
              <a:chExt cx="809489" cy="898562"/>
            </a:xfrm>
          </p:grpSpPr>
          <p:sp>
            <p:nvSpPr>
              <p:cNvPr id="40" name="Rounded Rectangle 14">
                <a:extLst>
                  <a:ext uri="{FF2B5EF4-FFF2-40B4-BE49-F238E27FC236}">
                    <a16:creationId xmlns:a16="http://schemas.microsoft.com/office/drawing/2014/main" id="{708C4082-F7DA-42B7-A1B4-A2A58A899193}"/>
                  </a:ext>
                </a:extLst>
              </p:cNvPr>
              <p:cNvSpPr/>
              <p:nvPr/>
            </p:nvSpPr>
            <p:spPr>
              <a:xfrm>
                <a:off x="6451828" y="2223671"/>
                <a:ext cx="519438" cy="898562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15">
                <a:extLst>
                  <a:ext uri="{FF2B5EF4-FFF2-40B4-BE49-F238E27FC236}">
                    <a16:creationId xmlns:a16="http://schemas.microsoft.com/office/drawing/2014/main" id="{C058D46B-24AB-4690-984B-8A30F8EEB76B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2" name="Rounded Rectangle 16">
                <a:extLst>
                  <a:ext uri="{FF2B5EF4-FFF2-40B4-BE49-F238E27FC236}">
                    <a16:creationId xmlns:a16="http://schemas.microsoft.com/office/drawing/2014/main" id="{0C9E3E98-C752-44F1-B0D6-08D1CBA55116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B5E3A7D-5901-475B-95E7-0065F9B829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1368" y="2252013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39B1BB-7D60-4DEF-8C33-EF32E7FB692C}"/>
                </a:ext>
              </a:extLst>
            </p:cNvPr>
            <p:cNvSpPr txBox="1"/>
            <p:nvPr/>
          </p:nvSpPr>
          <p:spPr>
            <a:xfrm>
              <a:off x="6437625" y="121288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A318F3-6A3E-4BEA-9E35-7D5215E9A47D}"/>
                </a:ext>
              </a:extLst>
            </p:cNvPr>
            <p:cNvSpPr txBox="1"/>
            <p:nvPr/>
          </p:nvSpPr>
          <p:spPr>
            <a:xfrm>
              <a:off x="6393553" y="2358501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1C8929E6-ACFD-4DC6-9AEF-F96F54950920}"/>
              </a:ext>
            </a:extLst>
          </p:cNvPr>
          <p:cNvSpPr>
            <a:spLocks noChangeAspect="1"/>
          </p:cNvSpPr>
          <p:nvPr/>
        </p:nvSpPr>
        <p:spPr>
          <a:xfrm rot="9338648">
            <a:off x="7905041" y="3638737"/>
            <a:ext cx="167550" cy="142791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405E7C-E5B9-4E30-BB26-CE74958D51B8}"/>
              </a:ext>
            </a:extLst>
          </p:cNvPr>
          <p:cNvGrpSpPr/>
          <p:nvPr/>
        </p:nvGrpSpPr>
        <p:grpSpPr>
          <a:xfrm rot="16200000">
            <a:off x="7406319" y="1818061"/>
            <a:ext cx="846901" cy="1003535"/>
            <a:chOff x="6393553" y="1212888"/>
            <a:chExt cx="1278489" cy="151494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7E78712-535E-4180-9D94-0CEC882025D2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29"/>
              <a:chOff x="6310708" y="2223671"/>
              <a:chExt cx="809489" cy="898562"/>
            </a:xfrm>
          </p:grpSpPr>
          <p:sp>
            <p:nvSpPr>
              <p:cNvPr id="49" name="Rounded Rectangle 14">
                <a:extLst>
                  <a:ext uri="{FF2B5EF4-FFF2-40B4-BE49-F238E27FC236}">
                    <a16:creationId xmlns:a16="http://schemas.microsoft.com/office/drawing/2014/main" id="{C67900D0-75BE-4A7F-AB62-E789CE45C6A9}"/>
                  </a:ext>
                </a:extLst>
              </p:cNvPr>
              <p:cNvSpPr/>
              <p:nvPr/>
            </p:nvSpPr>
            <p:spPr>
              <a:xfrm>
                <a:off x="6451828" y="2223671"/>
                <a:ext cx="519438" cy="898562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15">
                <a:extLst>
                  <a:ext uri="{FF2B5EF4-FFF2-40B4-BE49-F238E27FC236}">
                    <a16:creationId xmlns:a16="http://schemas.microsoft.com/office/drawing/2014/main" id="{89608D6C-7539-4B83-B3E4-41CE678C192A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51" name="Rounded Rectangle 16">
                <a:extLst>
                  <a:ext uri="{FF2B5EF4-FFF2-40B4-BE49-F238E27FC236}">
                    <a16:creationId xmlns:a16="http://schemas.microsoft.com/office/drawing/2014/main" id="{12BDF4FB-3DDF-48EA-AB13-CE0646706619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E14D493-7737-42E8-9DD6-1373266184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1368" y="2252013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BBC520-6C66-4AA3-8E2D-B7F4B55787F8}"/>
                </a:ext>
              </a:extLst>
            </p:cNvPr>
            <p:cNvSpPr txBox="1"/>
            <p:nvPr/>
          </p:nvSpPr>
          <p:spPr>
            <a:xfrm>
              <a:off x="6437625" y="121288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138181D-C5FE-4F11-A68D-9C97A5560DD7}"/>
                </a:ext>
              </a:extLst>
            </p:cNvPr>
            <p:cNvSpPr txBox="1"/>
            <p:nvPr/>
          </p:nvSpPr>
          <p:spPr>
            <a:xfrm>
              <a:off x="6393553" y="2358501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414484F-5F9C-421E-B8DA-2264F8D7FF31}"/>
              </a:ext>
            </a:extLst>
          </p:cNvPr>
          <p:cNvGrpSpPr/>
          <p:nvPr/>
        </p:nvGrpSpPr>
        <p:grpSpPr>
          <a:xfrm rot="5400000">
            <a:off x="7583301" y="4167990"/>
            <a:ext cx="846901" cy="1003535"/>
            <a:chOff x="6393553" y="1212888"/>
            <a:chExt cx="1278489" cy="151494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54E778A-549B-45DF-BC16-E793667C8FB4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29"/>
              <a:chOff x="6310708" y="2223671"/>
              <a:chExt cx="809489" cy="898562"/>
            </a:xfrm>
          </p:grpSpPr>
          <p:sp>
            <p:nvSpPr>
              <p:cNvPr id="57" name="Rounded Rectangle 14">
                <a:extLst>
                  <a:ext uri="{FF2B5EF4-FFF2-40B4-BE49-F238E27FC236}">
                    <a16:creationId xmlns:a16="http://schemas.microsoft.com/office/drawing/2014/main" id="{3E625071-A1BD-4C6C-9398-658442A1CA3F}"/>
                  </a:ext>
                </a:extLst>
              </p:cNvPr>
              <p:cNvSpPr/>
              <p:nvPr/>
            </p:nvSpPr>
            <p:spPr>
              <a:xfrm>
                <a:off x="6451828" y="2223671"/>
                <a:ext cx="519438" cy="898562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ounded Rectangle 15">
                <a:extLst>
                  <a:ext uri="{FF2B5EF4-FFF2-40B4-BE49-F238E27FC236}">
                    <a16:creationId xmlns:a16="http://schemas.microsoft.com/office/drawing/2014/main" id="{9020C03C-F74A-48E5-BDBD-71A93101BF95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59" name="Rounded Rectangle 16">
                <a:extLst>
                  <a:ext uri="{FF2B5EF4-FFF2-40B4-BE49-F238E27FC236}">
                    <a16:creationId xmlns:a16="http://schemas.microsoft.com/office/drawing/2014/main" id="{96E72217-AADF-4A6A-BA3E-9BF85C9C0F0F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B456963-AF8E-4B2F-AA86-794F09D9E9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1368" y="2252013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1A14283-9F06-4B9E-B334-142F640614D8}"/>
                </a:ext>
              </a:extLst>
            </p:cNvPr>
            <p:cNvSpPr txBox="1"/>
            <p:nvPr/>
          </p:nvSpPr>
          <p:spPr>
            <a:xfrm>
              <a:off x="6437625" y="121288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A97573-20E5-4F34-BE2F-D1B0408C1341}"/>
                </a:ext>
              </a:extLst>
            </p:cNvPr>
            <p:cNvSpPr txBox="1"/>
            <p:nvPr/>
          </p:nvSpPr>
          <p:spPr>
            <a:xfrm>
              <a:off x="6393553" y="2358501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2D3A903B-A3A7-4570-A0CB-1E00574A43B9}"/>
              </a:ext>
            </a:extLst>
          </p:cNvPr>
          <p:cNvSpPr>
            <a:spLocks noChangeAspect="1"/>
          </p:cNvSpPr>
          <p:nvPr/>
        </p:nvSpPr>
        <p:spPr>
          <a:xfrm rot="9338648">
            <a:off x="7719153" y="1917917"/>
            <a:ext cx="167550" cy="142791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9794F5B-3821-4948-8108-D4D608583E81}"/>
              </a:ext>
            </a:extLst>
          </p:cNvPr>
          <p:cNvSpPr>
            <a:spLocks noChangeAspect="1"/>
          </p:cNvSpPr>
          <p:nvPr/>
        </p:nvSpPr>
        <p:spPr>
          <a:xfrm rot="9338648">
            <a:off x="7961587" y="4926080"/>
            <a:ext cx="167550" cy="142791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2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Factors in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Battery life</a:t>
            </a:r>
          </a:p>
          <a:p>
            <a:pPr lvl="1"/>
            <a:r>
              <a:rPr lang="en-US" dirty="0"/>
              <a:t>If you program your robot when the battery life is low, it won’t run the same when fully charged</a:t>
            </a:r>
          </a:p>
          <a:p>
            <a:pPr lvl="2"/>
            <a:r>
              <a:rPr lang="en-US" dirty="0"/>
              <a:t>Motors behave differently with low battery</a:t>
            </a:r>
          </a:p>
          <a:p>
            <a:pPr lvl="2"/>
            <a:r>
              <a:rPr lang="en-US" dirty="0"/>
              <a:t>But using sensors makes you not as dependent on battery</a:t>
            </a:r>
          </a:p>
          <a:p>
            <a:r>
              <a:rPr lang="en-US" dirty="0"/>
              <a:t>LEGO pieces come apart over time:</a:t>
            </a:r>
          </a:p>
          <a:p>
            <a:pPr lvl="1"/>
            <a:r>
              <a:rPr lang="en-US" dirty="0"/>
              <a:t>Squeeze in LEGO pieces in key areas before a run – the pegs get loose which means the sensors may not be in the same place as a previous run</a:t>
            </a:r>
          </a:p>
          <a:p>
            <a:pPr lvl="1"/>
            <a:r>
              <a:rPr lang="en-US" dirty="0"/>
              <a:t>Push wires in for sensors and motors.  They come out!</a:t>
            </a:r>
          </a:p>
          <a:p>
            <a:r>
              <a:rPr lang="en-US" dirty="0"/>
              <a:t>Motors and sensors don’t always match:</a:t>
            </a:r>
          </a:p>
          <a:p>
            <a:pPr lvl="1"/>
            <a:r>
              <a:rPr lang="en-US" dirty="0"/>
              <a:t>Some teams test motors, sensors and wheels to make sure that they match</a:t>
            </a:r>
          </a:p>
          <a:p>
            <a:pPr lvl="1"/>
            <a:r>
              <a:rPr lang="en-US" dirty="0"/>
              <a:t>You will never get a perfect match so we recommend use other techniques and accept that they will be different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24787-68DA-45F2-B424-383A1D55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1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161</TotalTime>
  <Words>790</Words>
  <Application>Microsoft Macintosh PowerPoint</Application>
  <PresentationFormat>On-screen Show (4:3)</PresentationFormat>
  <Paragraphs>88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RELIABILITY TECHNIQUES</vt:lpstr>
      <vt:lpstr>Lesson Objectives</vt:lpstr>
      <vt:lpstr>Why discuss reliability?</vt:lpstr>
      <vt:lpstr>Sources of Problems</vt:lpstr>
      <vt:lpstr>Starting Points in Launch are Critical</vt:lpstr>
      <vt:lpstr>Errors Accumulate Over Time</vt:lpstr>
      <vt:lpstr>Where Are You on the Competition table?</vt:lpstr>
      <vt:lpstr>Other Factors in Reliability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Srinivasan Seshan</cp:lastModifiedBy>
  <cp:revision>28</cp:revision>
  <dcterms:created xsi:type="dcterms:W3CDTF">2019-12-31T03:18:51Z</dcterms:created>
  <dcterms:modified xsi:type="dcterms:W3CDTF">2020-12-16T20:36:02Z</dcterms:modified>
</cp:coreProperties>
</file>