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72" r:id="rId5"/>
    <p:sldId id="260" r:id="rId6"/>
    <p:sldId id="267" r:id="rId7"/>
    <p:sldId id="268" r:id="rId8"/>
    <p:sldId id="275" r:id="rId9"/>
    <p:sldId id="276" r:id="rId10"/>
    <p:sldId id="261" r:id="rId11"/>
    <p:sldId id="262" r:id="rId12"/>
    <p:sldId id="263" r:id="rId13"/>
    <p:sldId id="269" r:id="rId14"/>
    <p:sldId id="264" r:id="rId15"/>
    <p:sldId id="265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1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8197"/>
    <a:srgbClr val="545455"/>
    <a:srgbClr val="92D050"/>
    <a:srgbClr val="C00000"/>
    <a:srgbClr val="D3FF4A"/>
    <a:srgbClr val="FE9F5D"/>
    <a:srgbClr val="B3E5F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02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pPr algn="ctr"/>
            <a:r>
              <a:rPr lang="ko-KR" altLang="en-US" dirty="0" err="1"/>
              <a:t>디노런</a:t>
            </a:r>
            <a:endParaRPr lang="ko-KR" altLang="en-US" dirty="0"/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40C2313-3086-4B48-8989-BA292A7F72CC}"/>
              </a:ext>
            </a:extLst>
          </p:cNvPr>
          <p:cNvSpPr txBox="1">
            <a:spLocks/>
          </p:cNvSpPr>
          <p:nvPr/>
        </p:nvSpPr>
        <p:spPr>
          <a:xfrm>
            <a:off x="4100277" y="3299011"/>
            <a:ext cx="3991445" cy="4258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/>
              <a:t>(Dino Run)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8C3837-C091-4C84-BE73-8D4C9C17A831}"/>
              </a:ext>
            </a:extLst>
          </p:cNvPr>
          <p:cNvSpPr/>
          <p:nvPr/>
        </p:nvSpPr>
        <p:spPr>
          <a:xfrm>
            <a:off x="1131216" y="5019870"/>
            <a:ext cx="2262433" cy="1321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BB0757-2641-448D-8A07-D2CB95051C6E}"/>
              </a:ext>
            </a:extLst>
          </p:cNvPr>
          <p:cNvSpPr/>
          <p:nvPr/>
        </p:nvSpPr>
        <p:spPr>
          <a:xfrm>
            <a:off x="1131216" y="4543720"/>
            <a:ext cx="2262433" cy="476150"/>
          </a:xfrm>
          <a:prstGeom prst="rect">
            <a:avLst/>
          </a:prstGeom>
          <a:solidFill>
            <a:srgbClr val="6181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 교수 확인</a:t>
            </a:r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00AA4975-2D8C-4D59-97C7-406539283550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4812381" y="2620942"/>
            <a:ext cx="1418633" cy="444878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9AF661CE-1E66-4C73-AFD5-DBE8D634AB2B}"/>
              </a:ext>
            </a:extLst>
          </p:cNvPr>
          <p:cNvCxnSpPr>
            <a:cxnSpLocks/>
            <a:stCxn id="102" idx="2"/>
          </p:cNvCxnSpPr>
          <p:nvPr/>
        </p:nvCxnSpPr>
        <p:spPr>
          <a:xfrm rot="5400000" flipH="1">
            <a:off x="5997906" y="3014208"/>
            <a:ext cx="877223" cy="1952348"/>
          </a:xfrm>
          <a:prstGeom prst="bentConnector4">
            <a:avLst>
              <a:gd name="adj1" fmla="val -26060"/>
              <a:gd name="adj2" fmla="val 85815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로직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4614F5-F88D-455A-A938-5611AF85CF9C}"/>
              </a:ext>
            </a:extLst>
          </p:cNvPr>
          <p:cNvSpPr/>
          <p:nvPr/>
        </p:nvSpPr>
        <p:spPr>
          <a:xfrm>
            <a:off x="2178420" y="2979392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38F74F-999A-470D-87E3-9B70F49F26C1}"/>
              </a:ext>
            </a:extLst>
          </p:cNvPr>
          <p:cNvSpPr/>
          <p:nvPr/>
        </p:nvSpPr>
        <p:spPr>
          <a:xfrm>
            <a:off x="2178421" y="3625723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47BBEB-6016-4D40-91FE-176C76C64B64}"/>
              </a:ext>
            </a:extLst>
          </p:cNvPr>
          <p:cNvSpPr/>
          <p:nvPr/>
        </p:nvSpPr>
        <p:spPr>
          <a:xfrm>
            <a:off x="2178420" y="3875863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FFA73E-1FE6-4DCE-BC28-DE815A462507}"/>
              </a:ext>
            </a:extLst>
          </p:cNvPr>
          <p:cNvSpPr/>
          <p:nvPr/>
        </p:nvSpPr>
        <p:spPr>
          <a:xfrm>
            <a:off x="4331070" y="3229532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B981B6-8664-43EC-9ADE-9945A5A53E4A}"/>
              </a:ext>
            </a:extLst>
          </p:cNvPr>
          <p:cNvSpPr/>
          <p:nvPr/>
        </p:nvSpPr>
        <p:spPr>
          <a:xfrm>
            <a:off x="4331070" y="3891542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방 생성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A0001-2E0B-42E1-BD7F-842DBFCD1754}"/>
              </a:ext>
            </a:extLst>
          </p:cNvPr>
          <p:cNvSpPr/>
          <p:nvPr/>
        </p:nvSpPr>
        <p:spPr>
          <a:xfrm>
            <a:off x="4331070" y="2952497"/>
            <a:ext cx="968188" cy="27703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방 선택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59FF58-0AC7-42C8-87AA-64353733BA71}"/>
              </a:ext>
            </a:extLst>
          </p:cNvPr>
          <p:cNvSpPr/>
          <p:nvPr/>
        </p:nvSpPr>
        <p:spPr>
          <a:xfrm>
            <a:off x="6928598" y="3216083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 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74CADB-1E05-4222-95BA-364D4719A1CC}"/>
              </a:ext>
            </a:extLst>
          </p:cNvPr>
          <p:cNvSpPr/>
          <p:nvPr/>
        </p:nvSpPr>
        <p:spPr>
          <a:xfrm>
            <a:off x="9081248" y="3216085"/>
            <a:ext cx="155089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화면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67C9F4-CEAD-4730-9E8A-93E7B8DC72CB}"/>
              </a:ext>
            </a:extLst>
          </p:cNvPr>
          <p:cNvSpPr/>
          <p:nvPr/>
        </p:nvSpPr>
        <p:spPr>
          <a:xfrm>
            <a:off x="6928598" y="3889307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맵 선택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38311B0-C846-4DCB-88D9-DE4867BAB52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051175" y="4021101"/>
            <a:ext cx="87742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F7A9509C-B353-4ED4-824A-7024A98CADB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3146609" y="3552698"/>
            <a:ext cx="1184461" cy="191372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E271A6B-DBF2-48D1-951D-654E93F893AA}"/>
              </a:ext>
            </a:extLst>
          </p:cNvPr>
          <p:cNvSpPr/>
          <p:nvPr/>
        </p:nvSpPr>
        <p:spPr>
          <a:xfrm>
            <a:off x="4331070" y="4165406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4B1A15-71DD-49CE-9572-5310E304AC0E}"/>
              </a:ext>
            </a:extLst>
          </p:cNvPr>
          <p:cNvSpPr/>
          <p:nvPr/>
        </p:nvSpPr>
        <p:spPr>
          <a:xfrm>
            <a:off x="2178420" y="5478594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812F883-751F-4159-BD05-2B715514FC10}"/>
              </a:ext>
            </a:extLst>
          </p:cNvPr>
          <p:cNvCxnSpPr>
            <a:cxnSpLocks/>
            <a:stCxn id="8" idx="3"/>
            <a:endCxn id="44" idx="3"/>
          </p:cNvCxnSpPr>
          <p:nvPr/>
        </p:nvCxnSpPr>
        <p:spPr>
          <a:xfrm>
            <a:off x="3146608" y="3994210"/>
            <a:ext cx="12700" cy="1807550"/>
          </a:xfrm>
          <a:prstGeom prst="bentConnector3">
            <a:avLst>
              <a:gd name="adj1" fmla="val 462352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FDB7714-2E1F-427D-ABA5-CBC55F9106CC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738839" y="4283753"/>
            <a:ext cx="59223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0F5BBB7-7357-411C-99CD-008ACCAF182A}"/>
              </a:ext>
            </a:extLst>
          </p:cNvPr>
          <p:cNvSpPr/>
          <p:nvPr/>
        </p:nvSpPr>
        <p:spPr>
          <a:xfrm>
            <a:off x="6928598" y="2934136"/>
            <a:ext cx="968188" cy="27703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준비</a:t>
            </a: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DA2254A-ACFC-4476-BBF6-8583B104903F}"/>
              </a:ext>
            </a:extLst>
          </p:cNvPr>
          <p:cNvCxnSpPr>
            <a:cxnSpLocks/>
            <a:stCxn id="61" idx="3"/>
            <a:endCxn id="16" idx="1"/>
          </p:cNvCxnSpPr>
          <p:nvPr/>
        </p:nvCxnSpPr>
        <p:spPr>
          <a:xfrm>
            <a:off x="7896786" y="3072654"/>
            <a:ext cx="1184462" cy="466597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39A3DBB-2E7B-4414-8E3D-0B58671B1344}"/>
              </a:ext>
            </a:extLst>
          </p:cNvPr>
          <p:cNvSpPr txBox="1"/>
          <p:nvPr/>
        </p:nvSpPr>
        <p:spPr>
          <a:xfrm>
            <a:off x="6829707" y="2474491"/>
            <a:ext cx="116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모든 참가자가 </a:t>
            </a:r>
            <a:endParaRPr lang="en-US" altLang="ko-KR" sz="1200" dirty="0"/>
          </a:p>
          <a:p>
            <a:r>
              <a:rPr lang="ko-KR" altLang="en-US" sz="1200" dirty="0"/>
              <a:t>준비하면 시작</a:t>
            </a: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C18131A6-0C36-44EF-A06D-22F74AC214F6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7267246" y="626636"/>
            <a:ext cx="1066341" cy="4112557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25D4C9A-76C4-4A93-B429-3F08CC157A23}"/>
              </a:ext>
            </a:extLst>
          </p:cNvPr>
          <p:cNvCxnSpPr>
            <a:stCxn id="10" idx="3"/>
          </p:cNvCxnSpPr>
          <p:nvPr/>
        </p:nvCxnSpPr>
        <p:spPr>
          <a:xfrm flipV="1">
            <a:off x="5299258" y="4021101"/>
            <a:ext cx="751917" cy="223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1807899-FF82-479F-B8B9-E8336B905ED9}"/>
              </a:ext>
            </a:extLst>
          </p:cNvPr>
          <p:cNvCxnSpPr>
            <a:cxnSpLocks/>
          </p:cNvCxnSpPr>
          <p:nvPr/>
        </p:nvCxnSpPr>
        <p:spPr>
          <a:xfrm>
            <a:off x="6130880" y="3533217"/>
            <a:ext cx="9947" cy="50400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BF80517-6D1E-40A3-9E86-9E705BE7DF1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299258" y="3087462"/>
            <a:ext cx="831622" cy="355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F7BC9513-CED9-4EDC-AE22-0B7BE0CB439B}"/>
              </a:ext>
            </a:extLst>
          </p:cNvPr>
          <p:cNvCxnSpPr>
            <a:cxnSpLocks/>
          </p:cNvCxnSpPr>
          <p:nvPr/>
        </p:nvCxnSpPr>
        <p:spPr>
          <a:xfrm>
            <a:off x="6121354" y="3063128"/>
            <a:ext cx="9947" cy="468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BEF38DB-F402-4A5E-B344-620C2CB57A72}"/>
              </a:ext>
            </a:extLst>
          </p:cNvPr>
          <p:cNvCxnSpPr>
            <a:cxnSpLocks/>
          </p:cNvCxnSpPr>
          <p:nvPr/>
        </p:nvCxnSpPr>
        <p:spPr>
          <a:xfrm flipV="1">
            <a:off x="6105525" y="3539249"/>
            <a:ext cx="828000" cy="44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4260689-D879-4EC4-A059-0240EB0227F3}"/>
              </a:ext>
            </a:extLst>
          </p:cNvPr>
          <p:cNvSpPr/>
          <p:nvPr/>
        </p:nvSpPr>
        <p:spPr>
          <a:xfrm>
            <a:off x="6928598" y="4165406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4181529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625E38-9DD3-4442-BF57-8A052A202C27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9B02B2-5E4C-4558-BAFE-F64A24F0DBA3}"/>
              </a:ext>
            </a:extLst>
          </p:cNvPr>
          <p:cNvSpPr/>
          <p:nvPr/>
        </p:nvSpPr>
        <p:spPr>
          <a:xfrm>
            <a:off x="1924051" y="3175891"/>
            <a:ext cx="8878420" cy="282149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오브젝트들의 업데이트 및 렌더링 최적화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프로그래밍을 이용한 게임 표현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블러링을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이용한 속도감 표현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물리현상을 사용하여 구현한 카메라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745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8878420" cy="203260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IOCP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여러 개의 클라이언트 접속 유지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DB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계정 및 아이템 관리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000" dirty="0"/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1E97-3DE7-40DA-8FF7-A32B35070F07}"/>
              </a:ext>
            </a:extLst>
          </p:cNvPr>
          <p:cNvSpPr/>
          <p:nvPr/>
        </p:nvSpPr>
        <p:spPr>
          <a:xfrm>
            <a:off x="1631476" y="1298100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9315A-041C-45AC-82AD-9EE2920A232E}"/>
              </a:ext>
            </a:extLst>
          </p:cNvPr>
          <p:cNvSpPr/>
          <p:nvPr/>
        </p:nvSpPr>
        <p:spPr>
          <a:xfrm>
            <a:off x="1631476" y="2107724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-FBX SDK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98F42B-20BB-4FE1-B916-900EF2CCD5F1}"/>
              </a:ext>
            </a:extLst>
          </p:cNvPr>
          <p:cNvSpPr/>
          <p:nvPr/>
        </p:nvSpPr>
        <p:spPr>
          <a:xfrm>
            <a:off x="5022377" y="1298097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C4690B-4DFC-4286-B5B4-EA8F7F452F2D}"/>
              </a:ext>
            </a:extLst>
          </p:cNvPr>
          <p:cNvSpPr/>
          <p:nvPr/>
        </p:nvSpPr>
        <p:spPr>
          <a:xfrm>
            <a:off x="5022377" y="2107721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&amp;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 디자인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기획자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특훈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450E1-C0C0-43EA-965D-6DF7A17A2380}"/>
              </a:ext>
            </a:extLst>
          </p:cNvPr>
          <p:cNvSpPr/>
          <p:nvPr/>
        </p:nvSpPr>
        <p:spPr>
          <a:xfrm>
            <a:off x="8413278" y="1298093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2167CD-F648-4E14-9D37-5731E669137E}"/>
              </a:ext>
            </a:extLst>
          </p:cNvPr>
          <p:cNvSpPr/>
          <p:nvPr/>
        </p:nvSpPr>
        <p:spPr>
          <a:xfrm>
            <a:off x="8413278" y="2107717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기초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서버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베이스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393B8-20D6-4EE7-AAC2-D8AA6F3EA229}"/>
              </a:ext>
            </a:extLst>
          </p:cNvPr>
          <p:cNvSpPr/>
          <p:nvPr/>
        </p:nvSpPr>
        <p:spPr>
          <a:xfrm>
            <a:off x="1656790" y="140567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3CE672-44E1-46DB-9B66-CA17CD5C5231}"/>
              </a:ext>
            </a:extLst>
          </p:cNvPr>
          <p:cNvSpPr/>
          <p:nvPr/>
        </p:nvSpPr>
        <p:spPr>
          <a:xfrm>
            <a:off x="1656790" y="2215303"/>
            <a:ext cx="8878420" cy="175338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반동을 구현한 카메라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렌더링 최적화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블러링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D248C-6401-4F53-B5E2-18681EBF373A}"/>
              </a:ext>
            </a:extLst>
          </p:cNvPr>
          <p:cNvSpPr/>
          <p:nvPr/>
        </p:nvSpPr>
        <p:spPr>
          <a:xfrm>
            <a:off x="1656790" y="433079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C96417-2876-4133-982E-0CFBDF27C0EB}"/>
              </a:ext>
            </a:extLst>
          </p:cNvPr>
          <p:cNvSpPr/>
          <p:nvPr/>
        </p:nvSpPr>
        <p:spPr>
          <a:xfrm>
            <a:off x="1656790" y="5140422"/>
            <a:ext cx="8878420" cy="120659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내에서 실시간 처리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서버와 데이터베이스를 이용하여 클라이언트 다중접속 처리 및 관리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69FDC5-C5E3-44AF-ACF8-6EE7E38D3D18}"/>
              </a:ext>
            </a:extLst>
          </p:cNvPr>
          <p:cNvSpPr/>
          <p:nvPr/>
        </p:nvSpPr>
        <p:spPr>
          <a:xfrm>
            <a:off x="1214717" y="4389861"/>
            <a:ext cx="9201901" cy="145475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공룡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레이싱 게임에 사용되는 기체로는 자동차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오토바이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항공기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 중력 비행체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보트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말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…</a:t>
            </a: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여러가지가 사용되었지만 어째서인지 공룡은 아직까지 나오지않았다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그래서 우리는 어린시절 친근하게 다가왔던 공룡을 기체로 선택하였다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A237F-F944-4834-AD59-A9BB6D807A8A}"/>
              </a:ext>
            </a:extLst>
          </p:cNvPr>
          <p:cNvSpPr txBox="1"/>
          <p:nvPr/>
        </p:nvSpPr>
        <p:spPr>
          <a:xfrm>
            <a:off x="668101" y="4053879"/>
            <a:ext cx="231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 레이싱 게임 비교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2BE12-04EB-440F-BDC3-B718E56046B8}"/>
              </a:ext>
            </a:extLst>
          </p:cNvPr>
          <p:cNvSpPr txBox="1"/>
          <p:nvPr/>
        </p:nvSpPr>
        <p:spPr>
          <a:xfrm>
            <a:off x="668100" y="1335738"/>
            <a:ext cx="3321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대표적 캐주얼 게임 카트라이더와 비교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D76625-EE7A-45D2-AD39-4A4EEBDD362D}"/>
              </a:ext>
            </a:extLst>
          </p:cNvPr>
          <p:cNvSpPr/>
          <p:nvPr/>
        </p:nvSpPr>
        <p:spPr>
          <a:xfrm>
            <a:off x="1214718" y="1686614"/>
            <a:ext cx="9201900" cy="23241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연료 시스템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카트라이더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스피드 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가지의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드리프트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기술로 부스터를 모아서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빠르게 달린다면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디노런의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생존 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에서는 배고픔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주어서 맵에 있는 고기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먹어 배고픔을 채우기만 하면 최고 속도로 달릴 수 있게 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이는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 기술을 익혀야 다른 사람과 승부를 볼 수 있는 카트라이더와 다르게 눈앞에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고기에만 집중할 수 있도록 하여 간단히 즐길 수 있게 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5486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19225" y="1094880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4750031" y="1094880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8080836" y="1094880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460550"/>
              </p:ext>
            </p:extLst>
          </p:nvPr>
        </p:nvGraphicFramePr>
        <p:xfrm>
          <a:off x="503035" y="1790558"/>
          <a:ext cx="11185930" cy="4520896"/>
        </p:xfrm>
        <a:graphic>
          <a:graphicData uri="http://schemas.openxmlformats.org/drawingml/2006/table">
            <a:tbl>
              <a:tblPr/>
              <a:tblGrid>
                <a:gridCol w="135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115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357287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154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셰이더</a:t>
                      </a:r>
                      <a:endParaRPr lang="ko-KR" altLang="en-US" sz="1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570624"/>
                  </a:ext>
                </a:extLst>
              </a:tr>
              <a:tr h="3173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대기 방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97853665"/>
                  </a:ext>
                </a:extLst>
              </a:tr>
              <a:tr h="122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인 게임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9788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94238"/>
                  </a:ext>
                </a:extLst>
              </a:tr>
              <a:tr h="313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41493"/>
                  </a:ext>
                </a:extLst>
              </a:tr>
              <a:tr h="28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그래픽 리소스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95552"/>
                  </a:ext>
                </a:extLst>
              </a:tr>
              <a:tr h="25562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레벨디자인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184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13349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서버 프레임 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70403677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네트워크 동기화</a:t>
                      </a:r>
                      <a:endParaRPr lang="en-US" altLang="ko-KR" sz="1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DB</a:t>
                      </a:r>
                      <a:endParaRPr lang="ko-KR" altLang="en-US" sz="1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3888857"/>
                  </a:ext>
                </a:extLst>
              </a:tr>
              <a:tr h="29005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물리 처리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03083"/>
                  </a:ext>
                </a:extLst>
              </a:tr>
              <a:tr h="290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9773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FDE53C7-7B76-4B24-BBC9-AFCC0BCA4377}"/>
              </a:ext>
            </a:extLst>
          </p:cNvPr>
          <p:cNvSpPr/>
          <p:nvPr/>
        </p:nvSpPr>
        <p:spPr>
          <a:xfrm>
            <a:off x="2673720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4F00A-57FF-4ED4-A4D7-142BBBAEFBF0}"/>
              </a:ext>
            </a:extLst>
          </p:cNvPr>
          <p:cNvSpPr/>
          <p:nvPr/>
        </p:nvSpPr>
        <p:spPr>
          <a:xfrm>
            <a:off x="6003053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레벨디자인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UI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그래픽 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95393-AEB1-4698-A66D-EE32C8487BAB}"/>
              </a:ext>
            </a:extLst>
          </p:cNvPr>
          <p:cNvSpPr/>
          <p:nvPr/>
        </p:nvSpPr>
        <p:spPr>
          <a:xfrm>
            <a:off x="9332386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DB</a:t>
            </a:r>
          </a:p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</p:spTree>
    <p:extLst>
      <p:ext uri="{BB962C8B-B14F-4D97-AF65-F5344CB8AC3E}">
        <p14:creationId xmlns:p14="http://schemas.microsoft.com/office/powerpoint/2010/main" val="272615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568372" y="18490"/>
            <a:ext cx="736632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방법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환경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8 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9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일정 및 구성원 역할 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97AF1-39BD-4EC6-951C-8D31529EC635}"/>
              </a:ext>
            </a:extLst>
          </p:cNvPr>
          <p:cNvSpPr txBox="1"/>
          <p:nvPr/>
        </p:nvSpPr>
        <p:spPr>
          <a:xfrm>
            <a:off x="642377" y="3149106"/>
            <a:ext cx="11122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"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질주 쾌감 공룡들의 한판승부</a:t>
            </a:r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!"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F4BF0-110A-4A58-82F2-787F034DEB58}"/>
              </a:ext>
            </a:extLst>
          </p:cNvPr>
          <p:cNvSpPr/>
          <p:nvPr/>
        </p:nvSpPr>
        <p:spPr>
          <a:xfrm>
            <a:off x="1419225" y="1663911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BDA92D-69BF-4E6A-9ACD-C9123FB0D5C3}"/>
              </a:ext>
            </a:extLst>
          </p:cNvPr>
          <p:cNvSpPr/>
          <p:nvPr/>
        </p:nvSpPr>
        <p:spPr>
          <a:xfrm>
            <a:off x="2409824" y="1663911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Direct 3D 12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2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838-9EE8-4C2A-8880-AA353EF48632}"/>
              </a:ext>
            </a:extLst>
          </p:cNvPr>
          <p:cNvSpPr/>
          <p:nvPr/>
        </p:nvSpPr>
        <p:spPr>
          <a:xfrm>
            <a:off x="1419225" y="3136352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7C52CB-BD9B-4673-9049-8796D83FD46E}"/>
              </a:ext>
            </a:extLst>
          </p:cNvPr>
          <p:cNvSpPr/>
          <p:nvPr/>
        </p:nvSpPr>
        <p:spPr>
          <a:xfrm>
            <a:off x="2409824" y="3136352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8440EC-EC24-4929-8913-2756476C1194}"/>
              </a:ext>
            </a:extLst>
          </p:cNvPr>
          <p:cNvSpPr/>
          <p:nvPr/>
        </p:nvSpPr>
        <p:spPr>
          <a:xfrm>
            <a:off x="1419225" y="4608793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DD8E1-E321-4A11-8B31-EC204A25083D}"/>
              </a:ext>
            </a:extLst>
          </p:cNvPr>
          <p:cNvSpPr/>
          <p:nvPr/>
        </p:nvSpPr>
        <p:spPr>
          <a:xfrm>
            <a:off x="2409824" y="4608793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사용하여 팀 프로젝트 경험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31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19225" y="1793397"/>
            <a:ext cx="4676775" cy="711612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디노런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(Dino Run)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828675" y="1793396"/>
            <a:ext cx="1514475" cy="711613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19225" y="3575255"/>
            <a:ext cx="4676775" cy="711613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828675" y="3575255"/>
            <a:ext cx="1514475" cy="711614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19225" y="5357117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828675" y="5357116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86550" y="1793397"/>
            <a:ext cx="5343525" cy="42100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86550" y="1298097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0.5X 2 X 3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3878738" y="6053415"/>
            <a:ext cx="5238368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평균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:220~250,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320~350 Km/h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3288188" y="605341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6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500 X 5 X1000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6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F51D2D-256A-48AD-87D6-6EC87AED631F}"/>
              </a:ext>
            </a:extLst>
          </p:cNvPr>
          <p:cNvSpPr/>
          <p:nvPr/>
        </p:nvSpPr>
        <p:spPr>
          <a:xfrm>
            <a:off x="2146315" y="4110086"/>
            <a:ext cx="2441543" cy="207389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1298099" y="5818448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사용으로 다른 플레이어와 상호작용이 가능한 아이템 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13E8F5-3A68-4C3C-A127-EACE2E108B72}"/>
              </a:ext>
            </a:extLst>
          </p:cNvPr>
          <p:cNvSpPr/>
          <p:nvPr/>
        </p:nvSpPr>
        <p:spPr>
          <a:xfrm>
            <a:off x="1298099" y="4925107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배고픔에 따른 공룡의 속도 변화를 이용해 경쟁하는 스피드 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42D9BC-6973-49B9-A9F5-5BB481158E13}"/>
              </a:ext>
            </a:extLst>
          </p:cNvPr>
          <p:cNvSpPr/>
          <p:nvPr/>
        </p:nvSpPr>
        <p:spPr>
          <a:xfrm>
            <a:off x="2146315" y="4110086"/>
            <a:ext cx="2216135" cy="2073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5F4065-1ECA-4302-A153-B42FA0F81DAE}"/>
              </a:ext>
            </a:extLst>
          </p:cNvPr>
          <p:cNvSpPr/>
          <p:nvPr/>
        </p:nvSpPr>
        <p:spPr>
          <a:xfrm>
            <a:off x="2146315" y="4110086"/>
            <a:ext cx="238666" cy="20738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FAFAAE-7C4E-48D5-8EBD-CAABA70601C7}"/>
              </a:ext>
            </a:extLst>
          </p:cNvPr>
          <p:cNvSpPr/>
          <p:nvPr/>
        </p:nvSpPr>
        <p:spPr>
          <a:xfrm>
            <a:off x="7042164" y="3998435"/>
            <a:ext cx="368285" cy="31904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2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왜 만드는가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0D3077-7530-422D-954B-79CD38D2238D}"/>
              </a:ext>
            </a:extLst>
          </p:cNvPr>
          <p:cNvSpPr/>
          <p:nvPr/>
        </p:nvSpPr>
        <p:spPr>
          <a:xfrm>
            <a:off x="668101" y="1524000"/>
            <a:ext cx="11106804" cy="138444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lvl="0"/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2019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년 주간 평균 게임시간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: 6~7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시간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,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게임 장르별 이용현황에선 </a:t>
            </a:r>
            <a:r>
              <a:rPr lang="ko-KR" altLang="en-US" sz="1600" dirty="0">
                <a:latin typeface="+mn-ea"/>
                <a:cs typeface="Aharoni" panose="02010803020104030203" pitchFamily="2" charset="-79"/>
              </a:rPr>
              <a:t>캐주얼 게임의 이용 비중이 압도적으로 높게 나타남</a:t>
            </a:r>
            <a:r>
              <a:rPr lang="en-US" altLang="ko-KR" sz="1600" dirty="0">
                <a:latin typeface="+mn-ea"/>
                <a:cs typeface="Aharoni" panose="02010803020104030203" pitchFamily="2" charset="-79"/>
              </a:rPr>
              <a:t>.</a:t>
            </a:r>
          </a:p>
          <a:p>
            <a:pPr lvl="0"/>
            <a:r>
              <a:rPr lang="ko-KR" altLang="en-US" sz="16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유저들이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짧은 </a:t>
            </a:r>
            <a:r>
              <a:rPr lang="ko-KR" altLang="en-US" sz="16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시간동안 조금이라도 더 플레이할 수 있고 쉽게 접근 할 수 있는 캐주얼 게임이 필요하다 판단하여</a:t>
            </a:r>
            <a:endParaRPr lang="en-US" altLang="ko-KR" sz="1600" dirty="0">
              <a:solidFill>
                <a:srgbClr val="FFFFFF"/>
              </a:solidFill>
              <a:latin typeface="+mn-ea"/>
              <a:cs typeface="Aharoni" panose="02010803020104030203" pitchFamily="2" charset="-79"/>
            </a:endParaRPr>
          </a:p>
          <a:p>
            <a:r>
              <a:rPr lang="ko-KR" altLang="en-US" sz="1600" dirty="0">
                <a:latin typeface="+mn-ea"/>
                <a:cs typeface="Aharoni" panose="02010803020104030203" pitchFamily="2" charset="-79"/>
              </a:rPr>
              <a:t>플레이타임이 짧고 다른 것에 신경 쓰지않고 속도감과 레이스를 즐길 수 있는 레이싱 게임으로 정했다</a:t>
            </a:r>
            <a:r>
              <a:rPr lang="en-US" altLang="ko-KR" sz="1600" dirty="0">
                <a:latin typeface="+mn-ea"/>
                <a:cs typeface="Aharoni" panose="02010803020104030203" pitchFamily="2" charset="-79"/>
              </a:rPr>
              <a:t>.</a:t>
            </a:r>
          </a:p>
          <a:p>
            <a:endParaRPr lang="en-US" altLang="ko-KR" sz="1600" dirty="0">
              <a:solidFill>
                <a:srgbClr val="FFFFFF"/>
              </a:solidFill>
              <a:latin typeface="+mn-ea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9CD9AC-9EB7-40BB-B850-5314EB997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5" r="-165"/>
          <a:stretch/>
        </p:blipFill>
        <p:spPr>
          <a:xfrm>
            <a:off x="221160" y="3693680"/>
            <a:ext cx="3424241" cy="28996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F36250-F00A-4CE5-9DBE-41FE7D53E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880" y="3693680"/>
            <a:ext cx="3969155" cy="2913516"/>
          </a:xfrm>
          <a:prstGeom prst="rect">
            <a:avLst/>
          </a:prstGeom>
        </p:spPr>
      </p:pic>
      <p:pic>
        <p:nvPicPr>
          <p:cNvPr id="9" name="그림 8" descr="대형, 하얀색이(가) 표시된 사진&#10;&#10;자동 생성된 설명">
            <a:extLst>
              <a:ext uri="{FF2B5EF4-FFF2-40B4-BE49-F238E27FC236}">
                <a16:creationId xmlns:a16="http://schemas.microsoft.com/office/drawing/2014/main" id="{D2C83125-3343-47DD-B914-3F0027A73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515" y="3693680"/>
            <a:ext cx="4041510" cy="291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5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조작법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C14912-1030-4F59-8469-517741C78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1543148"/>
            <a:ext cx="8631085" cy="3260632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19AB2234-2F3D-46AE-B30D-EF7A8FFD7CF3}"/>
              </a:ext>
            </a:extLst>
          </p:cNvPr>
          <p:cNvSpPr/>
          <p:nvPr/>
        </p:nvSpPr>
        <p:spPr>
          <a:xfrm>
            <a:off x="1419225" y="4925107"/>
            <a:ext cx="8631085" cy="1155182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방향키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이동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A –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6636577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3193</TotalTime>
  <Words>711</Words>
  <Application>Microsoft Office PowerPoint</Application>
  <PresentationFormat>와이드스크린</PresentationFormat>
  <Paragraphs>239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Arial</vt:lpstr>
      <vt:lpstr>Century Schoolbook</vt:lpstr>
      <vt:lpstr>HY헤드라인M</vt:lpstr>
      <vt:lpstr>Wingdings 2</vt:lpstr>
      <vt:lpstr>맑은 고딕</vt:lpstr>
      <vt:lpstr>보기</vt:lpstr>
      <vt:lpstr>디노런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박건호</cp:lastModifiedBy>
  <cp:revision>191</cp:revision>
  <dcterms:created xsi:type="dcterms:W3CDTF">2019-11-11T12:10:28Z</dcterms:created>
  <dcterms:modified xsi:type="dcterms:W3CDTF">2019-12-10T09:28:17Z</dcterms:modified>
</cp:coreProperties>
</file>