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72" r:id="rId5"/>
    <p:sldId id="260" r:id="rId6"/>
    <p:sldId id="267" r:id="rId7"/>
    <p:sldId id="268" r:id="rId8"/>
    <p:sldId id="275" r:id="rId9"/>
    <p:sldId id="262" r:id="rId10"/>
    <p:sldId id="276" r:id="rId11"/>
    <p:sldId id="269" r:id="rId12"/>
    <p:sldId id="264" r:id="rId13"/>
    <p:sldId id="265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2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C00000"/>
    <a:srgbClr val="618197"/>
    <a:srgbClr val="545455"/>
    <a:srgbClr val="92D050"/>
    <a:srgbClr val="D3FF4A"/>
    <a:srgbClr val="FE9F5D"/>
    <a:srgbClr val="B3E5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02" autoAdjust="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dirty="0"/>
              <a:t>게임 평균 </a:t>
            </a:r>
            <a:r>
              <a:rPr lang="ko-KR" altLang="en-US" dirty="0"/>
              <a:t>이용</a:t>
            </a:r>
            <a:r>
              <a:rPr lang="ko-KR" dirty="0"/>
              <a:t> 시간 </a:t>
            </a:r>
            <a:r>
              <a:rPr lang="en-US" dirty="0"/>
              <a:t>[</a:t>
            </a:r>
            <a:r>
              <a:rPr lang="ko-KR" dirty="0"/>
              <a:t>분</a:t>
            </a:r>
            <a:r>
              <a:rPr lang="en-US" dirty="0"/>
              <a:t>]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하루 기준</c:v>
                </c:pt>
              </c:strCache>
            </c:strRef>
          </c:tx>
          <c:spPr>
            <a:solidFill>
              <a:schemeClr val="accent2">
                <a:shade val="75000"/>
                <a:satMod val="160000"/>
              </a:schemeClr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 w="0" h="0" prst="coolSlant"/>
              <a:contourClr>
                <a:scrgbClr r="0" g="0" b="0">
                  <a:shade val="25000"/>
                  <a:satMod val="14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남성</c:v>
                </c:pt>
                <c:pt idx="1">
                  <c:v>여성</c:v>
                </c:pt>
                <c:pt idx="2">
                  <c:v>10대</c:v>
                </c:pt>
                <c:pt idx="3">
                  <c:v>20대</c:v>
                </c:pt>
                <c:pt idx="4">
                  <c:v>30대</c:v>
                </c:pt>
                <c:pt idx="5">
                  <c:v>40대</c:v>
                </c:pt>
                <c:pt idx="6">
                  <c:v>50대</c:v>
                </c:pt>
                <c:pt idx="7">
                  <c:v>60대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99.9</c:v>
                </c:pt>
                <c:pt idx="1">
                  <c:v>107.4</c:v>
                </c:pt>
                <c:pt idx="2">
                  <c:v>107.8</c:v>
                </c:pt>
                <c:pt idx="3">
                  <c:v>107.4</c:v>
                </c:pt>
                <c:pt idx="4">
                  <c:v>93.6</c:v>
                </c:pt>
                <c:pt idx="5">
                  <c:v>84.6</c:v>
                </c:pt>
                <c:pt idx="6">
                  <c:v>79.5</c:v>
                </c:pt>
                <c:pt idx="7">
                  <c:v>59.4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60-4BE4-8563-6967103649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1회 기준</c:v>
                </c:pt>
              </c:strCache>
            </c:strRef>
          </c:tx>
          <c:spPr>
            <a:solidFill>
              <a:schemeClr val="accent4">
                <a:shade val="75000"/>
                <a:satMod val="160000"/>
              </a:schemeClr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 w="0" h="0" prst="coolSlant"/>
              <a:contourClr>
                <a:scrgbClr r="0" g="0" b="0">
                  <a:shade val="25000"/>
                  <a:satMod val="14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남성</c:v>
                </c:pt>
                <c:pt idx="1">
                  <c:v>여성</c:v>
                </c:pt>
                <c:pt idx="2">
                  <c:v>10대</c:v>
                </c:pt>
                <c:pt idx="3">
                  <c:v>20대</c:v>
                </c:pt>
                <c:pt idx="4">
                  <c:v>30대</c:v>
                </c:pt>
                <c:pt idx="5">
                  <c:v>40대</c:v>
                </c:pt>
                <c:pt idx="6">
                  <c:v>50대</c:v>
                </c:pt>
                <c:pt idx="7">
                  <c:v>60대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79.599999999999994</c:v>
                </c:pt>
                <c:pt idx="1">
                  <c:v>70</c:v>
                </c:pt>
                <c:pt idx="2">
                  <c:v>89.2</c:v>
                </c:pt>
                <c:pt idx="3">
                  <c:v>90</c:v>
                </c:pt>
                <c:pt idx="4">
                  <c:v>74.2</c:v>
                </c:pt>
                <c:pt idx="5">
                  <c:v>59.1</c:v>
                </c:pt>
                <c:pt idx="6">
                  <c:v>57.6</c:v>
                </c:pt>
                <c:pt idx="7">
                  <c:v>40.200000000000003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60-4BE4-8563-6967103649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76631984"/>
        <c:axId val="276632312"/>
      </c:barChart>
      <c:catAx>
        <c:axId val="276631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6632312"/>
        <c:crosses val="autoZero"/>
        <c:auto val="1"/>
        <c:lblAlgn val="ctr"/>
        <c:lblOffset val="100"/>
        <c:noMultiLvlLbl val="0"/>
      </c:catAx>
      <c:valAx>
        <c:axId val="276632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6631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793796965279836"/>
          <c:y val="0.12526979042934969"/>
          <c:w val="0.3592554364961853"/>
          <c:h val="6.50363494454922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pPr algn="ctr"/>
            <a:r>
              <a:rPr lang="ko-KR" altLang="en-US" dirty="0"/>
              <a:t>디노런</a:t>
            </a:r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40C2313-3086-4B48-8989-BA292A7F72CC}"/>
              </a:ext>
            </a:extLst>
          </p:cNvPr>
          <p:cNvSpPr txBox="1">
            <a:spLocks/>
          </p:cNvSpPr>
          <p:nvPr/>
        </p:nvSpPr>
        <p:spPr>
          <a:xfrm>
            <a:off x="4100277" y="3299011"/>
            <a:ext cx="3991445" cy="4258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/>
              <a:t>(Dino Run)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8C3837-C091-4C84-BE73-8D4C9C17A831}"/>
              </a:ext>
            </a:extLst>
          </p:cNvPr>
          <p:cNvSpPr/>
          <p:nvPr/>
        </p:nvSpPr>
        <p:spPr>
          <a:xfrm>
            <a:off x="1131216" y="5019870"/>
            <a:ext cx="2262433" cy="1321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BB0757-2641-448D-8A07-D2CB95051C6E}"/>
              </a:ext>
            </a:extLst>
          </p:cNvPr>
          <p:cNvSpPr/>
          <p:nvPr/>
        </p:nvSpPr>
        <p:spPr>
          <a:xfrm>
            <a:off x="1131216" y="4543720"/>
            <a:ext cx="2262433" cy="476150"/>
          </a:xfrm>
          <a:prstGeom prst="rect">
            <a:avLst/>
          </a:prstGeom>
          <a:solidFill>
            <a:srgbClr val="6181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 교수 확인</a:t>
            </a:r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625E38-9DD3-4442-BF57-8A052A202C27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9B02B2-5E4C-4558-BAFE-F64A24F0DBA3}"/>
              </a:ext>
            </a:extLst>
          </p:cNvPr>
          <p:cNvSpPr/>
          <p:nvPr/>
        </p:nvSpPr>
        <p:spPr>
          <a:xfrm>
            <a:off x="1924051" y="3175891"/>
            <a:ext cx="8878420" cy="282149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인스턴싱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절두체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컬링을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통한 렌더링 최적화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기하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쉐이더를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이용한 연산 최소화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포스트 프로세싱을 이용한 잔상 효과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물리적 모델링을 구현하여 카메라 설정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8028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8878420" cy="203260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IOCP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최대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600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클라이언트 접속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DB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계정 및 아이템 관리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000" dirty="0"/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1E97-3DE7-40DA-8FF7-A32B35070F07}"/>
              </a:ext>
            </a:extLst>
          </p:cNvPr>
          <p:cNvSpPr/>
          <p:nvPr/>
        </p:nvSpPr>
        <p:spPr>
          <a:xfrm>
            <a:off x="1631476" y="1298100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9315A-041C-45AC-82AD-9EE2920A232E}"/>
              </a:ext>
            </a:extLst>
          </p:cNvPr>
          <p:cNvSpPr/>
          <p:nvPr/>
        </p:nvSpPr>
        <p:spPr>
          <a:xfrm>
            <a:off x="1631476" y="2107724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-FBX SDK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98F42B-20BB-4FE1-B916-900EF2CCD5F1}"/>
              </a:ext>
            </a:extLst>
          </p:cNvPr>
          <p:cNvSpPr/>
          <p:nvPr/>
        </p:nvSpPr>
        <p:spPr>
          <a:xfrm>
            <a:off x="5022377" y="1298097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4690B-4DFC-4286-B5B4-EA8F7F452F2D}"/>
              </a:ext>
            </a:extLst>
          </p:cNvPr>
          <p:cNvSpPr/>
          <p:nvPr/>
        </p:nvSpPr>
        <p:spPr>
          <a:xfrm>
            <a:off x="5022377" y="2107721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&amp;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 디자인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특훈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450E1-C0C0-43EA-965D-6DF7A17A2380}"/>
              </a:ext>
            </a:extLst>
          </p:cNvPr>
          <p:cNvSpPr/>
          <p:nvPr/>
        </p:nvSpPr>
        <p:spPr>
          <a:xfrm>
            <a:off x="8413278" y="1298093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167CD-F648-4E14-9D37-5731E669137E}"/>
              </a:ext>
            </a:extLst>
          </p:cNvPr>
          <p:cNvSpPr/>
          <p:nvPr/>
        </p:nvSpPr>
        <p:spPr>
          <a:xfrm>
            <a:off x="8413278" y="2107717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기초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서버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베이스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393B8-20D6-4EE7-AAC2-D8AA6F3EA229}"/>
              </a:ext>
            </a:extLst>
          </p:cNvPr>
          <p:cNvSpPr/>
          <p:nvPr/>
        </p:nvSpPr>
        <p:spPr>
          <a:xfrm>
            <a:off x="1656790" y="140567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3CE672-44E1-46DB-9B66-CA17CD5C5231}"/>
              </a:ext>
            </a:extLst>
          </p:cNvPr>
          <p:cNvSpPr/>
          <p:nvPr/>
        </p:nvSpPr>
        <p:spPr>
          <a:xfrm>
            <a:off x="1656790" y="2215304"/>
            <a:ext cx="8878420" cy="157427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포스트 프로세싱을 사용한 속도감 표현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물리적 모델링을 구현한 카메라의 이동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D248C-6401-4F53-B5E2-18681EBF373A}"/>
              </a:ext>
            </a:extLst>
          </p:cNvPr>
          <p:cNvSpPr/>
          <p:nvPr/>
        </p:nvSpPr>
        <p:spPr>
          <a:xfrm>
            <a:off x="1656790" y="4093118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C96417-2876-4133-982E-0CFBDF27C0EB}"/>
              </a:ext>
            </a:extLst>
          </p:cNvPr>
          <p:cNvSpPr/>
          <p:nvPr/>
        </p:nvSpPr>
        <p:spPr>
          <a:xfrm>
            <a:off x="1656790" y="4902743"/>
            <a:ext cx="8878420" cy="156203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내에서 실시간 처리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서버와 데이터베이스를 이용하여 클라이언트 다중접속 처리 및 관리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9FDC5-C5E3-44AF-ACF8-6EE7E38D3D18}"/>
              </a:ext>
            </a:extLst>
          </p:cNvPr>
          <p:cNvSpPr/>
          <p:nvPr/>
        </p:nvSpPr>
        <p:spPr>
          <a:xfrm>
            <a:off x="1214717" y="4389861"/>
            <a:ext cx="9201901" cy="145475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공룡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레이싱 게임에 사용되는 기체로는 자동차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오토바이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항공기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 중력 비행체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보트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말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…</a:t>
            </a: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여러가지가 사용되었지만 어째서인지 공룡은 아직까지 나오지않았다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그래서 우리는 어린시절 친근하게 다가왔던 공룡을 기체로 선택하였다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A237F-F944-4834-AD59-A9BB6D807A8A}"/>
              </a:ext>
            </a:extLst>
          </p:cNvPr>
          <p:cNvSpPr txBox="1"/>
          <p:nvPr/>
        </p:nvSpPr>
        <p:spPr>
          <a:xfrm>
            <a:off x="668101" y="4053879"/>
            <a:ext cx="231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 레이싱 게임 비교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2BE12-04EB-440F-BDC3-B718E56046B8}"/>
              </a:ext>
            </a:extLst>
          </p:cNvPr>
          <p:cNvSpPr txBox="1"/>
          <p:nvPr/>
        </p:nvSpPr>
        <p:spPr>
          <a:xfrm>
            <a:off x="668100" y="1335738"/>
            <a:ext cx="3321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대표적 캐주얼 게임 카트라이더와 비교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D76625-EE7A-45D2-AD39-4A4EEBDD362D}"/>
              </a:ext>
            </a:extLst>
          </p:cNvPr>
          <p:cNvSpPr/>
          <p:nvPr/>
        </p:nvSpPr>
        <p:spPr>
          <a:xfrm>
            <a:off x="1214718" y="1686614"/>
            <a:ext cx="9201900" cy="23241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연료 시스템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카트라이더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스피드 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가지의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드리프트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기술로 부스터를 모아서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빠르게 달린다면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디노런의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생존 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에서는 배고픔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주어서 맵에 있는 고기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먹어 배고픔을 채우기만 하면 최고 속도로 달릴 수 있게 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이는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 기술을 익혀야 다른 사람과 승부를 볼 수 있는 카트라이더와 다르게 눈앞에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고기에만 집중할 수 있도록 하여 간단히 즐길 수 있게 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5486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19225" y="1094880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4750031" y="1094880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8080836" y="1094880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190290"/>
              </p:ext>
            </p:extLst>
          </p:nvPr>
        </p:nvGraphicFramePr>
        <p:xfrm>
          <a:off x="503035" y="1790558"/>
          <a:ext cx="11185930" cy="4520896"/>
        </p:xfrm>
        <a:graphic>
          <a:graphicData uri="http://schemas.openxmlformats.org/drawingml/2006/table">
            <a:tbl>
              <a:tblPr/>
              <a:tblGrid>
                <a:gridCol w="135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115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357287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154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쉐이더</a:t>
                      </a:r>
                      <a:endParaRPr lang="ko-KR" altLang="en-US" sz="1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570624"/>
                  </a:ext>
                </a:extLst>
              </a:tr>
              <a:tr h="3173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대기 방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97853665"/>
                  </a:ext>
                </a:extLst>
              </a:tr>
              <a:tr h="122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인 게임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9788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94238"/>
                  </a:ext>
                </a:extLst>
              </a:tr>
              <a:tr h="313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41493"/>
                  </a:ext>
                </a:extLst>
              </a:tr>
              <a:tr h="28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그래픽 리소스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95552"/>
                  </a:ext>
                </a:extLst>
              </a:tr>
              <a:tr h="25562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레벨디자인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184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13349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서버 프레임 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70403677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네트워크 동기화</a:t>
                      </a:r>
                      <a:endParaRPr lang="en-US" altLang="ko-KR" sz="1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DB</a:t>
                      </a:r>
                      <a:endParaRPr lang="ko-KR" altLang="en-US" sz="1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3888857"/>
                  </a:ext>
                </a:extLst>
              </a:tr>
              <a:tr h="29005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물리 처리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03083"/>
                  </a:ext>
                </a:extLst>
              </a:tr>
              <a:tr h="290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9773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DE53C7-7B76-4B24-BBC9-AFCC0BCA4377}"/>
              </a:ext>
            </a:extLst>
          </p:cNvPr>
          <p:cNvSpPr/>
          <p:nvPr/>
        </p:nvSpPr>
        <p:spPr>
          <a:xfrm>
            <a:off x="2673720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4F00A-57FF-4ED4-A4D7-142BBBAEFBF0}"/>
              </a:ext>
            </a:extLst>
          </p:cNvPr>
          <p:cNvSpPr/>
          <p:nvPr/>
        </p:nvSpPr>
        <p:spPr>
          <a:xfrm>
            <a:off x="6003053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레벨디자인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UI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그래픽 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95393-AEB1-4698-A66D-EE32C8487BAB}"/>
              </a:ext>
            </a:extLst>
          </p:cNvPr>
          <p:cNvSpPr/>
          <p:nvPr/>
        </p:nvSpPr>
        <p:spPr>
          <a:xfrm>
            <a:off x="9332386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DB</a:t>
            </a:r>
          </a:p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</p:spTree>
    <p:extLst>
      <p:ext uri="{BB962C8B-B14F-4D97-AF65-F5344CB8AC3E}">
        <p14:creationId xmlns:p14="http://schemas.microsoft.com/office/powerpoint/2010/main" val="272615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568372" y="689788"/>
            <a:ext cx="736632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환경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8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일정 및 구성원 역할 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97AF1-39BD-4EC6-951C-8D31529EC635}"/>
              </a:ext>
            </a:extLst>
          </p:cNvPr>
          <p:cNvSpPr txBox="1"/>
          <p:nvPr/>
        </p:nvSpPr>
        <p:spPr>
          <a:xfrm>
            <a:off x="642377" y="1386294"/>
            <a:ext cx="11122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"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질주 쾌감 공룡들의 한판승부</a:t>
            </a:r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!"</a:t>
            </a:r>
            <a:endParaRPr lang="ko-KR" altLang="en-US" sz="4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20CC80-E931-411D-9ED6-4A65941ECEC5}"/>
              </a:ext>
            </a:extLst>
          </p:cNvPr>
          <p:cNvSpPr/>
          <p:nvPr/>
        </p:nvSpPr>
        <p:spPr>
          <a:xfrm>
            <a:off x="1253765" y="2217291"/>
            <a:ext cx="9907571" cy="438353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F4BF0-110A-4A58-82F2-787F034DEB58}"/>
              </a:ext>
            </a:extLst>
          </p:cNvPr>
          <p:cNvSpPr/>
          <p:nvPr/>
        </p:nvSpPr>
        <p:spPr>
          <a:xfrm>
            <a:off x="1419225" y="1663911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DA92D-69BF-4E6A-9ACD-C9123FB0D5C3}"/>
              </a:ext>
            </a:extLst>
          </p:cNvPr>
          <p:cNvSpPr/>
          <p:nvPr/>
        </p:nvSpPr>
        <p:spPr>
          <a:xfrm>
            <a:off x="2409824" y="1663911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Direct 3D 12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2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838-9EE8-4C2A-8880-AA353EF48632}"/>
              </a:ext>
            </a:extLst>
          </p:cNvPr>
          <p:cNvSpPr/>
          <p:nvPr/>
        </p:nvSpPr>
        <p:spPr>
          <a:xfrm>
            <a:off x="1419225" y="3136352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7C52CB-BD9B-4673-9049-8796D83FD46E}"/>
              </a:ext>
            </a:extLst>
          </p:cNvPr>
          <p:cNvSpPr/>
          <p:nvPr/>
        </p:nvSpPr>
        <p:spPr>
          <a:xfrm>
            <a:off x="2409824" y="3136352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440EC-EC24-4929-8913-2756476C1194}"/>
              </a:ext>
            </a:extLst>
          </p:cNvPr>
          <p:cNvSpPr/>
          <p:nvPr/>
        </p:nvSpPr>
        <p:spPr>
          <a:xfrm>
            <a:off x="1419225" y="4608793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DD8E1-E321-4A11-8B31-EC204A25083D}"/>
              </a:ext>
            </a:extLst>
          </p:cNvPr>
          <p:cNvSpPr/>
          <p:nvPr/>
        </p:nvSpPr>
        <p:spPr>
          <a:xfrm>
            <a:off x="2409824" y="4608793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사용하여 팀 프로젝트 경험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1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95425" y="1529446"/>
            <a:ext cx="4676775" cy="495299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디노런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(Dino Run)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904875" y="1529446"/>
            <a:ext cx="1514475" cy="495300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95425" y="2414765"/>
            <a:ext cx="4676775" cy="50394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904875" y="2414765"/>
            <a:ext cx="1514475" cy="503946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95425" y="3308732"/>
            <a:ext cx="4676775" cy="457713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904875" y="3308732"/>
            <a:ext cx="1514475" cy="457714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38925" y="2024745"/>
            <a:ext cx="5343525" cy="42100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38925" y="1529445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5730CE-CA84-410F-9E55-8C1776335048}"/>
              </a:ext>
            </a:extLst>
          </p:cNvPr>
          <p:cNvSpPr/>
          <p:nvPr/>
        </p:nvSpPr>
        <p:spPr>
          <a:xfrm>
            <a:off x="904875" y="4161466"/>
            <a:ext cx="5267325" cy="457714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간단한 조작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83307307-6B28-4BC3-8375-103BEF2D64C5}"/>
              </a:ext>
            </a:extLst>
          </p:cNvPr>
          <p:cNvSpPr/>
          <p:nvPr/>
        </p:nvSpPr>
        <p:spPr>
          <a:xfrm>
            <a:off x="904875" y="4161466"/>
            <a:ext cx="1514475" cy="457714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0290A1-9BE9-435C-8B43-F5D46044ECB0}"/>
              </a:ext>
            </a:extLst>
          </p:cNvPr>
          <p:cNvSpPr/>
          <p:nvPr/>
        </p:nvSpPr>
        <p:spPr>
          <a:xfrm>
            <a:off x="904875" y="4651092"/>
            <a:ext cx="5267325" cy="158370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0.5X 2 X 3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3878738" y="6053415"/>
            <a:ext cx="5238368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평균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:220~250,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320~350 Km/h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3288188" y="605341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6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500 X 5 X1000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6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F51D2D-256A-48AD-87D6-6EC87AED631F}"/>
              </a:ext>
            </a:extLst>
          </p:cNvPr>
          <p:cNvSpPr/>
          <p:nvPr/>
        </p:nvSpPr>
        <p:spPr>
          <a:xfrm>
            <a:off x="2146315" y="4110086"/>
            <a:ext cx="2441543" cy="207389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1298099" y="5818448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사용으로 다른 플레이어와 상호작용이 가능한 아이템 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13E8F5-3A68-4C3C-A127-EACE2E108B72}"/>
              </a:ext>
            </a:extLst>
          </p:cNvPr>
          <p:cNvSpPr/>
          <p:nvPr/>
        </p:nvSpPr>
        <p:spPr>
          <a:xfrm>
            <a:off x="1298099" y="4925107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배고픔에 따른 공룡의 속도 변화를 이용해 경쟁하는 스피드 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42D9BC-6973-49B9-A9F5-5BB481158E13}"/>
              </a:ext>
            </a:extLst>
          </p:cNvPr>
          <p:cNvSpPr/>
          <p:nvPr/>
        </p:nvSpPr>
        <p:spPr>
          <a:xfrm>
            <a:off x="2146315" y="4110086"/>
            <a:ext cx="2216135" cy="2073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5F4065-1ECA-4302-A153-B42FA0F81DAE}"/>
              </a:ext>
            </a:extLst>
          </p:cNvPr>
          <p:cNvSpPr/>
          <p:nvPr/>
        </p:nvSpPr>
        <p:spPr>
          <a:xfrm>
            <a:off x="2146315" y="4110086"/>
            <a:ext cx="238666" cy="20738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FAFAAE-7C4E-48D5-8EBD-CAABA70601C7}"/>
              </a:ext>
            </a:extLst>
          </p:cNvPr>
          <p:cNvSpPr/>
          <p:nvPr/>
        </p:nvSpPr>
        <p:spPr>
          <a:xfrm>
            <a:off x="7042164" y="3998435"/>
            <a:ext cx="368285" cy="31904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왜 만드는가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0D3077-7530-422D-954B-79CD38D2238D}"/>
              </a:ext>
            </a:extLst>
          </p:cNvPr>
          <p:cNvSpPr/>
          <p:nvPr/>
        </p:nvSpPr>
        <p:spPr>
          <a:xfrm>
            <a:off x="243072" y="1491357"/>
            <a:ext cx="5133975" cy="1437151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게임 장르에서는 캐주얼 게임의 선호도가 높고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haroni" panose="02010803020104030203" pitchFamily="2" charset="-79"/>
            </a:endParaRPr>
          </a:p>
          <a:p>
            <a:pPr lvl="0"/>
            <a:r>
              <a:rPr lang="ko-KR" altLang="en-US" sz="14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게임 이용 시간은 하루 평균 </a:t>
            </a:r>
            <a:r>
              <a:rPr lang="en-US" altLang="ko-KR" sz="14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94</a:t>
            </a:r>
            <a:r>
              <a:rPr lang="ko-KR" altLang="en-US" sz="14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분으로 플레이시간이 짧다</a:t>
            </a:r>
            <a:r>
              <a:rPr lang="en-US" altLang="ko-KR" sz="14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.</a:t>
            </a:r>
          </a:p>
          <a:p>
            <a:pPr lvl="0"/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lvl="0"/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따라서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lvl="0"/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lvl="0"/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rPr>
              <a:t>게임 한판에 플레이 시간이 짧고 간단한 조작으로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</a:endParaRPr>
          </a:p>
          <a:p>
            <a:pPr lvl="0"/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rPr>
              <a:t>속도감을 즐길 수 있는 캐주얼 레이싱을 만들기로 하였다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F36250-F00A-4CE5-9DBE-41FE7D53E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144" y="1491358"/>
            <a:ext cx="6571881" cy="5224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51B0F9F-9D43-4480-9A92-3801F1ED2128}"/>
              </a:ext>
            </a:extLst>
          </p:cNvPr>
          <p:cNvSpPr/>
          <p:nvPr/>
        </p:nvSpPr>
        <p:spPr>
          <a:xfrm>
            <a:off x="6547855" y="2800423"/>
            <a:ext cx="2596145" cy="2420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F64234-0791-49B8-AA4D-103FDE82B9E1}"/>
              </a:ext>
            </a:extLst>
          </p:cNvPr>
          <p:cNvSpPr/>
          <p:nvPr/>
        </p:nvSpPr>
        <p:spPr>
          <a:xfrm>
            <a:off x="5795282" y="3913705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A18D6D-E3C1-4D81-AC35-22AF5D828D08}"/>
              </a:ext>
            </a:extLst>
          </p:cNvPr>
          <p:cNvSpPr/>
          <p:nvPr/>
        </p:nvSpPr>
        <p:spPr>
          <a:xfrm>
            <a:off x="6419491" y="3913705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238518-455C-4CB4-9DCD-C80C7255B861}"/>
              </a:ext>
            </a:extLst>
          </p:cNvPr>
          <p:cNvSpPr/>
          <p:nvPr/>
        </p:nvSpPr>
        <p:spPr>
          <a:xfrm>
            <a:off x="7667760" y="3676454"/>
            <a:ext cx="200165" cy="27149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9A4C49-5C59-417A-A525-0CACC20AC959}"/>
              </a:ext>
            </a:extLst>
          </p:cNvPr>
          <p:cNvSpPr/>
          <p:nvPr/>
        </p:nvSpPr>
        <p:spPr>
          <a:xfrm>
            <a:off x="8284113" y="3913705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EE5AA2-6BFB-4B75-9145-892E04B8E175}"/>
              </a:ext>
            </a:extLst>
          </p:cNvPr>
          <p:cNvSpPr/>
          <p:nvPr/>
        </p:nvSpPr>
        <p:spPr>
          <a:xfrm>
            <a:off x="8897175" y="3913705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5F1EEB-0082-4EC2-9CC5-A3B8908EA77B}"/>
              </a:ext>
            </a:extLst>
          </p:cNvPr>
          <p:cNvSpPr/>
          <p:nvPr/>
        </p:nvSpPr>
        <p:spPr>
          <a:xfrm>
            <a:off x="9529091" y="3836709"/>
            <a:ext cx="200165" cy="25546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B05A85-DE2F-4243-9EAB-00C086FF0027}"/>
              </a:ext>
            </a:extLst>
          </p:cNvPr>
          <p:cNvSpPr/>
          <p:nvPr/>
        </p:nvSpPr>
        <p:spPr>
          <a:xfrm>
            <a:off x="10157236" y="4477731"/>
            <a:ext cx="200165" cy="19136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8C2C6A-1924-4C6E-A860-66FF75CB1999}"/>
              </a:ext>
            </a:extLst>
          </p:cNvPr>
          <p:cNvSpPr/>
          <p:nvPr/>
        </p:nvSpPr>
        <p:spPr>
          <a:xfrm>
            <a:off x="10787746" y="3836708"/>
            <a:ext cx="200165" cy="25546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196427-4C5F-4813-84FD-5162E30A41DA}"/>
              </a:ext>
            </a:extLst>
          </p:cNvPr>
          <p:cNvSpPr/>
          <p:nvPr/>
        </p:nvSpPr>
        <p:spPr>
          <a:xfrm>
            <a:off x="11399385" y="3761295"/>
            <a:ext cx="200165" cy="26300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2663FD-BBDF-4463-8793-4F610E65125D}"/>
              </a:ext>
            </a:extLst>
          </p:cNvPr>
          <p:cNvSpPr/>
          <p:nvPr/>
        </p:nvSpPr>
        <p:spPr>
          <a:xfrm>
            <a:off x="7035844" y="3913704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차트 24">
            <a:extLst>
              <a:ext uri="{FF2B5EF4-FFF2-40B4-BE49-F238E27FC236}">
                <a16:creationId xmlns:a16="http://schemas.microsoft.com/office/drawing/2014/main" id="{EB39ADAD-A04C-4B58-B6FC-224AF5B195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9587702"/>
              </p:ext>
            </p:extLst>
          </p:nvPr>
        </p:nvGraphicFramePr>
        <p:xfrm>
          <a:off x="221859" y="2928509"/>
          <a:ext cx="5217285" cy="3952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5195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3765</TotalTime>
  <Words>665</Words>
  <Application>Microsoft Office PowerPoint</Application>
  <PresentationFormat>와이드스크린</PresentationFormat>
  <Paragraphs>221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HY헤드라인M</vt:lpstr>
      <vt:lpstr>맑은 고딕</vt:lpstr>
      <vt:lpstr>Arial</vt:lpstr>
      <vt:lpstr>Century Schoolbook</vt:lpstr>
      <vt:lpstr>Wingdings 2</vt:lpstr>
      <vt:lpstr>보기</vt:lpstr>
      <vt:lpstr>디노런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박건호</cp:lastModifiedBy>
  <cp:revision>221</cp:revision>
  <dcterms:created xsi:type="dcterms:W3CDTF">2019-11-11T12:10:28Z</dcterms:created>
  <dcterms:modified xsi:type="dcterms:W3CDTF">2019-12-11T07:44:06Z</dcterms:modified>
</cp:coreProperties>
</file>