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72" r:id="rId5"/>
    <p:sldId id="260" r:id="rId6"/>
    <p:sldId id="267" r:id="rId7"/>
    <p:sldId id="268" r:id="rId8"/>
    <p:sldId id="261" r:id="rId9"/>
    <p:sldId id="262" r:id="rId10"/>
    <p:sldId id="263" r:id="rId11"/>
    <p:sldId id="269" r:id="rId12"/>
    <p:sldId id="264" r:id="rId13"/>
    <p:sldId id="265" r:id="rId14"/>
    <p:sldId id="270" r:id="rId15"/>
    <p:sldId id="271" r:id="rId16"/>
    <p:sldId id="259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건호" initials="박" lastIdx="1" clrIdx="0">
    <p:extLst>
      <p:ext uri="{19B8F6BF-5375-455C-9EA6-DF929625EA0E}">
        <p15:presenceInfo xmlns:p15="http://schemas.microsoft.com/office/powerpoint/2012/main" userId="S::ehdrpakt@kpu.ac.kr::240cbbef-5f98-4b32-835b-d4a4f3cb1b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8197"/>
    <a:srgbClr val="545455"/>
    <a:srgbClr val="92D050"/>
    <a:srgbClr val="C00000"/>
    <a:srgbClr val="D3FF4A"/>
    <a:srgbClr val="FE9F5D"/>
    <a:srgbClr val="B3E5FC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32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2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1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7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2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80BB-B189-4FCF-9BAE-1B683AF23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277" y="2277035"/>
            <a:ext cx="3991445" cy="1151965"/>
          </a:xfrm>
        </p:spPr>
        <p:txBody>
          <a:bodyPr/>
          <a:lstStyle/>
          <a:p>
            <a:r>
              <a:rPr lang="ko-KR" altLang="en-US" dirty="0"/>
              <a:t>게임이름</a:t>
            </a:r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93AA3A3C-4807-4DD4-ADD3-83A013CFF36C}"/>
              </a:ext>
            </a:extLst>
          </p:cNvPr>
          <p:cNvSpPr txBox="1">
            <a:spLocks/>
          </p:cNvSpPr>
          <p:nvPr/>
        </p:nvSpPr>
        <p:spPr>
          <a:xfrm>
            <a:off x="9415953" y="5019871"/>
            <a:ext cx="261850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2015180005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2015180012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                          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r">
              <a:buNone/>
            </a:pP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2015180014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</p:spTree>
    <p:extLst>
      <p:ext uri="{BB962C8B-B14F-4D97-AF65-F5344CB8AC3E}">
        <p14:creationId xmlns:p14="http://schemas.microsoft.com/office/powerpoint/2010/main" val="391858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625E38-9DD3-4442-BF57-8A052A202C27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9B02B2-5E4C-4558-BAFE-F64A24F0DBA3}"/>
              </a:ext>
            </a:extLst>
          </p:cNvPr>
          <p:cNvSpPr/>
          <p:nvPr/>
        </p:nvSpPr>
        <p:spPr>
          <a:xfrm>
            <a:off x="1924051" y="3175891"/>
            <a:ext cx="8878420" cy="2821497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오브젝트들의 업데이트 및 렌더링 최적화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프로그래밍을 이용한 게임 표현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물리현상을 사용하여 구현한 카메라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6745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700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A389-7B45-4FDD-BB1C-85EDD793729F}"/>
              </a:ext>
            </a:extLst>
          </p:cNvPr>
          <p:cNvSpPr/>
          <p:nvPr/>
        </p:nvSpPr>
        <p:spPr>
          <a:xfrm>
            <a:off x="5101313" y="1298097"/>
            <a:ext cx="1989374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1DCDA1-7BF2-4A7D-9799-A995CEF01B7A}"/>
              </a:ext>
            </a:extLst>
          </p:cNvPr>
          <p:cNvSpPr/>
          <p:nvPr/>
        </p:nvSpPr>
        <p:spPr>
          <a:xfrm>
            <a:off x="1924051" y="236626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033350-C6F0-4470-B109-7B17703E07B5}"/>
              </a:ext>
            </a:extLst>
          </p:cNvPr>
          <p:cNvSpPr/>
          <p:nvPr/>
        </p:nvSpPr>
        <p:spPr>
          <a:xfrm>
            <a:off x="1924051" y="3175891"/>
            <a:ext cx="8878420" cy="203260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IOCP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여러 개의 클라이언트 접속 유지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DB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계정 및 아이템 관리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sz="2000" dirty="0"/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049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11E97-3DE7-40DA-8FF7-A32B35070F07}"/>
              </a:ext>
            </a:extLst>
          </p:cNvPr>
          <p:cNvSpPr/>
          <p:nvPr/>
        </p:nvSpPr>
        <p:spPr>
          <a:xfrm>
            <a:off x="1631476" y="1298100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9315A-041C-45AC-82AD-9EE2920A232E}"/>
              </a:ext>
            </a:extLst>
          </p:cNvPr>
          <p:cNvSpPr/>
          <p:nvPr/>
        </p:nvSpPr>
        <p:spPr>
          <a:xfrm>
            <a:off x="1631476" y="2107724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애니메이션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-FBX SDK </a:t>
            </a: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물리엔진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-2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 미분 방정식 공부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98F42B-20BB-4FE1-B916-900EF2CCD5F1}"/>
              </a:ext>
            </a:extLst>
          </p:cNvPr>
          <p:cNvSpPr/>
          <p:nvPr/>
        </p:nvSpPr>
        <p:spPr>
          <a:xfrm>
            <a:off x="5022377" y="1298097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C4690B-4DFC-4286-B5B4-EA8F7F452F2D}"/>
              </a:ext>
            </a:extLst>
          </p:cNvPr>
          <p:cNvSpPr/>
          <p:nvPr/>
        </p:nvSpPr>
        <p:spPr>
          <a:xfrm>
            <a:off x="5022377" y="2107721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-3DGP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-3D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UI &amp;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레벨 디자인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기획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기획자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특훈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450E1-C0C0-43EA-965D-6DF7A17A2380}"/>
              </a:ext>
            </a:extLst>
          </p:cNvPr>
          <p:cNvSpPr/>
          <p:nvPr/>
        </p:nvSpPr>
        <p:spPr>
          <a:xfrm>
            <a:off x="8413278" y="1298093"/>
            <a:ext cx="3390901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2167CD-F648-4E14-9D37-5731E669137E}"/>
              </a:ext>
            </a:extLst>
          </p:cNvPr>
          <p:cNvSpPr/>
          <p:nvPr/>
        </p:nvSpPr>
        <p:spPr>
          <a:xfrm>
            <a:off x="8413278" y="2107717"/>
            <a:ext cx="3390901" cy="389166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기초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게임 프로그래밍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서버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물리엔진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-2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 미분 방정식 공부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베이스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소프트웨어 공학 수강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2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393B8-20D6-4EE7-AAC2-D8AA6F3EA229}"/>
              </a:ext>
            </a:extLst>
          </p:cNvPr>
          <p:cNvSpPr/>
          <p:nvPr/>
        </p:nvSpPr>
        <p:spPr>
          <a:xfrm>
            <a:off x="1656790" y="140567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3CE672-44E1-46DB-9B66-CA17CD5C5231}"/>
              </a:ext>
            </a:extLst>
          </p:cNvPr>
          <p:cNvSpPr/>
          <p:nvPr/>
        </p:nvSpPr>
        <p:spPr>
          <a:xfrm>
            <a:off x="1656790" y="2215303"/>
            <a:ext cx="8878420" cy="1370580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반동을 구현한 카메라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렌더링 최적화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DD248C-6401-4F53-B5E2-18681EBF373A}"/>
              </a:ext>
            </a:extLst>
          </p:cNvPr>
          <p:cNvSpPr/>
          <p:nvPr/>
        </p:nvSpPr>
        <p:spPr>
          <a:xfrm>
            <a:off x="1656790" y="4330797"/>
            <a:ext cx="8878420" cy="809625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C96417-2876-4133-982E-0CFBDF27C0EB}"/>
              </a:ext>
            </a:extLst>
          </p:cNvPr>
          <p:cNvSpPr/>
          <p:nvPr/>
        </p:nvSpPr>
        <p:spPr>
          <a:xfrm>
            <a:off x="1656790" y="5140422"/>
            <a:ext cx="8878420" cy="1206593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내에서 실시간 처리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	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서버와 데이터베이스를 이용하여 클라이언트 다중접속 처리 및 관리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48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276AD2-1C61-4933-8723-90F7C1D45FAE}"/>
              </a:ext>
            </a:extLst>
          </p:cNvPr>
          <p:cNvSpPr/>
          <p:nvPr/>
        </p:nvSpPr>
        <p:spPr>
          <a:xfrm>
            <a:off x="1214718" y="2052918"/>
            <a:ext cx="9762564" cy="864739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카트마다 다른 능력치로 실력이 아닌 카트에 의한 승부가 결정됨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↓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공룡은 다르지만 같은 능력치를 부여하여 실력에 의해 승부를 결정하도록 한다</a:t>
            </a:r>
            <a:r>
              <a:rPr lang="en-US" altLang="ko-KR" sz="160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69FDC5-C5E3-44AF-ACF8-6EE7E38D3D18}"/>
              </a:ext>
            </a:extLst>
          </p:cNvPr>
          <p:cNvSpPr/>
          <p:nvPr/>
        </p:nvSpPr>
        <p:spPr>
          <a:xfrm>
            <a:off x="1214718" y="4200320"/>
            <a:ext cx="9762564" cy="864739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 레이싱 게임이 존재하지만 아이들이 좋아하는 공룡을 주체로 하는 레이싱 게임이 존재하지 않음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↓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공룡을 주체로 레이싱을 만들어 아이들의 관심을 얻을 수 있다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A237F-F944-4834-AD59-A9BB6D807A8A}"/>
              </a:ext>
            </a:extLst>
          </p:cNvPr>
          <p:cNvSpPr txBox="1"/>
          <p:nvPr/>
        </p:nvSpPr>
        <p:spPr>
          <a:xfrm>
            <a:off x="668101" y="3864338"/>
            <a:ext cx="2317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여러가지 레이싱 게임 비교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2BE12-04EB-440F-BDC3-B718E56046B8}"/>
              </a:ext>
            </a:extLst>
          </p:cNvPr>
          <p:cNvSpPr txBox="1"/>
          <p:nvPr/>
        </p:nvSpPr>
        <p:spPr>
          <a:xfrm>
            <a:off x="668100" y="1731038"/>
            <a:ext cx="3321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HY헤드라인M" panose="02030600000101010101" pitchFamily="18" charset="-127"/>
                <a:ea typeface="HY헤드라인M" panose="02030600000101010101" pitchFamily="18" charset="-127"/>
              </a:rPr>
              <a:t>대표적 캐주얼 게임 카트라이더와 비교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5486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65C38D-0F7B-4181-A6E8-B5387E35E260}"/>
              </a:ext>
            </a:extLst>
          </p:cNvPr>
          <p:cNvSpPr/>
          <p:nvPr/>
        </p:nvSpPr>
        <p:spPr>
          <a:xfrm>
            <a:off x="1419225" y="1094880"/>
            <a:ext cx="1254494" cy="500066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김영완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3EB721-B51B-47BF-BFEA-FCFE7D3BE474}"/>
              </a:ext>
            </a:extLst>
          </p:cNvPr>
          <p:cNvSpPr/>
          <p:nvPr/>
        </p:nvSpPr>
        <p:spPr>
          <a:xfrm>
            <a:off x="4750031" y="1094880"/>
            <a:ext cx="1254494" cy="50006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박건호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B56B2-B2F3-46E9-A9E7-7E41CF135D8E}"/>
              </a:ext>
            </a:extLst>
          </p:cNvPr>
          <p:cNvSpPr/>
          <p:nvPr/>
        </p:nvSpPr>
        <p:spPr>
          <a:xfrm>
            <a:off x="8080836" y="1094880"/>
            <a:ext cx="1254494" cy="500066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박정만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4251D88-AF22-439F-B2A9-BA507AF9C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65045"/>
              </p:ext>
            </p:extLst>
          </p:nvPr>
        </p:nvGraphicFramePr>
        <p:xfrm>
          <a:off x="503035" y="1790558"/>
          <a:ext cx="11185930" cy="4350578"/>
        </p:xfrm>
        <a:graphic>
          <a:graphicData uri="http://schemas.openxmlformats.org/drawingml/2006/table">
            <a:tbl>
              <a:tblPr/>
              <a:tblGrid>
                <a:gridCol w="135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5115">
                  <a:extLst>
                    <a:ext uri="{9D8B030D-6E8A-4147-A177-3AD203B41FA5}">
                      <a16:colId xmlns:a16="http://schemas.microsoft.com/office/drawing/2014/main" val="2409283775"/>
                    </a:ext>
                  </a:extLst>
                </a:gridCol>
                <a:gridCol w="357287">
                  <a:extLst>
                    <a:ext uri="{9D8B030D-6E8A-4147-A177-3AD203B41FA5}">
                      <a16:colId xmlns:a16="http://schemas.microsoft.com/office/drawing/2014/main" val="996571854"/>
                    </a:ext>
                  </a:extLst>
                </a:gridCol>
                <a:gridCol w="11546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289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2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프레임워크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중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간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종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발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표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4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셰이더</a:t>
                      </a: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570624"/>
                  </a:ext>
                </a:extLst>
              </a:tr>
              <a:tr h="3173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대기 방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97853665"/>
                  </a:ext>
                </a:extLst>
              </a:tr>
              <a:tr h="122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게임 로직 </a:t>
                      </a: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인 게임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9788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애니메이션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494238"/>
                  </a:ext>
                </a:extLst>
              </a:tr>
              <a:tr h="3137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UI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41493"/>
                  </a:ext>
                </a:extLst>
              </a:tr>
              <a:tr h="286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그래픽 리소스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95552"/>
                  </a:ext>
                </a:extLst>
              </a:tr>
              <a:tr h="25562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0" spc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레벨디자인</a:t>
                      </a:r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4184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19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13349"/>
                  </a:ext>
                </a:extLst>
              </a:tr>
              <a:tr h="3932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서버 프레임 워크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70403677"/>
                  </a:ext>
                </a:extLst>
              </a:tr>
              <a:tr h="403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네트워크 동기화</a:t>
                      </a:r>
                      <a:endParaRPr lang="en-US" altLang="ko-KR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DB</a:t>
                      </a: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3888857"/>
                  </a:ext>
                </a:extLst>
              </a:tr>
              <a:tr h="29005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물리 엔진 등 상호작용</a:t>
                      </a: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545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03083"/>
                  </a:ext>
                </a:extLst>
              </a:tr>
              <a:tr h="2900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3779" marR="63779" marT="17417" marB="17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9773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FDE53C7-7B76-4B24-BBC9-AFCC0BCA4377}"/>
              </a:ext>
            </a:extLst>
          </p:cNvPr>
          <p:cNvSpPr/>
          <p:nvPr/>
        </p:nvSpPr>
        <p:spPr>
          <a:xfrm>
            <a:off x="2673720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셰이더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FBX 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34F00A-57FF-4ED4-A4D7-142BBBAEFBF0}"/>
              </a:ext>
            </a:extLst>
          </p:cNvPr>
          <p:cNvSpPr/>
          <p:nvPr/>
        </p:nvSpPr>
        <p:spPr>
          <a:xfrm>
            <a:off x="6003053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기획 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서브 클라이언트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쉐이더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195393-AEB1-4698-A66D-EE32C8487BAB}"/>
              </a:ext>
            </a:extLst>
          </p:cNvPr>
          <p:cNvSpPr/>
          <p:nvPr/>
        </p:nvSpPr>
        <p:spPr>
          <a:xfrm>
            <a:off x="9332386" y="1094880"/>
            <a:ext cx="2079255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DB</a:t>
            </a:r>
          </a:p>
          <a:p>
            <a:r>
              <a:rPr lang="ko-KR" altLang="en-US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물리 처리</a:t>
            </a:r>
          </a:p>
        </p:txBody>
      </p:sp>
    </p:spTree>
    <p:extLst>
      <p:ext uri="{BB962C8B-B14F-4D97-AF65-F5344CB8AC3E}">
        <p14:creationId xmlns:p14="http://schemas.microsoft.com/office/powerpoint/2010/main" val="2726157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02C9CF-2794-4786-867D-5E42ABCFD462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부록</a:t>
            </a:r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8D645102-F6B8-4181-AD93-FA2F05D9D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018" y="393221"/>
            <a:ext cx="6838950" cy="62357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EBEA47-6549-4B1E-AD17-6C6E4821C4D1}"/>
              </a:ext>
            </a:extLst>
          </p:cNvPr>
          <p:cNvSpPr txBox="1"/>
          <p:nvPr/>
        </p:nvSpPr>
        <p:spPr>
          <a:xfrm>
            <a:off x="180975" y="21717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아이들 쪽으로 잡은 이유</a:t>
            </a:r>
            <a:endParaRPr lang="en-US" altLang="ko-KR" dirty="0"/>
          </a:p>
          <a:p>
            <a:r>
              <a:rPr lang="en-US" altLang="ko-KR" dirty="0"/>
              <a:t>-</a:t>
            </a:r>
          </a:p>
          <a:p>
            <a:r>
              <a:rPr lang="ko-KR" altLang="en-US" dirty="0"/>
              <a:t>게임 시작 연령이 </a:t>
            </a:r>
            <a:r>
              <a:rPr lang="en-US" altLang="ko-KR" dirty="0"/>
              <a:t>10</a:t>
            </a:r>
            <a:r>
              <a:rPr lang="ko-KR" altLang="en-US" dirty="0"/>
              <a:t>대부터 시작되기때문에 </a:t>
            </a:r>
          </a:p>
        </p:txBody>
      </p:sp>
    </p:spTree>
    <p:extLst>
      <p:ext uri="{BB962C8B-B14F-4D97-AF65-F5344CB8AC3E}">
        <p14:creationId xmlns:p14="http://schemas.microsoft.com/office/powerpoint/2010/main" val="849268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02C9CF-2794-4786-867D-5E42ABCFD462}"/>
              </a:ext>
            </a:extLst>
          </p:cNvPr>
          <p:cNvSpPr txBox="1"/>
          <p:nvPr/>
        </p:nvSpPr>
        <p:spPr>
          <a:xfrm>
            <a:off x="1419225" y="393221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부록</a:t>
            </a:r>
            <a:endParaRPr lang="ko-KR" altLang="en-US" dirty="0"/>
          </a:p>
        </p:txBody>
      </p:sp>
      <p:pic>
        <p:nvPicPr>
          <p:cNvPr id="6" name="그림 5" descr="대형, 하얀색이(가) 표시된 사진&#10;&#10;자동 생성된 설명">
            <a:extLst>
              <a:ext uri="{FF2B5EF4-FFF2-40B4-BE49-F238E27FC236}">
                <a16:creationId xmlns:a16="http://schemas.microsoft.com/office/drawing/2014/main" id="{C7EA7C98-3A0D-4E4B-B4C2-255DD2956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14" y="1253631"/>
            <a:ext cx="5651976" cy="4030808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9680001A-5089-4F2A-84F0-BF3D9716F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744" y="632487"/>
            <a:ext cx="5674083" cy="5593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F62940-4FA6-48E6-9F19-FCD216E47608}"/>
              </a:ext>
            </a:extLst>
          </p:cNvPr>
          <p:cNvSpPr txBox="1"/>
          <p:nvPr/>
        </p:nvSpPr>
        <p:spPr>
          <a:xfrm>
            <a:off x="800100" y="5353050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간단한 게임이 인기있는 이유</a:t>
            </a:r>
            <a:endParaRPr lang="en-US" altLang="ko-KR" dirty="0"/>
          </a:p>
          <a:p>
            <a:r>
              <a:rPr lang="ko-KR" altLang="en-US" dirty="0"/>
              <a:t>하루에 짧은 시간을 하기때문에</a:t>
            </a:r>
            <a:endParaRPr lang="en-US" altLang="ko-KR" dirty="0"/>
          </a:p>
          <a:p>
            <a:r>
              <a:rPr lang="ko-KR" altLang="en-US" dirty="0"/>
              <a:t>금방 끝나는 게임을 </a:t>
            </a:r>
            <a:r>
              <a:rPr lang="ko-KR" altLang="en-US" dirty="0" err="1"/>
              <a:t>주로하기때문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365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3444F28-E8D7-4D5D-8DB4-E0AE0B7ED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83" y="18490"/>
            <a:ext cx="2097406" cy="115196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E734C-52A4-4BF5-855D-4A8FE9DAC66E}"/>
              </a:ext>
            </a:extLst>
          </p:cNvPr>
          <p:cNvSpPr txBox="1"/>
          <p:nvPr/>
        </p:nvSpPr>
        <p:spPr>
          <a:xfrm>
            <a:off x="3568372" y="212735"/>
            <a:ext cx="7366328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2 	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3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진행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5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기술적 요소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6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개인별 준비 현황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7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중점 연구분야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8 	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 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9   	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및 구성원 역할분담</a:t>
            </a:r>
          </a:p>
        </p:txBody>
      </p:sp>
    </p:spTree>
    <p:extLst>
      <p:ext uri="{BB962C8B-B14F-4D97-AF65-F5344CB8AC3E}">
        <p14:creationId xmlns:p14="http://schemas.microsoft.com/office/powerpoint/2010/main" val="28970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요약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A115EC-CA9A-4F23-BC30-BAB8A48F650E}"/>
              </a:ext>
            </a:extLst>
          </p:cNvPr>
          <p:cNvSpPr txBox="1"/>
          <p:nvPr/>
        </p:nvSpPr>
        <p:spPr>
          <a:xfrm>
            <a:off x="534801" y="2052917"/>
            <a:ext cx="1112239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카메라에 반동을 주어 스프링처럼 휘어지는 카메라 워킹을 구현하고 이를 활용하여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간단한 캐주얼 레이싱 게임을 만든다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293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연구목적</a:t>
            </a:r>
            <a:endParaRPr lang="en-US" altLang="ko-KR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F4BF0-110A-4A58-82F2-787F034DEB58}"/>
              </a:ext>
            </a:extLst>
          </p:cNvPr>
          <p:cNvSpPr/>
          <p:nvPr/>
        </p:nvSpPr>
        <p:spPr>
          <a:xfrm>
            <a:off x="1419225" y="1663911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BDA92D-69BF-4E6A-9ACD-C9123FB0D5C3}"/>
              </a:ext>
            </a:extLst>
          </p:cNvPr>
          <p:cNvSpPr/>
          <p:nvPr/>
        </p:nvSpPr>
        <p:spPr>
          <a:xfrm>
            <a:off x="2409824" y="1663911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Direct 3D 12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게임 제작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A36838-9EE8-4C2A-8880-AA353EF48632}"/>
              </a:ext>
            </a:extLst>
          </p:cNvPr>
          <p:cNvSpPr/>
          <p:nvPr/>
        </p:nvSpPr>
        <p:spPr>
          <a:xfrm>
            <a:off x="1419225" y="3136352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7C52CB-BD9B-4673-9049-8796D83FD46E}"/>
              </a:ext>
            </a:extLst>
          </p:cNvPr>
          <p:cNvSpPr/>
          <p:nvPr/>
        </p:nvSpPr>
        <p:spPr>
          <a:xfrm>
            <a:off x="2409824" y="3136352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IOCP</a:t>
            </a:r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게임 서버 구축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8440EC-EC24-4929-8913-2756476C1194}"/>
              </a:ext>
            </a:extLst>
          </p:cNvPr>
          <p:cNvSpPr/>
          <p:nvPr/>
        </p:nvSpPr>
        <p:spPr>
          <a:xfrm>
            <a:off x="1419225" y="4608793"/>
            <a:ext cx="990600" cy="733168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1DD8E1-E321-4A11-8B31-EC204A25083D}"/>
              </a:ext>
            </a:extLst>
          </p:cNvPr>
          <p:cNvSpPr/>
          <p:nvPr/>
        </p:nvSpPr>
        <p:spPr>
          <a:xfrm>
            <a:off x="2409824" y="4608793"/>
            <a:ext cx="9096375" cy="73316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물리엔진을 사용한 카메라 워킹을 구현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31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1211F3-BF7F-4CA5-ABE6-2910FE343D35}"/>
              </a:ext>
            </a:extLst>
          </p:cNvPr>
          <p:cNvSpPr/>
          <p:nvPr/>
        </p:nvSpPr>
        <p:spPr>
          <a:xfrm>
            <a:off x="1419225" y="1571625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8CED75-E07F-424D-88A7-9C7FCB3C386D}"/>
              </a:ext>
            </a:extLst>
          </p:cNvPr>
          <p:cNvSpPr/>
          <p:nvPr/>
        </p:nvSpPr>
        <p:spPr>
          <a:xfrm>
            <a:off x="828675" y="157162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제목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EB0450-8766-4AF2-8E2C-52F043015292}"/>
              </a:ext>
            </a:extLst>
          </p:cNvPr>
          <p:cNvSpPr/>
          <p:nvPr/>
        </p:nvSpPr>
        <p:spPr>
          <a:xfrm>
            <a:off x="1419225" y="2445228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캐주얼 레이싱 게임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216BC9BA-B9F8-4487-A8A8-83823483412F}"/>
              </a:ext>
            </a:extLst>
          </p:cNvPr>
          <p:cNvSpPr/>
          <p:nvPr/>
        </p:nvSpPr>
        <p:spPr>
          <a:xfrm>
            <a:off x="828675" y="2445227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장르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2580F5-3AFF-4EA6-B39F-9AE8FF448988}"/>
              </a:ext>
            </a:extLst>
          </p:cNvPr>
          <p:cNvSpPr/>
          <p:nvPr/>
        </p:nvSpPr>
        <p:spPr>
          <a:xfrm>
            <a:off x="1419225" y="3318830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99300FDC-EEF8-4E55-807C-733FE3611490}"/>
              </a:ext>
            </a:extLst>
          </p:cNvPr>
          <p:cNvSpPr/>
          <p:nvPr/>
        </p:nvSpPr>
        <p:spPr>
          <a:xfrm>
            <a:off x="828675" y="331882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6686550" y="1793397"/>
            <a:ext cx="5343525" cy="42100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6686550" y="1298097"/>
            <a:ext cx="53435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컨셉 아트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4B521B-4AFD-4591-B702-5A4D0C5106C3}"/>
              </a:ext>
            </a:extLst>
          </p:cNvPr>
          <p:cNvSpPr/>
          <p:nvPr/>
        </p:nvSpPr>
        <p:spPr>
          <a:xfrm>
            <a:off x="668101" y="4192431"/>
            <a:ext cx="5686299" cy="1811015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Need 	-	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왜 만드는가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간단한 게임이 인기를 끌고있고 누구나 쉽게 게임을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접할 수 있게 된 현재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아이들이 좋아하는 공룡을 이용해서 쉽고 간단하게 즐길 수 있는 캐주얼 레이싱을 만든다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02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6EA2DA-BF0D-4060-857B-299EBB620988}"/>
              </a:ext>
            </a:extLst>
          </p:cNvPr>
          <p:cNvSpPr/>
          <p:nvPr/>
        </p:nvSpPr>
        <p:spPr>
          <a:xfrm>
            <a:off x="1419225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예시 이미지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BF95F-5503-43EA-83B4-EB16E3EABDCA}"/>
              </a:ext>
            </a:extLst>
          </p:cNvPr>
          <p:cNvSpPr/>
          <p:nvPr/>
        </p:nvSpPr>
        <p:spPr>
          <a:xfrm>
            <a:off x="6877050" y="4457700"/>
            <a:ext cx="3895725" cy="49530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A7E255-6BDD-453F-9B8B-99D3F51AE62B}"/>
              </a:ext>
            </a:extLst>
          </p:cNvPr>
          <p:cNvSpPr/>
          <p:nvPr/>
        </p:nvSpPr>
        <p:spPr>
          <a:xfrm>
            <a:off x="1298101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0.5X 2 X 3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88436C62-CFC1-4D42-AE58-9E1B00A85B6A}"/>
              </a:ext>
            </a:extLst>
          </p:cNvPr>
          <p:cNvSpPr/>
          <p:nvPr/>
        </p:nvSpPr>
        <p:spPr>
          <a:xfrm>
            <a:off x="707551" y="5219699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크기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98B447-5B3B-4B9E-8896-02FA1F68D6E3}"/>
              </a:ext>
            </a:extLst>
          </p:cNvPr>
          <p:cNvSpPr/>
          <p:nvPr/>
        </p:nvSpPr>
        <p:spPr>
          <a:xfrm>
            <a:off x="3878738" y="6053415"/>
            <a:ext cx="5238368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평균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:220~250 ,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320~350 Km/h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37B31AA0-E3AD-49EE-9C5E-1622FEEFD01B}"/>
              </a:ext>
            </a:extLst>
          </p:cNvPr>
          <p:cNvSpPr/>
          <p:nvPr/>
        </p:nvSpPr>
        <p:spPr>
          <a:xfrm>
            <a:off x="3288188" y="6053414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EB958C-F961-4567-A78B-CE66F04945D8}"/>
              </a:ext>
            </a:extLst>
          </p:cNvPr>
          <p:cNvSpPr/>
          <p:nvPr/>
        </p:nvSpPr>
        <p:spPr>
          <a:xfrm>
            <a:off x="6807676" y="5219699"/>
            <a:ext cx="4676775" cy="646330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500 X 5 X1000 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ABF90545-76CC-4468-B9E6-EA77ABC43A48}"/>
              </a:ext>
            </a:extLst>
          </p:cNvPr>
          <p:cNvSpPr/>
          <p:nvPr/>
        </p:nvSpPr>
        <p:spPr>
          <a:xfrm>
            <a:off x="6217126" y="5219698"/>
            <a:ext cx="1514475" cy="646331"/>
          </a:xfrm>
          <a:prstGeom prst="homePlate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맵 크기</a:t>
            </a:r>
          </a:p>
        </p:txBody>
      </p:sp>
    </p:spTree>
    <p:extLst>
      <p:ext uri="{BB962C8B-B14F-4D97-AF65-F5344CB8AC3E}">
        <p14:creationId xmlns:p14="http://schemas.microsoft.com/office/powerpoint/2010/main" val="283091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소개 및 특징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9CAFC8-5D70-4B56-B14E-9243AFFFDE22}"/>
              </a:ext>
            </a:extLst>
          </p:cNvPr>
          <p:cNvSpPr/>
          <p:nvPr/>
        </p:nvSpPr>
        <p:spPr>
          <a:xfrm>
            <a:off x="1419225" y="1552575"/>
            <a:ext cx="3895725" cy="2905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563521-58BA-4079-87B9-36BB1B924B56}"/>
              </a:ext>
            </a:extLst>
          </p:cNvPr>
          <p:cNvSpPr/>
          <p:nvPr/>
        </p:nvSpPr>
        <p:spPr>
          <a:xfrm>
            <a:off x="6877050" y="1552575"/>
            <a:ext cx="3895725" cy="2905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E13A6B-C745-4F93-973A-1C6A56E91B0F}"/>
              </a:ext>
            </a:extLst>
          </p:cNvPr>
          <p:cNvSpPr/>
          <p:nvPr/>
        </p:nvSpPr>
        <p:spPr>
          <a:xfrm>
            <a:off x="1298101" y="4902572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아이템 사용으로 다른 플레이어와 상호작용이 가능하다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5B09AE-DC59-46D5-8D39-CEDA2D8BCE6A}"/>
              </a:ext>
            </a:extLst>
          </p:cNvPr>
          <p:cNvSpPr/>
          <p:nvPr/>
        </p:nvSpPr>
        <p:spPr>
          <a:xfrm>
            <a:off x="1298101" y="5818448"/>
            <a:ext cx="9353551" cy="646331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 반동으로 인한 몰입도 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100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00AA4975-2D8C-4D59-97C7-406539283550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>
            <a:off x="4812381" y="2620942"/>
            <a:ext cx="1418633" cy="444878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9AF661CE-1E66-4C73-AFD5-DBE8D634AB2B}"/>
              </a:ext>
            </a:extLst>
          </p:cNvPr>
          <p:cNvCxnSpPr>
            <a:cxnSpLocks/>
            <a:stCxn id="102" idx="2"/>
          </p:cNvCxnSpPr>
          <p:nvPr/>
        </p:nvCxnSpPr>
        <p:spPr>
          <a:xfrm rot="5400000" flipH="1">
            <a:off x="5997906" y="3014208"/>
            <a:ext cx="877223" cy="1952348"/>
          </a:xfrm>
          <a:prstGeom prst="bentConnector4">
            <a:avLst>
              <a:gd name="adj1" fmla="val -26060"/>
              <a:gd name="adj2" fmla="val 85815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진행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로직</a:t>
            </a:r>
            <a:endParaRPr lang="ko-KR" altLang="en-US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4614F5-F88D-455A-A938-5611AF85CF9C}"/>
              </a:ext>
            </a:extLst>
          </p:cNvPr>
          <p:cNvSpPr/>
          <p:nvPr/>
        </p:nvSpPr>
        <p:spPr>
          <a:xfrm>
            <a:off x="2178420" y="2979392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38F74F-999A-470D-87E3-9B70F49F26C1}"/>
              </a:ext>
            </a:extLst>
          </p:cNvPr>
          <p:cNvSpPr/>
          <p:nvPr/>
        </p:nvSpPr>
        <p:spPr>
          <a:xfrm>
            <a:off x="2178421" y="3625723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로그인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47BBEB-6016-4D40-91FE-176C76C64B64}"/>
              </a:ext>
            </a:extLst>
          </p:cNvPr>
          <p:cNvSpPr/>
          <p:nvPr/>
        </p:nvSpPr>
        <p:spPr>
          <a:xfrm>
            <a:off x="2178420" y="3875863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FFA73E-1FE6-4DCE-BC28-DE815A462507}"/>
              </a:ext>
            </a:extLst>
          </p:cNvPr>
          <p:cNvSpPr/>
          <p:nvPr/>
        </p:nvSpPr>
        <p:spPr>
          <a:xfrm>
            <a:off x="4331070" y="3229532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B981B6-8664-43EC-9ADE-9945A5A53E4A}"/>
              </a:ext>
            </a:extLst>
          </p:cNvPr>
          <p:cNvSpPr/>
          <p:nvPr/>
        </p:nvSpPr>
        <p:spPr>
          <a:xfrm>
            <a:off x="4331070" y="3891542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방 생성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1A0001-2E0B-42E1-BD7F-842DBFCD1754}"/>
              </a:ext>
            </a:extLst>
          </p:cNvPr>
          <p:cNvSpPr/>
          <p:nvPr/>
        </p:nvSpPr>
        <p:spPr>
          <a:xfrm>
            <a:off x="4331070" y="2952497"/>
            <a:ext cx="968188" cy="27703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방 선택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59FF58-0AC7-42C8-87AA-64353733BA71}"/>
              </a:ext>
            </a:extLst>
          </p:cNvPr>
          <p:cNvSpPr/>
          <p:nvPr/>
        </p:nvSpPr>
        <p:spPr>
          <a:xfrm>
            <a:off x="6928598" y="3216083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대기 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74CADB-1E05-4222-95BA-364D4719A1CC}"/>
              </a:ext>
            </a:extLst>
          </p:cNvPr>
          <p:cNvSpPr/>
          <p:nvPr/>
        </p:nvSpPr>
        <p:spPr>
          <a:xfrm>
            <a:off x="9081248" y="3216085"/>
            <a:ext cx="155089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화면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D67C9F4-CEAD-4730-9E8A-93E7B8DC72CB}"/>
              </a:ext>
            </a:extLst>
          </p:cNvPr>
          <p:cNvSpPr/>
          <p:nvPr/>
        </p:nvSpPr>
        <p:spPr>
          <a:xfrm>
            <a:off x="6928598" y="3889307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맵 선택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38311B0-C846-4DCB-88D9-DE4867BAB52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051175" y="4021101"/>
            <a:ext cx="87742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F7A9509C-B353-4ED4-824A-7024A98CADB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3146609" y="3552698"/>
            <a:ext cx="1184461" cy="191372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E271A6B-DBF2-48D1-951D-654E93F893AA}"/>
              </a:ext>
            </a:extLst>
          </p:cNvPr>
          <p:cNvSpPr/>
          <p:nvPr/>
        </p:nvSpPr>
        <p:spPr>
          <a:xfrm>
            <a:off x="4331070" y="4165406"/>
            <a:ext cx="968188" cy="23669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종료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64B1A15-71DD-49CE-9572-5310E304AC0E}"/>
              </a:ext>
            </a:extLst>
          </p:cNvPr>
          <p:cNvSpPr/>
          <p:nvPr/>
        </p:nvSpPr>
        <p:spPr>
          <a:xfrm>
            <a:off x="2178420" y="5478594"/>
            <a:ext cx="96818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812F883-751F-4159-BD05-2B715514FC10}"/>
              </a:ext>
            </a:extLst>
          </p:cNvPr>
          <p:cNvCxnSpPr>
            <a:cxnSpLocks/>
            <a:stCxn id="8" idx="3"/>
            <a:endCxn id="44" idx="3"/>
          </p:cNvCxnSpPr>
          <p:nvPr/>
        </p:nvCxnSpPr>
        <p:spPr>
          <a:xfrm>
            <a:off x="3146608" y="3994210"/>
            <a:ext cx="12700" cy="1807550"/>
          </a:xfrm>
          <a:prstGeom prst="bentConnector3">
            <a:avLst>
              <a:gd name="adj1" fmla="val 462352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2FDB7714-2E1F-427D-ABA5-CBC55F9106CC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738839" y="4283753"/>
            <a:ext cx="59223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0F5BBB7-7357-411C-99CD-008ACCAF182A}"/>
              </a:ext>
            </a:extLst>
          </p:cNvPr>
          <p:cNvSpPr/>
          <p:nvPr/>
        </p:nvSpPr>
        <p:spPr>
          <a:xfrm>
            <a:off x="6928598" y="2934136"/>
            <a:ext cx="968188" cy="27703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준비</a:t>
            </a: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DA2254A-ACFC-4476-BBF6-8583B104903F}"/>
              </a:ext>
            </a:extLst>
          </p:cNvPr>
          <p:cNvCxnSpPr>
            <a:cxnSpLocks/>
            <a:stCxn id="61" idx="3"/>
            <a:endCxn id="16" idx="1"/>
          </p:cNvCxnSpPr>
          <p:nvPr/>
        </p:nvCxnSpPr>
        <p:spPr>
          <a:xfrm>
            <a:off x="7896786" y="3072654"/>
            <a:ext cx="1184462" cy="466597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39A3DBB-2E7B-4414-8E3D-0B58671B1344}"/>
              </a:ext>
            </a:extLst>
          </p:cNvPr>
          <p:cNvSpPr txBox="1"/>
          <p:nvPr/>
        </p:nvSpPr>
        <p:spPr>
          <a:xfrm>
            <a:off x="6829707" y="2474491"/>
            <a:ext cx="116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모든 참가자가 </a:t>
            </a:r>
            <a:endParaRPr lang="en-US" altLang="ko-KR" sz="1200" dirty="0"/>
          </a:p>
          <a:p>
            <a:r>
              <a:rPr lang="ko-KR" altLang="en-US" sz="1200" dirty="0"/>
              <a:t>준비하면 시작</a:t>
            </a: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C18131A6-0C36-44EF-A06D-22F74AC214F6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7267246" y="626636"/>
            <a:ext cx="1066341" cy="4112557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25D4C9A-76C4-4A93-B429-3F08CC157A23}"/>
              </a:ext>
            </a:extLst>
          </p:cNvPr>
          <p:cNvCxnSpPr>
            <a:stCxn id="10" idx="3"/>
          </p:cNvCxnSpPr>
          <p:nvPr/>
        </p:nvCxnSpPr>
        <p:spPr>
          <a:xfrm flipV="1">
            <a:off x="5299258" y="4021101"/>
            <a:ext cx="751917" cy="223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1807899-FF82-479F-B8B9-E8336B905ED9}"/>
              </a:ext>
            </a:extLst>
          </p:cNvPr>
          <p:cNvCxnSpPr>
            <a:cxnSpLocks/>
          </p:cNvCxnSpPr>
          <p:nvPr/>
        </p:nvCxnSpPr>
        <p:spPr>
          <a:xfrm>
            <a:off x="6130880" y="3533217"/>
            <a:ext cx="9947" cy="50400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BF80517-6D1E-40A3-9E86-9E705BE7DF1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299258" y="3087462"/>
            <a:ext cx="831622" cy="355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F7BC9513-CED9-4EDC-AE22-0B7BE0CB439B}"/>
              </a:ext>
            </a:extLst>
          </p:cNvPr>
          <p:cNvCxnSpPr>
            <a:cxnSpLocks/>
          </p:cNvCxnSpPr>
          <p:nvPr/>
        </p:nvCxnSpPr>
        <p:spPr>
          <a:xfrm>
            <a:off x="6121354" y="3063128"/>
            <a:ext cx="9947" cy="468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BEF38DB-F402-4A5E-B344-620C2CB57A72}"/>
              </a:ext>
            </a:extLst>
          </p:cNvPr>
          <p:cNvCxnSpPr>
            <a:cxnSpLocks/>
          </p:cNvCxnSpPr>
          <p:nvPr/>
        </p:nvCxnSpPr>
        <p:spPr>
          <a:xfrm flipV="1">
            <a:off x="6105525" y="3539249"/>
            <a:ext cx="828000" cy="44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4260689-D879-4EC4-A059-0240EB0227F3}"/>
              </a:ext>
            </a:extLst>
          </p:cNvPr>
          <p:cNvSpPr/>
          <p:nvPr/>
        </p:nvSpPr>
        <p:spPr>
          <a:xfrm>
            <a:off x="6928598" y="4165406"/>
            <a:ext cx="968188" cy="26358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나가기</a:t>
            </a:r>
          </a:p>
        </p:txBody>
      </p:sp>
    </p:spTree>
    <p:extLst>
      <p:ext uri="{BB962C8B-B14F-4D97-AF65-F5344CB8AC3E}">
        <p14:creationId xmlns:p14="http://schemas.microsoft.com/office/powerpoint/2010/main" val="418152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F1CAA2-04CC-496D-80EE-A52890558A65}"/>
              </a:ext>
            </a:extLst>
          </p:cNvPr>
          <p:cNvSpPr/>
          <p:nvPr/>
        </p:nvSpPr>
        <p:spPr>
          <a:xfrm>
            <a:off x="38101" y="38097"/>
            <a:ext cx="1260000" cy="1260000"/>
          </a:xfrm>
          <a:prstGeom prst="rect">
            <a:avLst/>
          </a:prstGeom>
          <a:ln w="76200" cap="sq">
            <a:solidFill>
              <a:schemeClr val="tx1">
                <a:lumMod val="8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D26A-4D70-44CF-9FF8-6140CA5F6660}"/>
              </a:ext>
            </a:extLst>
          </p:cNvPr>
          <p:cNvSpPr txBox="1"/>
          <p:nvPr/>
        </p:nvSpPr>
        <p:spPr>
          <a:xfrm>
            <a:off x="1419225" y="393221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BE9646-2975-4B2D-88D4-6FA9D1A35E10}"/>
              </a:ext>
            </a:extLst>
          </p:cNvPr>
          <p:cNvSpPr/>
          <p:nvPr/>
        </p:nvSpPr>
        <p:spPr>
          <a:xfrm>
            <a:off x="1419225" y="185258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Compiler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AF03F-DB56-423C-B407-3C9CB218D40F}"/>
              </a:ext>
            </a:extLst>
          </p:cNvPr>
          <p:cNvSpPr/>
          <p:nvPr/>
        </p:nvSpPr>
        <p:spPr>
          <a:xfrm>
            <a:off x="3914775" y="185258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Studio 2019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05A083-5BD4-4B25-8861-CE5DA6F51BA2}"/>
              </a:ext>
            </a:extLst>
          </p:cNvPr>
          <p:cNvSpPr/>
          <p:nvPr/>
        </p:nvSpPr>
        <p:spPr>
          <a:xfrm>
            <a:off x="1419225" y="2545361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Graphics </a:t>
            </a:r>
          </a:p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Library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1478C3-089F-4D3A-8915-025AE8575E91}"/>
              </a:ext>
            </a:extLst>
          </p:cNvPr>
          <p:cNvSpPr/>
          <p:nvPr/>
        </p:nvSpPr>
        <p:spPr>
          <a:xfrm>
            <a:off x="3914775" y="2545361"/>
            <a:ext cx="6442312" cy="752478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DirectX 12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0C45E9-58C0-4F51-BDD7-5DE2E4FA8988}"/>
              </a:ext>
            </a:extLst>
          </p:cNvPr>
          <p:cNvSpPr/>
          <p:nvPr/>
        </p:nvSpPr>
        <p:spPr>
          <a:xfrm>
            <a:off x="1419225" y="3485783"/>
            <a:ext cx="2495550" cy="74771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 Control System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05B3B2-3A6D-432B-8D1E-E99DC3C9896D}"/>
              </a:ext>
            </a:extLst>
          </p:cNvPr>
          <p:cNvSpPr/>
          <p:nvPr/>
        </p:nvSpPr>
        <p:spPr>
          <a:xfrm>
            <a:off x="3914775" y="3490545"/>
            <a:ext cx="6442312" cy="738192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hub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F128A8-F66D-44D8-8FFC-5972337ABD1D}"/>
              </a:ext>
            </a:extLst>
          </p:cNvPr>
          <p:cNvSpPr/>
          <p:nvPr/>
        </p:nvSpPr>
        <p:spPr>
          <a:xfrm>
            <a:off x="1419225" y="4435729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C0A49F-A9DB-4343-8A77-B167C3DCB5C4}"/>
              </a:ext>
            </a:extLst>
          </p:cNvPr>
          <p:cNvSpPr/>
          <p:nvPr/>
        </p:nvSpPr>
        <p:spPr>
          <a:xfrm>
            <a:off x="3914775" y="4435729"/>
            <a:ext cx="6442312" cy="500066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Windows 10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A2E645-780B-4733-8C86-5D4513ACDBFE}"/>
              </a:ext>
            </a:extLst>
          </p:cNvPr>
          <p:cNvSpPr/>
          <p:nvPr/>
        </p:nvSpPr>
        <p:spPr>
          <a:xfrm>
            <a:off x="1419225" y="5133263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Resource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547CD1-8BD7-4E58-AAE3-5F4294E5F4CD}"/>
              </a:ext>
            </a:extLst>
          </p:cNvPr>
          <p:cNvSpPr/>
          <p:nvPr/>
        </p:nvSpPr>
        <p:spPr>
          <a:xfrm>
            <a:off x="3914775" y="5138025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Photo shop	||	Zbrush	||	3DS max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882EAF-FF49-4879-AB04-DFBFFB00F541}"/>
              </a:ext>
            </a:extLst>
          </p:cNvPr>
          <p:cNvSpPr/>
          <p:nvPr/>
        </p:nvSpPr>
        <p:spPr>
          <a:xfrm>
            <a:off x="1419225" y="5826035"/>
            <a:ext cx="2495550" cy="500066"/>
          </a:xfrm>
          <a:prstGeom prst="rect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Animation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647CC39-1853-4A91-A740-6C1F2527946C}"/>
              </a:ext>
            </a:extLst>
          </p:cNvPr>
          <p:cNvSpPr/>
          <p:nvPr/>
        </p:nvSpPr>
        <p:spPr>
          <a:xfrm>
            <a:off x="3914775" y="5830797"/>
            <a:ext cx="6442312" cy="495304"/>
          </a:xfrm>
          <a:prstGeom prst="rect">
            <a:avLst/>
          </a:prstGeom>
          <a:solidFill>
            <a:srgbClr val="595959"/>
          </a:solidFill>
          <a:ln w="381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FBX SDK</a:t>
            </a:r>
          </a:p>
        </p:txBody>
      </p:sp>
    </p:spTree>
    <p:extLst>
      <p:ext uri="{BB962C8B-B14F-4D97-AF65-F5344CB8AC3E}">
        <p14:creationId xmlns:p14="http://schemas.microsoft.com/office/powerpoint/2010/main" val="3151176218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2480</TotalTime>
  <Words>628</Words>
  <Application>Microsoft Office PowerPoint</Application>
  <PresentationFormat>와이드스크린</PresentationFormat>
  <Paragraphs>230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HY헤드라인M</vt:lpstr>
      <vt:lpstr>Arial</vt:lpstr>
      <vt:lpstr>Century Schoolbook</vt:lpstr>
      <vt:lpstr>Wingdings 2</vt:lpstr>
      <vt:lpstr>보기</vt:lpstr>
      <vt:lpstr>게임이름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게임이름</dc:title>
  <dc:creator>박건호</dc:creator>
  <cp:lastModifiedBy>박건호</cp:lastModifiedBy>
  <cp:revision>146</cp:revision>
  <dcterms:created xsi:type="dcterms:W3CDTF">2019-11-11T12:10:28Z</dcterms:created>
  <dcterms:modified xsi:type="dcterms:W3CDTF">2019-12-03T10:02:22Z</dcterms:modified>
</cp:coreProperties>
</file>