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sldIdLst>
    <p:sldId id="256" r:id="rId2"/>
    <p:sldId id="257" r:id="rId3"/>
    <p:sldId id="258" r:id="rId4"/>
    <p:sldId id="272" r:id="rId5"/>
    <p:sldId id="260" r:id="rId6"/>
    <p:sldId id="267" r:id="rId7"/>
    <p:sldId id="268" r:id="rId8"/>
    <p:sldId id="275" r:id="rId9"/>
    <p:sldId id="261" r:id="rId10"/>
    <p:sldId id="262" r:id="rId11"/>
    <p:sldId id="263" r:id="rId12"/>
    <p:sldId id="269" r:id="rId13"/>
    <p:sldId id="264" r:id="rId14"/>
    <p:sldId id="265" r:id="rId15"/>
    <p:sldId id="270" r:id="rId16"/>
    <p:sldId id="271" r:id="rId17"/>
    <p:sldId id="276" r:id="rId18"/>
    <p:sldId id="27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박건호" initials="박" lastIdx="1" clrIdx="0">
    <p:extLst>
      <p:ext uri="{19B8F6BF-5375-455C-9EA6-DF929625EA0E}">
        <p15:presenceInfo xmlns:p15="http://schemas.microsoft.com/office/powerpoint/2012/main" userId="S::ehdrpakt@kpu.ac.kr::240cbbef-5f98-4b32-835b-d4a4f3cb1ba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5455"/>
    <a:srgbClr val="92D050"/>
    <a:srgbClr val="618197"/>
    <a:srgbClr val="C00000"/>
    <a:srgbClr val="D3FF4A"/>
    <a:srgbClr val="FE9F5D"/>
    <a:srgbClr val="B3E5FC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202" autoAdjust="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23215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642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167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220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5199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998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868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673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726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625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669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376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E880BB-B189-4FCF-9BAE-1B683AF23D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00277" y="2277035"/>
            <a:ext cx="3991445" cy="1151965"/>
          </a:xfrm>
        </p:spPr>
        <p:txBody>
          <a:bodyPr/>
          <a:lstStyle/>
          <a:p>
            <a:pPr algn="ctr"/>
            <a:r>
              <a:rPr lang="ko-KR" altLang="en-US" dirty="0" err="1"/>
              <a:t>디노런</a:t>
            </a:r>
            <a:endParaRPr lang="ko-KR" altLang="en-US" dirty="0"/>
          </a:p>
        </p:txBody>
      </p:sp>
      <p:sp>
        <p:nvSpPr>
          <p:cNvPr id="5" name="부제목 5">
            <a:extLst>
              <a:ext uri="{FF2B5EF4-FFF2-40B4-BE49-F238E27FC236}">
                <a16:creationId xmlns:a16="http://schemas.microsoft.com/office/drawing/2014/main" id="{93AA3A3C-4807-4DD4-ADD3-83A013CFF36C}"/>
              </a:ext>
            </a:extLst>
          </p:cNvPr>
          <p:cNvSpPr txBox="1">
            <a:spLocks/>
          </p:cNvSpPr>
          <p:nvPr/>
        </p:nvSpPr>
        <p:spPr>
          <a:xfrm>
            <a:off x="9415953" y="5019871"/>
            <a:ext cx="2618509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2015180005 </a:t>
            </a:r>
            <a:r>
              <a:rPr lang="ko-KR" altLang="en-US" sz="20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김영완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0" indent="0" algn="r">
              <a:buNone/>
            </a:pP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2015180012 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박건호                           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0" indent="0" algn="r">
              <a:buNone/>
            </a:pPr>
            <a:r>
              <a:rPr lang="en-US" altLang="ko-KR" sz="2000">
                <a:latin typeface="HY헤드라인M" panose="02030600000101010101" pitchFamily="18" charset="-127"/>
                <a:ea typeface="HY헤드라인M" panose="02030600000101010101" pitchFamily="18" charset="-127"/>
              </a:rPr>
              <a:t>2015180014 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박정만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C40C2313-3086-4B48-8989-BA292A7F72CC}"/>
              </a:ext>
            </a:extLst>
          </p:cNvPr>
          <p:cNvSpPr txBox="1">
            <a:spLocks/>
          </p:cNvSpPr>
          <p:nvPr/>
        </p:nvSpPr>
        <p:spPr>
          <a:xfrm>
            <a:off x="4100277" y="3299011"/>
            <a:ext cx="3991445" cy="4258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7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400" dirty="0"/>
              <a:t>(Dino Run)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185851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4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개발 환경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CBE9646-2975-4B2D-88D4-6FA9D1A35E10}"/>
              </a:ext>
            </a:extLst>
          </p:cNvPr>
          <p:cNvSpPr/>
          <p:nvPr/>
        </p:nvSpPr>
        <p:spPr>
          <a:xfrm>
            <a:off x="1419225" y="1852589"/>
            <a:ext cx="2495550" cy="50006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Compiler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4AAF03F-DB56-423C-B407-3C9CB218D40F}"/>
              </a:ext>
            </a:extLst>
          </p:cNvPr>
          <p:cNvSpPr/>
          <p:nvPr/>
        </p:nvSpPr>
        <p:spPr>
          <a:xfrm>
            <a:off x="3914775" y="1852589"/>
            <a:ext cx="6442312" cy="500066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Visual Studio 2019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005A083-5BD4-4B25-8861-CE5DA6F51BA2}"/>
              </a:ext>
            </a:extLst>
          </p:cNvPr>
          <p:cNvSpPr/>
          <p:nvPr/>
        </p:nvSpPr>
        <p:spPr>
          <a:xfrm>
            <a:off x="1419225" y="2545361"/>
            <a:ext cx="2495550" cy="74771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Graphics </a:t>
            </a:r>
          </a:p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Library</a:t>
            </a:r>
            <a:endParaRPr lang="ko-KR" altLang="en-US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31478C3-089F-4D3A-8915-025AE8575E91}"/>
              </a:ext>
            </a:extLst>
          </p:cNvPr>
          <p:cNvSpPr/>
          <p:nvPr/>
        </p:nvSpPr>
        <p:spPr>
          <a:xfrm>
            <a:off x="3914775" y="2545361"/>
            <a:ext cx="6442312" cy="752478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DirectX 12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90C45E9-58C0-4F51-BDD7-5DE2E4FA8988}"/>
              </a:ext>
            </a:extLst>
          </p:cNvPr>
          <p:cNvSpPr/>
          <p:nvPr/>
        </p:nvSpPr>
        <p:spPr>
          <a:xfrm>
            <a:off x="1419225" y="3485783"/>
            <a:ext cx="2495550" cy="74771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Version Control System</a:t>
            </a:r>
            <a:endParaRPr lang="ko-KR" altLang="en-US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005B3B2-3A6D-432B-8D1E-E99DC3C9896D}"/>
              </a:ext>
            </a:extLst>
          </p:cNvPr>
          <p:cNvSpPr/>
          <p:nvPr/>
        </p:nvSpPr>
        <p:spPr>
          <a:xfrm>
            <a:off x="3914775" y="3490545"/>
            <a:ext cx="6442312" cy="738192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Git hub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3F128A8-F66D-44D8-8FFC-5972337ABD1D}"/>
              </a:ext>
            </a:extLst>
          </p:cNvPr>
          <p:cNvSpPr/>
          <p:nvPr/>
        </p:nvSpPr>
        <p:spPr>
          <a:xfrm>
            <a:off x="1419225" y="4435729"/>
            <a:ext cx="2495550" cy="50006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OS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AC0A49F-A9DB-4343-8A77-B167C3DCB5C4}"/>
              </a:ext>
            </a:extLst>
          </p:cNvPr>
          <p:cNvSpPr/>
          <p:nvPr/>
        </p:nvSpPr>
        <p:spPr>
          <a:xfrm>
            <a:off x="3914775" y="4435729"/>
            <a:ext cx="6442312" cy="500066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Windows 10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9A2E645-780B-4733-8C86-5D4513ACDBFE}"/>
              </a:ext>
            </a:extLst>
          </p:cNvPr>
          <p:cNvSpPr/>
          <p:nvPr/>
        </p:nvSpPr>
        <p:spPr>
          <a:xfrm>
            <a:off x="1419225" y="5133263"/>
            <a:ext cx="2495550" cy="50006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Resource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3547CD1-8BD7-4E58-AAE3-5F4294E5F4CD}"/>
              </a:ext>
            </a:extLst>
          </p:cNvPr>
          <p:cNvSpPr/>
          <p:nvPr/>
        </p:nvSpPr>
        <p:spPr>
          <a:xfrm>
            <a:off x="3914775" y="5138025"/>
            <a:ext cx="6442312" cy="495304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Photo shop	||	Zbrush	||	3DS max 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6882EAF-FF49-4879-AB04-DFBFFB00F541}"/>
              </a:ext>
            </a:extLst>
          </p:cNvPr>
          <p:cNvSpPr/>
          <p:nvPr/>
        </p:nvSpPr>
        <p:spPr>
          <a:xfrm>
            <a:off x="1419225" y="5826035"/>
            <a:ext cx="2495550" cy="50006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Animation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647CC39-1853-4A91-A740-6C1F2527946C}"/>
              </a:ext>
            </a:extLst>
          </p:cNvPr>
          <p:cNvSpPr/>
          <p:nvPr/>
        </p:nvSpPr>
        <p:spPr>
          <a:xfrm>
            <a:off x="3914775" y="5830797"/>
            <a:ext cx="6442312" cy="495304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FBX SDK</a:t>
            </a:r>
          </a:p>
        </p:txBody>
      </p:sp>
    </p:spTree>
    <p:extLst>
      <p:ext uri="{BB962C8B-B14F-4D97-AF65-F5344CB8AC3E}">
        <p14:creationId xmlns:p14="http://schemas.microsoft.com/office/powerpoint/2010/main" val="3151176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5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7000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기술적 요소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7A9A389-7B45-4FDD-BB1C-85EDD793729F}"/>
              </a:ext>
            </a:extLst>
          </p:cNvPr>
          <p:cNvSpPr/>
          <p:nvPr/>
        </p:nvSpPr>
        <p:spPr>
          <a:xfrm>
            <a:off x="5101313" y="1298097"/>
            <a:ext cx="1989374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클라이언트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3625E38-9DD3-4442-BF57-8A052A202C27}"/>
              </a:ext>
            </a:extLst>
          </p:cNvPr>
          <p:cNvSpPr/>
          <p:nvPr/>
        </p:nvSpPr>
        <p:spPr>
          <a:xfrm>
            <a:off x="1924051" y="2366267"/>
            <a:ext cx="8878420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기술적 요소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79B02B2-5E4C-4558-BAFE-F64A24F0DBA3}"/>
              </a:ext>
            </a:extLst>
          </p:cNvPr>
          <p:cNvSpPr/>
          <p:nvPr/>
        </p:nvSpPr>
        <p:spPr>
          <a:xfrm>
            <a:off x="1924051" y="3175891"/>
            <a:ext cx="8878420" cy="2821497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오브젝트들의 업데이트 및 렌더링 최적화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</a:t>
            </a:r>
            <a:r>
              <a:rPr lang="ko-KR" altLang="en-US" sz="2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셰이더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프로그래밍을 이용한 게임 표현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</a:t>
            </a: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 	</a:t>
            </a:r>
            <a:r>
              <a:rPr lang="ko-KR" altLang="en-US" sz="2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블러링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물리현상을 사용하여 구현한 카메라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6745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5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7000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기술적 요소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7A9A389-7B45-4FDD-BB1C-85EDD793729F}"/>
              </a:ext>
            </a:extLst>
          </p:cNvPr>
          <p:cNvSpPr/>
          <p:nvPr/>
        </p:nvSpPr>
        <p:spPr>
          <a:xfrm>
            <a:off x="5101313" y="1298097"/>
            <a:ext cx="1989374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서버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11DCDA1-7BF2-4A7D-9799-A995CEF01B7A}"/>
              </a:ext>
            </a:extLst>
          </p:cNvPr>
          <p:cNvSpPr/>
          <p:nvPr/>
        </p:nvSpPr>
        <p:spPr>
          <a:xfrm>
            <a:off x="1924051" y="2366267"/>
            <a:ext cx="8878420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기술적 요소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7033350-C6F0-4470-B109-7B17703E07B5}"/>
              </a:ext>
            </a:extLst>
          </p:cNvPr>
          <p:cNvSpPr/>
          <p:nvPr/>
        </p:nvSpPr>
        <p:spPr>
          <a:xfrm>
            <a:off x="1924051" y="3175891"/>
            <a:ext cx="8878420" cy="2032603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IOCP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이용한 여러 개의 클라이언트 접속 유지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DB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이용한 계정 및 아이템 관리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endParaRPr lang="en-US" altLang="ko-KR" sz="2000" dirty="0"/>
          </a:p>
          <a:p>
            <a:pPr algn="ctr"/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004906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6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개인별 준비 현황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7B11E97-3DE7-40DA-8FF7-A32B35070F07}"/>
              </a:ext>
            </a:extLst>
          </p:cNvPr>
          <p:cNvSpPr/>
          <p:nvPr/>
        </p:nvSpPr>
        <p:spPr>
          <a:xfrm>
            <a:off x="1631476" y="1298100"/>
            <a:ext cx="3390901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김영완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339315A-041C-45AC-82AD-9EE2920A232E}"/>
              </a:ext>
            </a:extLst>
          </p:cNvPr>
          <p:cNvSpPr/>
          <p:nvPr/>
        </p:nvSpPr>
        <p:spPr>
          <a:xfrm>
            <a:off x="1631476" y="2107724"/>
            <a:ext cx="3390901" cy="3891662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DirectX 12</a:t>
            </a: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-3DGP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모델링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셰이더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프로그래밍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애니메이션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-FBX SDK </a:t>
            </a: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Git</a:t>
            </a: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소프트웨어 공학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598F42B-20BB-4FE1-B916-900EF2CCD5F1}"/>
              </a:ext>
            </a:extLst>
          </p:cNvPr>
          <p:cNvSpPr/>
          <p:nvPr/>
        </p:nvSpPr>
        <p:spPr>
          <a:xfrm>
            <a:off x="5022377" y="1298097"/>
            <a:ext cx="3390901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박건호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3C4690B-4DFC-4286-B5B4-EA8F7F452F2D}"/>
              </a:ext>
            </a:extLst>
          </p:cNvPr>
          <p:cNvSpPr/>
          <p:nvPr/>
        </p:nvSpPr>
        <p:spPr>
          <a:xfrm>
            <a:off x="5022377" y="2107721"/>
            <a:ext cx="3390901" cy="3891662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DirectX 12</a:t>
            </a: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-3DGP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모델링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셰이더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프로그래밍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-3D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모델링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UI &amp;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레벨 디자인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기획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기획자 </a:t>
            </a:r>
            <a:r>
              <a:rPr lang="ko-KR" altLang="en-US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특훈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Git</a:t>
            </a: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게임 소프트웨어 공학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3F450E1-C0C0-43EA-965D-6DF7A17A2380}"/>
              </a:ext>
            </a:extLst>
          </p:cNvPr>
          <p:cNvSpPr/>
          <p:nvPr/>
        </p:nvSpPr>
        <p:spPr>
          <a:xfrm>
            <a:off x="8413278" y="1298093"/>
            <a:ext cx="3390901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박정만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42167CD-F648-4E14-9D37-5731E669137E}"/>
              </a:ext>
            </a:extLst>
          </p:cNvPr>
          <p:cNvSpPr/>
          <p:nvPr/>
        </p:nvSpPr>
        <p:spPr>
          <a:xfrm>
            <a:off x="8413278" y="2107717"/>
            <a:ext cx="3390901" cy="3891662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서버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네트워크 기초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네트워크 게임 프로그래밍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서버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DB</a:t>
            </a: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 베이스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Git</a:t>
            </a: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게임 소프트웨어 공학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74241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7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6838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중점 연구분야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5C393B8-20D6-4EE7-AAC2-D8AA6F3EA229}"/>
              </a:ext>
            </a:extLst>
          </p:cNvPr>
          <p:cNvSpPr/>
          <p:nvPr/>
        </p:nvSpPr>
        <p:spPr>
          <a:xfrm>
            <a:off x="1656790" y="1405677"/>
            <a:ext cx="8878420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클라이언트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83CE672-44E1-46DB-9B66-CA17CD5C5231}"/>
              </a:ext>
            </a:extLst>
          </p:cNvPr>
          <p:cNvSpPr/>
          <p:nvPr/>
        </p:nvSpPr>
        <p:spPr>
          <a:xfrm>
            <a:off x="1656790" y="2215303"/>
            <a:ext cx="8878420" cy="1370580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반동을 구현한 카메라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렌더링 최적화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DD248C-6401-4F53-B5E2-18681EBF373A}"/>
              </a:ext>
            </a:extLst>
          </p:cNvPr>
          <p:cNvSpPr/>
          <p:nvPr/>
        </p:nvSpPr>
        <p:spPr>
          <a:xfrm>
            <a:off x="1656790" y="4330797"/>
            <a:ext cx="8878420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서버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5C96417-2876-4133-982E-0CFBDF27C0EB}"/>
              </a:ext>
            </a:extLst>
          </p:cNvPr>
          <p:cNvSpPr/>
          <p:nvPr/>
        </p:nvSpPr>
        <p:spPr>
          <a:xfrm>
            <a:off x="1656790" y="5140422"/>
            <a:ext cx="8878420" cy="1206593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서버 내에서 실시간 처리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서버와 데이터베이스를 이용하여 클라이언트 다중접속 처리 및 관리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74843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8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6838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타 게임과의 비교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B69FDC5-C5E3-44AF-ACF8-6EE7E38D3D18}"/>
              </a:ext>
            </a:extLst>
          </p:cNvPr>
          <p:cNvSpPr/>
          <p:nvPr/>
        </p:nvSpPr>
        <p:spPr>
          <a:xfrm>
            <a:off x="1214717" y="4389861"/>
            <a:ext cx="9201901" cy="2074918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공룡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다른 레이싱 게임에 사용되는 기체로는 자동차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오토바이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항공기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반 중력 비행체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보트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말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사람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…</a:t>
            </a:r>
          </a:p>
          <a:p>
            <a:pPr algn="ctr"/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여러가지가 사용되었지만 어째서인지 공룡은 아직까지 나오지않았다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algn="ctr"/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그래서 우리는 어린시절부터 친근하게 다가온 공룡을 기체로 선택하였다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AA237F-F944-4834-AD59-A9BB6D807A8A}"/>
              </a:ext>
            </a:extLst>
          </p:cNvPr>
          <p:cNvSpPr txBox="1"/>
          <p:nvPr/>
        </p:nvSpPr>
        <p:spPr>
          <a:xfrm>
            <a:off x="668101" y="4053879"/>
            <a:ext cx="23171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여러가지 레이싱 게임 비교</a:t>
            </a:r>
            <a:endParaRPr lang="ko-KR" alt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32BE12-04EB-440F-BDC3-B718E56046B8}"/>
              </a:ext>
            </a:extLst>
          </p:cNvPr>
          <p:cNvSpPr txBox="1"/>
          <p:nvPr/>
        </p:nvSpPr>
        <p:spPr>
          <a:xfrm>
            <a:off x="668100" y="1335738"/>
            <a:ext cx="33211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대표적 캐주얼 게임 카트라이더와 비교</a:t>
            </a:r>
            <a:endParaRPr lang="ko-KR" altLang="en-US" sz="14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1D76625-EE7A-45D2-AD39-4A4EEBDD362D}"/>
              </a:ext>
            </a:extLst>
          </p:cNvPr>
          <p:cNvSpPr/>
          <p:nvPr/>
        </p:nvSpPr>
        <p:spPr>
          <a:xfrm>
            <a:off x="1214718" y="1686614"/>
            <a:ext cx="9201900" cy="2324166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연료 시스템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카트라이더 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‘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스피드 전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’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에서 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10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가지의 </a:t>
            </a:r>
            <a:r>
              <a:rPr lang="ko-KR" altLang="en-US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드리프트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기술로 부스터를 모아서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빠르게 달린다면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우리 게임 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‘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생존 전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’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에서는 배고픔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연료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주어서 맵에 있는 고기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기름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을 먹어 배고픔을 채우기만 하면 최고 속도로 달릴 수 있게 하였다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algn="ctr"/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이는 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10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가지 기술을 익혀야 다른 사람과 승부를 볼 수 있는 카트라이더와 다르게 눈앞에 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고기에만 집중할 수 있도록 하여 간단히 즐길 수 있게 하였다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754866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9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6838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개발일정 및 구성원 역할분담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965C38D-0F7B-4181-A6E8-B5387E35E260}"/>
              </a:ext>
            </a:extLst>
          </p:cNvPr>
          <p:cNvSpPr/>
          <p:nvPr/>
        </p:nvSpPr>
        <p:spPr>
          <a:xfrm>
            <a:off x="1419225" y="1094880"/>
            <a:ext cx="1254494" cy="50006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err="1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김영완</a:t>
            </a:r>
            <a:endParaRPr lang="en-US" altLang="ko-KR" sz="20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F3EB721-B51B-47BF-BFEA-FCFE7D3BE474}"/>
              </a:ext>
            </a:extLst>
          </p:cNvPr>
          <p:cNvSpPr/>
          <p:nvPr/>
        </p:nvSpPr>
        <p:spPr>
          <a:xfrm>
            <a:off x="4750031" y="1094880"/>
            <a:ext cx="1254494" cy="50006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박건호</a:t>
            </a:r>
            <a:endParaRPr lang="en-US" altLang="ko-KR" sz="20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B6B56B2-B2F3-46E9-A9E7-7E41CF135D8E}"/>
              </a:ext>
            </a:extLst>
          </p:cNvPr>
          <p:cNvSpPr/>
          <p:nvPr/>
        </p:nvSpPr>
        <p:spPr>
          <a:xfrm>
            <a:off x="8080836" y="1094880"/>
            <a:ext cx="1254494" cy="500066"/>
          </a:xfrm>
          <a:prstGeom prst="rect">
            <a:avLst/>
          </a:prstGeom>
          <a:solidFill>
            <a:srgbClr val="C00000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박정만</a:t>
            </a:r>
            <a:endParaRPr lang="en-US" altLang="ko-KR" sz="20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F4251D88-AF22-439F-B2A9-BA507AF9C5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7002115"/>
              </p:ext>
            </p:extLst>
          </p:nvPr>
        </p:nvGraphicFramePr>
        <p:xfrm>
          <a:off x="503035" y="1790558"/>
          <a:ext cx="11185930" cy="4350578"/>
        </p:xfrm>
        <a:graphic>
          <a:graphicData uri="http://schemas.openxmlformats.org/drawingml/2006/table">
            <a:tbl>
              <a:tblPr/>
              <a:tblGrid>
                <a:gridCol w="1359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82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82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82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82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94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5115">
                  <a:extLst>
                    <a:ext uri="{9D8B030D-6E8A-4147-A177-3AD203B41FA5}">
                      <a16:colId xmlns:a16="http://schemas.microsoft.com/office/drawing/2014/main" val="2409283775"/>
                    </a:ext>
                  </a:extLst>
                </a:gridCol>
                <a:gridCol w="357287">
                  <a:extLst>
                    <a:ext uri="{9D8B030D-6E8A-4147-A177-3AD203B41FA5}">
                      <a16:colId xmlns:a16="http://schemas.microsoft.com/office/drawing/2014/main" val="996571854"/>
                    </a:ext>
                  </a:extLst>
                </a:gridCol>
                <a:gridCol w="11546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2282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22890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1237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6</a:t>
                      </a: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7</a:t>
                      </a: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8</a:t>
                      </a: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99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프레임워크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rowSpan="14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중</a:t>
                      </a: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간</a:t>
                      </a: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발</a:t>
                      </a: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표</a:t>
                      </a: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rowSpan="14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최</a:t>
                      </a:r>
                      <a:endParaRPr lang="en-US" altLang="ko-KR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종</a:t>
                      </a:r>
                      <a:endParaRPr lang="en-US" altLang="ko-KR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발</a:t>
                      </a:r>
                      <a:endParaRPr lang="en-US" altLang="ko-KR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표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64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 err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셰이더</a:t>
                      </a: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8570624"/>
                  </a:ext>
                </a:extLst>
              </a:tr>
              <a:tr h="31735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게임 로직 </a:t>
                      </a:r>
                      <a:r>
                        <a:rPr lang="en-US" altLang="ko-KR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로그인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7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게임 로직 </a:t>
                      </a:r>
                      <a:r>
                        <a:rPr lang="en-US" altLang="ko-KR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– </a:t>
                      </a: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대기 방</a:t>
                      </a:r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3779" marR="63779" marT="17417" marB="17417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497853665"/>
                  </a:ext>
                </a:extLst>
              </a:tr>
              <a:tr h="1227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게임 로직 </a:t>
                      </a:r>
                      <a:r>
                        <a:rPr lang="en-US" altLang="ko-KR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– </a:t>
                      </a: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인 게임</a:t>
                      </a:r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1497883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kern="0" spc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애니메이션</a:t>
                      </a:r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3494238"/>
                  </a:ext>
                </a:extLst>
              </a:tr>
              <a:tr h="3137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kern="0" spc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UI</a:t>
                      </a:r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9541493"/>
                  </a:ext>
                </a:extLst>
              </a:tr>
              <a:tr h="2868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kern="0" spc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그래픽 리소스</a:t>
                      </a:r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1495552"/>
                  </a:ext>
                </a:extLst>
              </a:tr>
              <a:tr h="25562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kern="0" spc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레벨디자인</a:t>
                      </a:r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541845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713349"/>
                  </a:ext>
                </a:extLst>
              </a:tr>
              <a:tr h="39329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서버 프레임 워크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3779" marR="63779" marT="17417" marB="17417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670403677"/>
                  </a:ext>
                </a:extLst>
              </a:tr>
              <a:tr h="40312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네트워크 동기화</a:t>
                      </a:r>
                      <a:endParaRPr lang="en-US" altLang="ko-KR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DB</a:t>
                      </a: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3779" marR="63779" marT="17417" marB="17417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253888857"/>
                  </a:ext>
                </a:extLst>
              </a:tr>
              <a:tr h="290055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물리 처리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503083"/>
                  </a:ext>
                </a:extLst>
              </a:tr>
              <a:tr h="29005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897733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9FDE53C7-7B76-4B24-BBC9-AFCC0BCA4377}"/>
              </a:ext>
            </a:extLst>
          </p:cNvPr>
          <p:cNvSpPr/>
          <p:nvPr/>
        </p:nvSpPr>
        <p:spPr>
          <a:xfrm>
            <a:off x="2673720" y="1094880"/>
            <a:ext cx="2079255" cy="50006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메인 클라이언트</a:t>
            </a:r>
            <a:endParaRPr lang="en-US" altLang="ko-KR" sz="1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0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셰이더</a:t>
            </a:r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 FBX / </a:t>
            </a:r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물리 처리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E34F00A-57FF-4ED4-A4D7-142BBBAEFBF0}"/>
              </a:ext>
            </a:extLst>
          </p:cNvPr>
          <p:cNvSpPr/>
          <p:nvPr/>
        </p:nvSpPr>
        <p:spPr>
          <a:xfrm>
            <a:off x="6003053" y="1094880"/>
            <a:ext cx="2079255" cy="50006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기획 </a:t>
            </a:r>
            <a:endParaRPr lang="en-US" altLang="ko-KR" sz="1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서브 클라이언트</a:t>
            </a:r>
            <a:endParaRPr lang="en-US" altLang="ko-KR" sz="1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0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쉐이더</a:t>
            </a:r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 </a:t>
            </a:r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모델링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2195393-AEB1-4698-A66D-EE32C8487BAB}"/>
              </a:ext>
            </a:extLst>
          </p:cNvPr>
          <p:cNvSpPr/>
          <p:nvPr/>
        </p:nvSpPr>
        <p:spPr>
          <a:xfrm>
            <a:off x="9332386" y="1094880"/>
            <a:ext cx="2079255" cy="50006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서버</a:t>
            </a:r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DB</a:t>
            </a:r>
          </a:p>
          <a:p>
            <a:r>
              <a:rPr lang="ko-KR" altLang="en-US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물리 처리</a:t>
            </a:r>
          </a:p>
        </p:txBody>
      </p:sp>
    </p:spTree>
    <p:extLst>
      <p:ext uri="{BB962C8B-B14F-4D97-AF65-F5344CB8AC3E}">
        <p14:creationId xmlns:p14="http://schemas.microsoft.com/office/powerpoint/2010/main" val="27261577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62477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2</a:t>
            </a:r>
            <a:endParaRPr kumimoji="0" lang="ko-KR" altLang="en-US" sz="5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Y헤드라인M" panose="02030600000101010101" pitchFamily="18" charset="-127"/>
              <a:ea typeface="HY헤드라인M" panose="02030600000101010101" pitchFamily="18" charset="-127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dirty="0">
                <a:solidFill>
                  <a:srgbClr val="FFF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왜 만드는가</a:t>
            </a:r>
            <a:r>
              <a:rPr lang="en-US" altLang="ko-KR" sz="3600" dirty="0">
                <a:solidFill>
                  <a:srgbClr val="FFF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?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30D3077-7530-422D-954B-79CD38D2238D}"/>
              </a:ext>
            </a:extLst>
          </p:cNvPr>
          <p:cNvSpPr/>
          <p:nvPr/>
        </p:nvSpPr>
        <p:spPr>
          <a:xfrm>
            <a:off x="668101" y="1524000"/>
            <a:ext cx="11106804" cy="1026695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15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간단한 게임이 인기를 끌고있으며 누구나 쉽게 게임을 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접할 수 있게 된 현재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아이들도 좋아하는 공룡을 이용해서 쉽고 간단하게 즐길 수 있는 게임이라 판단한다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</p:txBody>
      </p:sp>
      <p:pic>
        <p:nvPicPr>
          <p:cNvPr id="28" name="그림 27" descr="대형, 하얀색이(가) 표시된 사진&#10;&#10;자동 생성된 설명">
            <a:extLst>
              <a:ext uri="{FF2B5EF4-FFF2-40B4-BE49-F238E27FC236}">
                <a16:creationId xmlns:a16="http://schemas.microsoft.com/office/drawing/2014/main" id="{D1C47597-1E01-425E-B908-E8169D14EA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97" y="3085329"/>
            <a:ext cx="4007851" cy="2858271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365B2311-BF1E-4B83-A22F-9B1A29FEC9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2013" y="3098541"/>
            <a:ext cx="3318980" cy="3272586"/>
          </a:xfrm>
          <a:prstGeom prst="rect">
            <a:avLst/>
          </a:prstGeom>
        </p:spPr>
      </p:pic>
      <p:pic>
        <p:nvPicPr>
          <p:cNvPr id="4" name="그림 3" descr="잔디, 실외, 그룹, 개이(가) 표시된 사진&#10;&#10;자동 생성된 설명">
            <a:extLst>
              <a:ext uri="{FF2B5EF4-FFF2-40B4-BE49-F238E27FC236}">
                <a16:creationId xmlns:a16="http://schemas.microsoft.com/office/drawing/2014/main" id="{31CBBEB2-047C-423D-B48A-018FD348ED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2758" y="3085329"/>
            <a:ext cx="3053229" cy="1709808"/>
          </a:xfrm>
          <a:prstGeom prst="rect">
            <a:avLst/>
          </a:prstGeom>
        </p:spPr>
      </p:pic>
      <p:pic>
        <p:nvPicPr>
          <p:cNvPr id="10" name="그림 9" descr="스크린샷이(가) 표시된 사진&#10;&#10;자동 생성된 설명">
            <a:extLst>
              <a:ext uri="{FF2B5EF4-FFF2-40B4-BE49-F238E27FC236}">
                <a16:creationId xmlns:a16="http://schemas.microsoft.com/office/drawing/2014/main" id="{E3C6A9C3-4426-4BF7-951A-CAFF5439BD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92758" y="4972020"/>
            <a:ext cx="2643059" cy="1539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095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0F80B31-D942-4321-A7CC-3FF24C30A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6837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7DE213B-0A4F-4E9E-9153-8B0C2D046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9969" y="0"/>
            <a:ext cx="457200" cy="6858000"/>
          </a:xfrm>
          <a:prstGeom prst="rect">
            <a:avLst/>
          </a:prstGeom>
          <a:solidFill>
            <a:schemeClr val="accent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B3444F28-E8D7-4D5D-8DB4-E0AE0B7EDD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5483" y="18490"/>
            <a:ext cx="2097406" cy="1151965"/>
          </a:xfrm>
        </p:spPr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5E734C-52A4-4BF5-855D-4A8FE9DAC66E}"/>
              </a:ext>
            </a:extLst>
          </p:cNvPr>
          <p:cNvSpPr txBox="1"/>
          <p:nvPr/>
        </p:nvSpPr>
        <p:spPr>
          <a:xfrm>
            <a:off x="3568372" y="18490"/>
            <a:ext cx="7366328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  		</a:t>
            </a:r>
            <a:r>
              <a:rPr lang="ko-KR" altLang="en-US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연구목적</a:t>
            </a:r>
            <a:endParaRPr lang="en-US" altLang="ko-KR" sz="2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2 			</a:t>
            </a:r>
            <a:r>
              <a:rPr lang="ko-KR" altLang="en-US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소개 및 특징</a:t>
            </a:r>
            <a:endParaRPr lang="en-US" altLang="ko-KR" sz="2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3  		</a:t>
            </a:r>
            <a:r>
              <a:rPr lang="ko-KR" altLang="en-US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진행</a:t>
            </a:r>
            <a:endParaRPr lang="en-US" altLang="ko-KR" sz="2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4  		</a:t>
            </a:r>
            <a:r>
              <a:rPr lang="ko-KR" altLang="en-US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환경</a:t>
            </a:r>
            <a:endParaRPr lang="en-US" altLang="ko-KR" sz="2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5  		</a:t>
            </a:r>
            <a:r>
              <a:rPr lang="ko-KR" altLang="en-US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기술적 요소</a:t>
            </a:r>
            <a:endParaRPr lang="en-US" altLang="ko-KR" sz="2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6  		</a:t>
            </a:r>
            <a:r>
              <a:rPr lang="ko-KR" altLang="en-US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개인별 준비 현황</a:t>
            </a:r>
            <a:endParaRPr lang="en-US" altLang="ko-KR" sz="2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7 			</a:t>
            </a:r>
            <a:r>
              <a:rPr lang="ko-KR" altLang="en-US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중점 연구분야</a:t>
            </a:r>
            <a:endParaRPr lang="en-US" altLang="ko-KR" sz="2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8   		</a:t>
            </a:r>
            <a:r>
              <a:rPr lang="ko-KR" altLang="en-US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타 게임과의 비교</a:t>
            </a:r>
            <a:endParaRPr lang="en-US" altLang="ko-KR" sz="2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9			</a:t>
            </a:r>
            <a:r>
              <a:rPr lang="ko-KR" altLang="en-US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개발 일정 및 구성원 역할 분담</a:t>
            </a:r>
          </a:p>
        </p:txBody>
      </p:sp>
    </p:spTree>
    <p:extLst>
      <p:ext uri="{BB962C8B-B14F-4D97-AF65-F5344CB8AC3E}">
        <p14:creationId xmlns:p14="http://schemas.microsoft.com/office/powerpoint/2010/main" val="2897054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요약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397AF1-39BD-4EC6-951C-8D31529EC635}"/>
              </a:ext>
            </a:extLst>
          </p:cNvPr>
          <p:cNvSpPr txBox="1"/>
          <p:nvPr/>
        </p:nvSpPr>
        <p:spPr>
          <a:xfrm>
            <a:off x="642377" y="3149106"/>
            <a:ext cx="111223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"</a:t>
            </a:r>
            <a:r>
              <a:rPr lang="ko-KR" altLang="en-US" sz="4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질주 쾌감 공룡들의 한판승부</a:t>
            </a:r>
            <a:r>
              <a:rPr lang="en-US" altLang="ko-KR" sz="4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!"</a:t>
            </a:r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762935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연구목적</a:t>
            </a:r>
            <a:endParaRPr lang="en-US" altLang="ko-KR" sz="3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B3F4BF0-110A-4A58-82F2-787F034DEB58}"/>
              </a:ext>
            </a:extLst>
          </p:cNvPr>
          <p:cNvSpPr/>
          <p:nvPr/>
        </p:nvSpPr>
        <p:spPr>
          <a:xfrm>
            <a:off x="1419225" y="1663911"/>
            <a:ext cx="990600" cy="733168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9BDA92D-69BF-4E6A-9ACD-C9123FB0D5C3}"/>
              </a:ext>
            </a:extLst>
          </p:cNvPr>
          <p:cNvSpPr/>
          <p:nvPr/>
        </p:nvSpPr>
        <p:spPr>
          <a:xfrm>
            <a:off x="2409824" y="1663911"/>
            <a:ext cx="9096375" cy="733168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Direct 3D 12</a:t>
            </a:r>
            <a:r>
              <a:rPr lang="ko-KR" altLang="en-US" sz="24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를 이용한 게임 제작</a:t>
            </a:r>
            <a:endParaRPr lang="en-US" altLang="ko-KR" sz="2400" dirty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9A36838-9EE8-4C2A-8880-AA353EF48632}"/>
              </a:ext>
            </a:extLst>
          </p:cNvPr>
          <p:cNvSpPr/>
          <p:nvPr/>
        </p:nvSpPr>
        <p:spPr>
          <a:xfrm>
            <a:off x="1419225" y="3136352"/>
            <a:ext cx="990600" cy="733168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07C52CB-BD9B-4673-9049-8796D83FD46E}"/>
              </a:ext>
            </a:extLst>
          </p:cNvPr>
          <p:cNvSpPr/>
          <p:nvPr/>
        </p:nvSpPr>
        <p:spPr>
          <a:xfrm>
            <a:off x="2409824" y="3136352"/>
            <a:ext cx="9096375" cy="733168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IOCP</a:t>
            </a:r>
            <a:r>
              <a:rPr lang="ko-KR" altLang="en-US" sz="24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를 활용한 게임 서버 구축</a:t>
            </a:r>
            <a:endParaRPr lang="en-US" altLang="ko-KR" sz="24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78440EC-EC24-4929-8913-2756476C1194}"/>
              </a:ext>
            </a:extLst>
          </p:cNvPr>
          <p:cNvSpPr/>
          <p:nvPr/>
        </p:nvSpPr>
        <p:spPr>
          <a:xfrm>
            <a:off x="1419225" y="4608793"/>
            <a:ext cx="990600" cy="733168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B1DD8E1-E321-4A11-8B31-EC204A25083D}"/>
              </a:ext>
            </a:extLst>
          </p:cNvPr>
          <p:cNvSpPr/>
          <p:nvPr/>
        </p:nvSpPr>
        <p:spPr>
          <a:xfrm>
            <a:off x="2409824" y="4608793"/>
            <a:ext cx="9096375" cy="733168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Git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을 사용하여 팀 프로젝트 경험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4313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소개 및 특징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71211F3-BF7F-4CA5-ABE6-2910FE343D35}"/>
              </a:ext>
            </a:extLst>
          </p:cNvPr>
          <p:cNvSpPr/>
          <p:nvPr/>
        </p:nvSpPr>
        <p:spPr>
          <a:xfrm>
            <a:off x="1419225" y="1571625"/>
            <a:ext cx="4676775" cy="711612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디노런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(Dino Run)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화살표: 오각형 3">
            <a:extLst>
              <a:ext uri="{FF2B5EF4-FFF2-40B4-BE49-F238E27FC236}">
                <a16:creationId xmlns:a16="http://schemas.microsoft.com/office/drawing/2014/main" id="{308CED75-E07F-424D-88A7-9C7FCB3C386D}"/>
              </a:ext>
            </a:extLst>
          </p:cNvPr>
          <p:cNvSpPr/>
          <p:nvPr/>
        </p:nvSpPr>
        <p:spPr>
          <a:xfrm>
            <a:off x="828675" y="1571624"/>
            <a:ext cx="1514475" cy="711613"/>
          </a:xfrm>
          <a:prstGeom prst="homePlate">
            <a:avLst/>
          </a:prstGeom>
          <a:solidFill>
            <a:schemeClr val="bg1">
              <a:lumMod val="65000"/>
              <a:lumOff val="35000"/>
            </a:schemeClr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제목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4EB0450-8766-4AF2-8E2C-52F043015292}"/>
              </a:ext>
            </a:extLst>
          </p:cNvPr>
          <p:cNvSpPr/>
          <p:nvPr/>
        </p:nvSpPr>
        <p:spPr>
          <a:xfrm>
            <a:off x="1419225" y="3396358"/>
            <a:ext cx="4676775" cy="711613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캐주얼 레이싱 게임</a:t>
            </a:r>
          </a:p>
        </p:txBody>
      </p:sp>
      <p:sp>
        <p:nvSpPr>
          <p:cNvPr id="10" name="화살표: 오각형 9">
            <a:extLst>
              <a:ext uri="{FF2B5EF4-FFF2-40B4-BE49-F238E27FC236}">
                <a16:creationId xmlns:a16="http://schemas.microsoft.com/office/drawing/2014/main" id="{216BC9BA-B9F8-4487-A8A8-83823483412F}"/>
              </a:ext>
            </a:extLst>
          </p:cNvPr>
          <p:cNvSpPr/>
          <p:nvPr/>
        </p:nvSpPr>
        <p:spPr>
          <a:xfrm>
            <a:off x="828675" y="3396358"/>
            <a:ext cx="1514475" cy="711614"/>
          </a:xfrm>
          <a:prstGeom prst="homePlate">
            <a:avLst/>
          </a:prstGeom>
          <a:solidFill>
            <a:schemeClr val="bg1">
              <a:lumMod val="65000"/>
              <a:lumOff val="35000"/>
            </a:schemeClr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장르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42580F5-3AFF-4EA6-B39F-9AE8FF448988}"/>
              </a:ext>
            </a:extLst>
          </p:cNvPr>
          <p:cNvSpPr/>
          <p:nvPr/>
        </p:nvSpPr>
        <p:spPr>
          <a:xfrm>
            <a:off x="1419225" y="5286375"/>
            <a:ext cx="4676775" cy="64633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PC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4" name="화살표: 오각형 13">
            <a:extLst>
              <a:ext uri="{FF2B5EF4-FFF2-40B4-BE49-F238E27FC236}">
                <a16:creationId xmlns:a16="http://schemas.microsoft.com/office/drawing/2014/main" id="{99300FDC-EEF8-4E55-807C-733FE3611490}"/>
              </a:ext>
            </a:extLst>
          </p:cNvPr>
          <p:cNvSpPr/>
          <p:nvPr/>
        </p:nvSpPr>
        <p:spPr>
          <a:xfrm>
            <a:off x="828675" y="5286374"/>
            <a:ext cx="1514475" cy="646331"/>
          </a:xfrm>
          <a:prstGeom prst="homePlate">
            <a:avLst/>
          </a:prstGeom>
          <a:solidFill>
            <a:schemeClr val="bg1">
              <a:lumMod val="65000"/>
              <a:lumOff val="35000"/>
            </a:schemeClr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플랫폼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99CAFC8-5D70-4B56-B14E-9243AFFFDE22}"/>
              </a:ext>
            </a:extLst>
          </p:cNvPr>
          <p:cNvSpPr/>
          <p:nvPr/>
        </p:nvSpPr>
        <p:spPr>
          <a:xfrm>
            <a:off x="6686550" y="1793397"/>
            <a:ext cx="5343525" cy="421005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E6EA2DA-BF0D-4060-857B-299EBB620988}"/>
              </a:ext>
            </a:extLst>
          </p:cNvPr>
          <p:cNvSpPr/>
          <p:nvPr/>
        </p:nvSpPr>
        <p:spPr>
          <a:xfrm>
            <a:off x="6686550" y="1298097"/>
            <a:ext cx="5343525" cy="49530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컨셉 아트</a:t>
            </a:r>
          </a:p>
        </p:txBody>
      </p:sp>
    </p:spTree>
    <p:extLst>
      <p:ext uri="{BB962C8B-B14F-4D97-AF65-F5344CB8AC3E}">
        <p14:creationId xmlns:p14="http://schemas.microsoft.com/office/powerpoint/2010/main" val="286028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소개 및 특징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99CAFC8-5D70-4B56-B14E-9243AFFFDE22}"/>
              </a:ext>
            </a:extLst>
          </p:cNvPr>
          <p:cNvSpPr/>
          <p:nvPr/>
        </p:nvSpPr>
        <p:spPr>
          <a:xfrm>
            <a:off x="1419225" y="1552575"/>
            <a:ext cx="3895725" cy="290512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예시 이미지</a:t>
            </a:r>
            <a:endParaRPr lang="en-US" altLang="ko-KR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E6EA2DA-BF0D-4060-857B-299EBB620988}"/>
              </a:ext>
            </a:extLst>
          </p:cNvPr>
          <p:cNvSpPr/>
          <p:nvPr/>
        </p:nvSpPr>
        <p:spPr>
          <a:xfrm>
            <a:off x="1419225" y="4457700"/>
            <a:ext cx="3895725" cy="49530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캐릭터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C563521-58BA-4079-87B9-36BB1B924B56}"/>
              </a:ext>
            </a:extLst>
          </p:cNvPr>
          <p:cNvSpPr/>
          <p:nvPr/>
        </p:nvSpPr>
        <p:spPr>
          <a:xfrm>
            <a:off x="6877050" y="1552575"/>
            <a:ext cx="3895725" cy="290512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예시 이미지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54BF95F-5503-43EA-83B4-EB16E3EABDCA}"/>
              </a:ext>
            </a:extLst>
          </p:cNvPr>
          <p:cNvSpPr/>
          <p:nvPr/>
        </p:nvSpPr>
        <p:spPr>
          <a:xfrm>
            <a:off x="6877050" y="4457700"/>
            <a:ext cx="3895725" cy="49530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맵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5A7E255-6BDD-453F-9B8B-99D3F51AE62B}"/>
              </a:ext>
            </a:extLst>
          </p:cNvPr>
          <p:cNvSpPr/>
          <p:nvPr/>
        </p:nvSpPr>
        <p:spPr>
          <a:xfrm>
            <a:off x="1298101" y="5219699"/>
            <a:ext cx="4676775" cy="64633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0.5X 2 X 3 M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8" name="화살표: 오각형 17">
            <a:extLst>
              <a:ext uri="{FF2B5EF4-FFF2-40B4-BE49-F238E27FC236}">
                <a16:creationId xmlns:a16="http://schemas.microsoft.com/office/drawing/2014/main" id="{88436C62-CFC1-4D42-AE58-9E1B00A85B6A}"/>
              </a:ext>
            </a:extLst>
          </p:cNvPr>
          <p:cNvSpPr/>
          <p:nvPr/>
        </p:nvSpPr>
        <p:spPr>
          <a:xfrm>
            <a:off x="707551" y="5219699"/>
            <a:ext cx="1514475" cy="646331"/>
          </a:xfrm>
          <a:prstGeom prst="homePlate">
            <a:avLst/>
          </a:prstGeom>
          <a:solidFill>
            <a:schemeClr val="bg1">
              <a:lumMod val="65000"/>
              <a:lumOff val="35000"/>
            </a:schemeClr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캐릭터 크기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798B447-5B3B-4B9E-8896-02FA1F68D6E3}"/>
              </a:ext>
            </a:extLst>
          </p:cNvPr>
          <p:cNvSpPr/>
          <p:nvPr/>
        </p:nvSpPr>
        <p:spPr>
          <a:xfrm>
            <a:off x="3878738" y="6053415"/>
            <a:ext cx="5238368" cy="64633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     평균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:220~250 ,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최대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 320~350 Km/h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5" name="화살표: 오각형 24">
            <a:extLst>
              <a:ext uri="{FF2B5EF4-FFF2-40B4-BE49-F238E27FC236}">
                <a16:creationId xmlns:a16="http://schemas.microsoft.com/office/drawing/2014/main" id="{37B31AA0-E3AD-49EE-9C5E-1622FEEFD01B}"/>
              </a:ext>
            </a:extLst>
          </p:cNvPr>
          <p:cNvSpPr/>
          <p:nvPr/>
        </p:nvSpPr>
        <p:spPr>
          <a:xfrm>
            <a:off x="3288188" y="6053414"/>
            <a:ext cx="1514475" cy="646331"/>
          </a:xfrm>
          <a:prstGeom prst="homePlate">
            <a:avLst/>
          </a:prstGeom>
          <a:solidFill>
            <a:schemeClr val="bg1">
              <a:lumMod val="65000"/>
              <a:lumOff val="35000"/>
            </a:schemeClr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속도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4EB958C-F961-4567-A78B-CE66F04945D8}"/>
              </a:ext>
            </a:extLst>
          </p:cNvPr>
          <p:cNvSpPr/>
          <p:nvPr/>
        </p:nvSpPr>
        <p:spPr>
          <a:xfrm>
            <a:off x="6807676" y="5219699"/>
            <a:ext cx="4676775" cy="64633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        500 X 5 X1000 M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7" name="화살표: 오각형 26">
            <a:extLst>
              <a:ext uri="{FF2B5EF4-FFF2-40B4-BE49-F238E27FC236}">
                <a16:creationId xmlns:a16="http://schemas.microsoft.com/office/drawing/2014/main" id="{ABF90545-76CC-4468-B9E6-EA77ABC43A48}"/>
              </a:ext>
            </a:extLst>
          </p:cNvPr>
          <p:cNvSpPr/>
          <p:nvPr/>
        </p:nvSpPr>
        <p:spPr>
          <a:xfrm>
            <a:off x="6217126" y="5219698"/>
            <a:ext cx="1514475" cy="646331"/>
          </a:xfrm>
          <a:prstGeom prst="homePlate">
            <a:avLst/>
          </a:prstGeom>
          <a:solidFill>
            <a:schemeClr val="bg1">
              <a:lumMod val="65000"/>
              <a:lumOff val="35000"/>
            </a:schemeClr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맵 크기</a:t>
            </a:r>
          </a:p>
        </p:txBody>
      </p:sp>
    </p:spTree>
    <p:extLst>
      <p:ext uri="{BB962C8B-B14F-4D97-AF65-F5344CB8AC3E}">
        <p14:creationId xmlns:p14="http://schemas.microsoft.com/office/powerpoint/2010/main" val="2830915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소개 및 특징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99CAFC8-5D70-4B56-B14E-9243AFFFDE22}"/>
              </a:ext>
            </a:extLst>
          </p:cNvPr>
          <p:cNvSpPr/>
          <p:nvPr/>
        </p:nvSpPr>
        <p:spPr>
          <a:xfrm>
            <a:off x="1419225" y="1552575"/>
            <a:ext cx="3895725" cy="290512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C563521-58BA-4079-87B9-36BB1B924B56}"/>
              </a:ext>
            </a:extLst>
          </p:cNvPr>
          <p:cNvSpPr/>
          <p:nvPr/>
        </p:nvSpPr>
        <p:spPr>
          <a:xfrm>
            <a:off x="6877050" y="1552575"/>
            <a:ext cx="3895725" cy="290512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0E13A6B-C745-4F93-973A-1C6A56E91B0F}"/>
              </a:ext>
            </a:extLst>
          </p:cNvPr>
          <p:cNvSpPr/>
          <p:nvPr/>
        </p:nvSpPr>
        <p:spPr>
          <a:xfrm>
            <a:off x="1298101" y="4902572"/>
            <a:ext cx="9353551" cy="646331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아이템 사용으로 다른 플레이어와 상호작용이 가능하다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D5B09AE-DC59-46D5-8D39-CEDA2D8BCE6A}"/>
              </a:ext>
            </a:extLst>
          </p:cNvPr>
          <p:cNvSpPr/>
          <p:nvPr/>
        </p:nvSpPr>
        <p:spPr>
          <a:xfrm>
            <a:off x="1298101" y="5818448"/>
            <a:ext cx="9353551" cy="646331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카메라 반동으로 인한 몰입도 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1007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2</a:t>
            </a:r>
            <a:endParaRPr kumimoji="0" lang="ko-KR" altLang="en-US" sz="5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Y헤드라인M" panose="02030600000101010101" pitchFamily="18" charset="-127"/>
              <a:ea typeface="HY헤드라인M" panose="02030600000101010101" pitchFamily="18" charset="-127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왜 만드는가</a:t>
            </a: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?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30D3077-7530-422D-954B-79CD38D2238D}"/>
              </a:ext>
            </a:extLst>
          </p:cNvPr>
          <p:cNvSpPr/>
          <p:nvPr/>
        </p:nvSpPr>
        <p:spPr>
          <a:xfrm>
            <a:off x="668101" y="1524000"/>
            <a:ext cx="11106804" cy="1384446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Y헤드라인M" panose="02030600000101010101" pitchFamily="18" charset="-127"/>
              <a:ea typeface="HY헤드라인M" panose="02030600000101010101" pitchFamily="18" charset="-127"/>
              <a:cs typeface="+mn-cs"/>
            </a:endParaRPr>
          </a:p>
          <a:p>
            <a:pPr lvl="0"/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ea"/>
                <a:cs typeface="Aharoni" panose="02010803020104030203" pitchFamily="2" charset="-79"/>
              </a:rPr>
              <a:t>2019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ea"/>
                <a:cs typeface="Aharoni" panose="02010803020104030203" pitchFamily="2" charset="-79"/>
              </a:rPr>
              <a:t>년 주간 평균 게임시간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ea"/>
                <a:cs typeface="Aharoni" panose="02010803020104030203" pitchFamily="2" charset="-79"/>
              </a:rPr>
              <a:t>: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ea"/>
                <a:cs typeface="Aharoni" panose="02010803020104030203" pitchFamily="2" charset="-79"/>
              </a:rPr>
              <a:t>6~7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ea"/>
                <a:cs typeface="Aharoni" panose="02010803020104030203" pitchFamily="2" charset="-79"/>
              </a:rPr>
              <a:t>시간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ea"/>
                <a:cs typeface="Aharoni" panose="02010803020104030203" pitchFamily="2" charset="-79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ea"/>
                <a:cs typeface="Aharoni" panose="02010803020104030203" pitchFamily="2" charset="-79"/>
              </a:rPr>
              <a:t>게임 장르별 이용현황에선 </a:t>
            </a:r>
            <a:r>
              <a:rPr lang="ko-KR" altLang="en-US" sz="1600" b="1" dirty="0">
                <a:latin typeface="+mn-ea"/>
                <a:cs typeface="Aharoni" panose="02010803020104030203" pitchFamily="2" charset="-79"/>
              </a:rPr>
              <a:t>캐주얼 게임의 이용 비중이 압도적으로 높게 나타남</a:t>
            </a:r>
            <a:r>
              <a:rPr lang="en-US" altLang="ko-KR" sz="1600" dirty="0">
                <a:latin typeface="+mn-ea"/>
                <a:cs typeface="Aharoni" panose="02010803020104030203" pitchFamily="2" charset="-79"/>
              </a:rPr>
              <a:t>.</a:t>
            </a:r>
          </a:p>
          <a:p>
            <a:pPr lvl="0"/>
            <a:r>
              <a:rPr lang="ko-KR" altLang="en-US" sz="1600" dirty="0">
                <a:solidFill>
                  <a:srgbClr val="FFFFFF"/>
                </a:solidFill>
                <a:latin typeface="+mn-ea"/>
                <a:cs typeface="Aharoni" panose="02010803020104030203" pitchFamily="2" charset="-79"/>
              </a:rPr>
              <a:t>유저들은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ea"/>
                <a:cs typeface="Aharoni" panose="02010803020104030203" pitchFamily="2" charset="-79"/>
              </a:rPr>
              <a:t>많지 않은</a:t>
            </a:r>
            <a:r>
              <a:rPr lang="ko-KR" altLang="en-US" sz="1600" dirty="0">
                <a:solidFill>
                  <a:srgbClr val="FFFFFF"/>
                </a:solidFill>
                <a:latin typeface="+mn-ea"/>
                <a:cs typeface="Aharoni" panose="02010803020104030203" pitchFamily="2" charset="-79"/>
              </a:rPr>
              <a:t> 시간동안 조금이라도 더 플레이할 수 있고 접근이 용이한 게임을 원한다고 판단하여</a:t>
            </a:r>
            <a:endParaRPr lang="en-US" altLang="ko-KR" sz="1600" dirty="0">
              <a:solidFill>
                <a:srgbClr val="FFFFFF"/>
              </a:solidFill>
              <a:latin typeface="+mn-ea"/>
              <a:cs typeface="Aharoni" panose="02010803020104030203" pitchFamily="2" charset="-79"/>
            </a:endParaRPr>
          </a:p>
          <a:p>
            <a:r>
              <a:rPr lang="ko-KR" altLang="en-US" sz="1600" b="1" dirty="0">
                <a:latin typeface="+mn-ea"/>
                <a:cs typeface="Aharoni" panose="02010803020104030203" pitchFamily="2" charset="-79"/>
              </a:rPr>
              <a:t>플레이타임이 짧고</a:t>
            </a:r>
            <a:r>
              <a:rPr lang="ko-KR" altLang="en-US" sz="1600" dirty="0">
                <a:latin typeface="+mn-ea"/>
                <a:cs typeface="Aharoni" panose="02010803020104030203" pitchFamily="2" charset="-79"/>
              </a:rPr>
              <a:t> 다른 것에 신경 쓰지않고 오로지 </a:t>
            </a:r>
            <a:r>
              <a:rPr lang="ko-KR" altLang="en-US" sz="1600" b="1" dirty="0">
                <a:latin typeface="+mn-ea"/>
                <a:cs typeface="Aharoni" panose="02010803020104030203" pitchFamily="2" charset="-79"/>
              </a:rPr>
              <a:t>속도감</a:t>
            </a:r>
            <a:r>
              <a:rPr lang="ko-KR" altLang="en-US" sz="1600" dirty="0">
                <a:latin typeface="+mn-ea"/>
                <a:cs typeface="Aharoni" panose="02010803020104030203" pitchFamily="2" charset="-79"/>
              </a:rPr>
              <a:t>만 즐길 수 있는 </a:t>
            </a:r>
            <a:r>
              <a:rPr lang="ko-KR" altLang="en-US" sz="1600" b="1" dirty="0">
                <a:latin typeface="+mn-ea"/>
                <a:cs typeface="Aharoni" panose="02010803020104030203" pitchFamily="2" charset="-79"/>
              </a:rPr>
              <a:t>레이싱 게임</a:t>
            </a:r>
            <a:r>
              <a:rPr lang="ko-KR" altLang="en-US" sz="1600" dirty="0">
                <a:latin typeface="+mn-ea"/>
                <a:cs typeface="Aharoni" panose="02010803020104030203" pitchFamily="2" charset="-79"/>
              </a:rPr>
              <a:t>으로 정했다</a:t>
            </a:r>
            <a:r>
              <a:rPr lang="en-US" altLang="ko-KR" sz="1600" dirty="0">
                <a:latin typeface="+mn-ea"/>
                <a:cs typeface="Aharoni" panose="02010803020104030203" pitchFamily="2" charset="-79"/>
              </a:rPr>
              <a:t>.</a:t>
            </a:r>
          </a:p>
          <a:p>
            <a:endParaRPr lang="en-US" altLang="ko-KR" sz="1600" dirty="0">
              <a:solidFill>
                <a:srgbClr val="FFFFFF"/>
              </a:solidFill>
              <a:latin typeface="+mn-ea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Y헤드라인M" panose="02030600000101010101" pitchFamily="18" charset="-127"/>
              <a:ea typeface="HY헤드라인M" panose="02030600000101010101" pitchFamily="18" charset="-127"/>
              <a:cs typeface="+mn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99CD9AC-9EB7-40BB-B850-5314EB9973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65" r="-165"/>
          <a:stretch/>
        </p:blipFill>
        <p:spPr>
          <a:xfrm>
            <a:off x="221160" y="3693680"/>
            <a:ext cx="3424241" cy="289963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2F36250-F00A-4CE5-9DBE-41FE7D53E0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2788" y="3134349"/>
            <a:ext cx="3969155" cy="2913516"/>
          </a:xfrm>
          <a:prstGeom prst="rect">
            <a:avLst/>
          </a:prstGeom>
        </p:spPr>
      </p:pic>
      <p:pic>
        <p:nvPicPr>
          <p:cNvPr id="9" name="그림 8" descr="대형, 하얀색이(가) 표시된 사진&#10;&#10;자동 생성된 설명">
            <a:extLst>
              <a:ext uri="{FF2B5EF4-FFF2-40B4-BE49-F238E27FC236}">
                <a16:creationId xmlns:a16="http://schemas.microsoft.com/office/drawing/2014/main" id="{D2C83125-3343-47DD-B914-3F0027A733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9515" y="3693680"/>
            <a:ext cx="4041510" cy="288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951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3" name="연결선: 꺾임 72">
            <a:extLst>
              <a:ext uri="{FF2B5EF4-FFF2-40B4-BE49-F238E27FC236}">
                <a16:creationId xmlns:a16="http://schemas.microsoft.com/office/drawing/2014/main" id="{00AA4975-2D8C-4D59-97C7-406539283550}"/>
              </a:ext>
            </a:extLst>
          </p:cNvPr>
          <p:cNvCxnSpPr>
            <a:cxnSpLocks/>
            <a:endCxn id="9" idx="3"/>
          </p:cNvCxnSpPr>
          <p:nvPr/>
        </p:nvCxnSpPr>
        <p:spPr>
          <a:xfrm rot="5400000">
            <a:off x="4812381" y="2620942"/>
            <a:ext cx="1418633" cy="444878"/>
          </a:xfrm>
          <a:prstGeom prst="bentConnector2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연결선: 꺾임 102">
            <a:extLst>
              <a:ext uri="{FF2B5EF4-FFF2-40B4-BE49-F238E27FC236}">
                <a16:creationId xmlns:a16="http://schemas.microsoft.com/office/drawing/2014/main" id="{9AF661CE-1E66-4C73-AFD5-DBE8D634AB2B}"/>
              </a:ext>
            </a:extLst>
          </p:cNvPr>
          <p:cNvCxnSpPr>
            <a:cxnSpLocks/>
            <a:stCxn id="102" idx="2"/>
          </p:cNvCxnSpPr>
          <p:nvPr/>
        </p:nvCxnSpPr>
        <p:spPr>
          <a:xfrm rot="5400000" flipH="1">
            <a:off x="5997906" y="3014208"/>
            <a:ext cx="877223" cy="1952348"/>
          </a:xfrm>
          <a:prstGeom prst="bentConnector4">
            <a:avLst>
              <a:gd name="adj1" fmla="val -26060"/>
              <a:gd name="adj2" fmla="val 85815"/>
            </a:avLst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진행 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 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로직</a:t>
            </a:r>
            <a:endParaRPr lang="ko-KR" altLang="en-US" sz="24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84614F5-F88D-455A-A938-5611AF85CF9C}"/>
              </a:ext>
            </a:extLst>
          </p:cNvPr>
          <p:cNvSpPr/>
          <p:nvPr/>
        </p:nvSpPr>
        <p:spPr>
          <a:xfrm>
            <a:off x="2178420" y="2979392"/>
            <a:ext cx="968188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타이틀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938F74F-999A-470D-87E3-9B70F49F26C1}"/>
              </a:ext>
            </a:extLst>
          </p:cNvPr>
          <p:cNvSpPr/>
          <p:nvPr/>
        </p:nvSpPr>
        <p:spPr>
          <a:xfrm>
            <a:off x="2178421" y="3625723"/>
            <a:ext cx="968188" cy="236694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로그인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247BBEB-6016-4D40-91FE-176C76C64B64}"/>
              </a:ext>
            </a:extLst>
          </p:cNvPr>
          <p:cNvSpPr/>
          <p:nvPr/>
        </p:nvSpPr>
        <p:spPr>
          <a:xfrm>
            <a:off x="2178420" y="3875863"/>
            <a:ext cx="968188" cy="236694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종료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0FFA73E-1FE6-4DCE-BC28-DE815A462507}"/>
              </a:ext>
            </a:extLst>
          </p:cNvPr>
          <p:cNvSpPr/>
          <p:nvPr/>
        </p:nvSpPr>
        <p:spPr>
          <a:xfrm>
            <a:off x="4331070" y="3229532"/>
            <a:ext cx="968188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로비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CB981B6-8664-43EC-9ADE-9945A5A53E4A}"/>
              </a:ext>
            </a:extLst>
          </p:cNvPr>
          <p:cNvSpPr/>
          <p:nvPr/>
        </p:nvSpPr>
        <p:spPr>
          <a:xfrm>
            <a:off x="4331070" y="3891542"/>
            <a:ext cx="968188" cy="263587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방 생성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01A0001-2E0B-42E1-BD7F-842DBFCD1754}"/>
              </a:ext>
            </a:extLst>
          </p:cNvPr>
          <p:cNvSpPr/>
          <p:nvPr/>
        </p:nvSpPr>
        <p:spPr>
          <a:xfrm>
            <a:off x="4331070" y="2952497"/>
            <a:ext cx="968188" cy="277035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방 선택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959FF58-0AC7-42C8-87AA-64353733BA71}"/>
              </a:ext>
            </a:extLst>
          </p:cNvPr>
          <p:cNvSpPr/>
          <p:nvPr/>
        </p:nvSpPr>
        <p:spPr>
          <a:xfrm>
            <a:off x="6928598" y="3216083"/>
            <a:ext cx="968188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대기 방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D74CADB-1E05-4222-95BA-364D4719A1CC}"/>
              </a:ext>
            </a:extLst>
          </p:cNvPr>
          <p:cNvSpPr/>
          <p:nvPr/>
        </p:nvSpPr>
        <p:spPr>
          <a:xfrm>
            <a:off x="9081248" y="3216085"/>
            <a:ext cx="1550892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게임 화면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D67C9F4-CEAD-4730-9E8A-93E7B8DC72CB}"/>
              </a:ext>
            </a:extLst>
          </p:cNvPr>
          <p:cNvSpPr/>
          <p:nvPr/>
        </p:nvSpPr>
        <p:spPr>
          <a:xfrm>
            <a:off x="6928598" y="3889307"/>
            <a:ext cx="968188" cy="263587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맵 선택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C38311B0-C846-4DCB-88D9-DE4867BAB52E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6051175" y="4021101"/>
            <a:ext cx="877423" cy="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F7A9509C-B353-4ED4-824A-7024A98CADBD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 flipV="1">
            <a:off x="3146609" y="3552698"/>
            <a:ext cx="1184461" cy="191372"/>
          </a:xfrm>
          <a:prstGeom prst="bentConnector3">
            <a:avLst>
              <a:gd name="adj1" fmla="val 50000"/>
            </a:avLst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E271A6B-DBF2-48D1-951D-654E93F893AA}"/>
              </a:ext>
            </a:extLst>
          </p:cNvPr>
          <p:cNvSpPr/>
          <p:nvPr/>
        </p:nvSpPr>
        <p:spPr>
          <a:xfrm>
            <a:off x="4331070" y="4165406"/>
            <a:ext cx="968188" cy="236694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종료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64B1A15-71DD-49CE-9572-5310E304AC0E}"/>
              </a:ext>
            </a:extLst>
          </p:cNvPr>
          <p:cNvSpPr/>
          <p:nvPr/>
        </p:nvSpPr>
        <p:spPr>
          <a:xfrm>
            <a:off x="2178420" y="5478594"/>
            <a:ext cx="968188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종료</a:t>
            </a:r>
          </a:p>
        </p:txBody>
      </p: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1812F883-751F-4159-BD05-2B715514FC10}"/>
              </a:ext>
            </a:extLst>
          </p:cNvPr>
          <p:cNvCxnSpPr>
            <a:cxnSpLocks/>
            <a:stCxn id="8" idx="3"/>
            <a:endCxn id="44" idx="3"/>
          </p:cNvCxnSpPr>
          <p:nvPr/>
        </p:nvCxnSpPr>
        <p:spPr>
          <a:xfrm>
            <a:off x="3146608" y="3994210"/>
            <a:ext cx="12700" cy="1807550"/>
          </a:xfrm>
          <a:prstGeom prst="bentConnector3">
            <a:avLst>
              <a:gd name="adj1" fmla="val 4623520"/>
            </a:avLst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2FDB7714-2E1F-427D-ABA5-CBC55F9106CC}"/>
              </a:ext>
            </a:extLst>
          </p:cNvPr>
          <p:cNvCxnSpPr>
            <a:cxnSpLocks/>
            <a:stCxn id="43" idx="1"/>
          </p:cNvCxnSpPr>
          <p:nvPr/>
        </p:nvCxnSpPr>
        <p:spPr>
          <a:xfrm flipH="1">
            <a:off x="3738839" y="4283753"/>
            <a:ext cx="592231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60F5BBB7-7357-411C-99CD-008ACCAF182A}"/>
              </a:ext>
            </a:extLst>
          </p:cNvPr>
          <p:cNvSpPr/>
          <p:nvPr/>
        </p:nvSpPr>
        <p:spPr>
          <a:xfrm>
            <a:off x="6928598" y="2934136"/>
            <a:ext cx="968188" cy="277035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준비</a:t>
            </a:r>
          </a:p>
        </p:txBody>
      </p:sp>
      <p:cxnSp>
        <p:nvCxnSpPr>
          <p:cNvPr id="63" name="연결선: 꺾임 62">
            <a:extLst>
              <a:ext uri="{FF2B5EF4-FFF2-40B4-BE49-F238E27FC236}">
                <a16:creationId xmlns:a16="http://schemas.microsoft.com/office/drawing/2014/main" id="{8DA2254A-ACFC-4476-BBF6-8583B104903F}"/>
              </a:ext>
            </a:extLst>
          </p:cNvPr>
          <p:cNvCxnSpPr>
            <a:cxnSpLocks/>
            <a:stCxn id="61" idx="3"/>
            <a:endCxn id="16" idx="1"/>
          </p:cNvCxnSpPr>
          <p:nvPr/>
        </p:nvCxnSpPr>
        <p:spPr>
          <a:xfrm>
            <a:off x="7896786" y="3072654"/>
            <a:ext cx="1184462" cy="466597"/>
          </a:xfrm>
          <a:prstGeom prst="bentConnector3">
            <a:avLst>
              <a:gd name="adj1" fmla="val 50000"/>
            </a:avLst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F39A3DBB-2E7B-4414-8E3D-0B58671B1344}"/>
              </a:ext>
            </a:extLst>
          </p:cNvPr>
          <p:cNvSpPr txBox="1"/>
          <p:nvPr/>
        </p:nvSpPr>
        <p:spPr>
          <a:xfrm>
            <a:off x="6829707" y="2474491"/>
            <a:ext cx="1165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모든 참가자가 </a:t>
            </a:r>
            <a:endParaRPr lang="en-US" altLang="ko-KR" sz="1200" dirty="0"/>
          </a:p>
          <a:p>
            <a:r>
              <a:rPr lang="ko-KR" altLang="en-US" sz="1200" dirty="0"/>
              <a:t>준비하면 시작</a:t>
            </a:r>
          </a:p>
        </p:txBody>
      </p:sp>
      <p:cxnSp>
        <p:nvCxnSpPr>
          <p:cNvPr id="72" name="연결선: 꺾임 71">
            <a:extLst>
              <a:ext uri="{FF2B5EF4-FFF2-40B4-BE49-F238E27FC236}">
                <a16:creationId xmlns:a16="http://schemas.microsoft.com/office/drawing/2014/main" id="{C18131A6-0C36-44EF-A06D-22F74AC214F6}"/>
              </a:ext>
            </a:extLst>
          </p:cNvPr>
          <p:cNvCxnSpPr>
            <a:cxnSpLocks/>
            <a:stCxn id="16" idx="0"/>
          </p:cNvCxnSpPr>
          <p:nvPr/>
        </p:nvCxnSpPr>
        <p:spPr>
          <a:xfrm rot="16200000" flipV="1">
            <a:off x="7267246" y="626636"/>
            <a:ext cx="1066341" cy="4112557"/>
          </a:xfrm>
          <a:prstGeom prst="bentConnector2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B25D4C9A-76C4-4A93-B429-3F08CC157A23}"/>
              </a:ext>
            </a:extLst>
          </p:cNvPr>
          <p:cNvCxnSpPr>
            <a:stCxn id="10" idx="3"/>
          </p:cNvCxnSpPr>
          <p:nvPr/>
        </p:nvCxnSpPr>
        <p:spPr>
          <a:xfrm flipV="1">
            <a:off x="5299258" y="4021101"/>
            <a:ext cx="751917" cy="2235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71807899-FF82-479F-B8B9-E8336B905ED9}"/>
              </a:ext>
            </a:extLst>
          </p:cNvPr>
          <p:cNvCxnSpPr>
            <a:cxnSpLocks/>
          </p:cNvCxnSpPr>
          <p:nvPr/>
        </p:nvCxnSpPr>
        <p:spPr>
          <a:xfrm>
            <a:off x="6130880" y="3533217"/>
            <a:ext cx="9947" cy="50400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5BF80517-6D1E-40A3-9E86-9E705BE7DF14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5299258" y="3087462"/>
            <a:ext cx="831622" cy="3553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F7BC9513-CED9-4EDC-AE22-0B7BE0CB439B}"/>
              </a:ext>
            </a:extLst>
          </p:cNvPr>
          <p:cNvCxnSpPr>
            <a:cxnSpLocks/>
          </p:cNvCxnSpPr>
          <p:nvPr/>
        </p:nvCxnSpPr>
        <p:spPr>
          <a:xfrm>
            <a:off x="6121354" y="3063128"/>
            <a:ext cx="9947" cy="4680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FBEF38DB-F402-4A5E-B344-620C2CB57A72}"/>
              </a:ext>
            </a:extLst>
          </p:cNvPr>
          <p:cNvCxnSpPr>
            <a:cxnSpLocks/>
          </p:cNvCxnSpPr>
          <p:nvPr/>
        </p:nvCxnSpPr>
        <p:spPr>
          <a:xfrm flipV="1">
            <a:off x="6105525" y="3539249"/>
            <a:ext cx="828000" cy="440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C4260689-D879-4EC4-A059-0240EB0227F3}"/>
              </a:ext>
            </a:extLst>
          </p:cNvPr>
          <p:cNvSpPr/>
          <p:nvPr/>
        </p:nvSpPr>
        <p:spPr>
          <a:xfrm>
            <a:off x="6928598" y="4165406"/>
            <a:ext cx="968188" cy="263587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나가기</a:t>
            </a:r>
          </a:p>
        </p:txBody>
      </p:sp>
    </p:spTree>
    <p:extLst>
      <p:ext uri="{BB962C8B-B14F-4D97-AF65-F5344CB8AC3E}">
        <p14:creationId xmlns:p14="http://schemas.microsoft.com/office/powerpoint/2010/main" val="4181529946"/>
      </p:ext>
    </p:extLst>
  </p:cSld>
  <p:clrMapOvr>
    <a:masterClrMapping/>
  </p:clrMapOvr>
</p:sld>
</file>

<file path=ppt/theme/theme1.xml><?xml version="1.0" encoding="utf-8"?>
<a:theme xmlns:a="http://schemas.openxmlformats.org/drawingml/2006/main" name="보기">
  <a:themeElements>
    <a:clrScheme name="보기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보기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보기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2935</TotalTime>
  <Words>706</Words>
  <Application>Microsoft Office PowerPoint</Application>
  <PresentationFormat>와이드스크린</PresentationFormat>
  <Paragraphs>237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4" baseType="lpstr">
      <vt:lpstr>HY헤드라인M</vt:lpstr>
      <vt:lpstr>맑은 고딕</vt:lpstr>
      <vt:lpstr>Arial</vt:lpstr>
      <vt:lpstr>Century Schoolbook</vt:lpstr>
      <vt:lpstr>Wingdings 2</vt:lpstr>
      <vt:lpstr>보기</vt:lpstr>
      <vt:lpstr>디노런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게임이름</dc:title>
  <dc:creator>박건호</dc:creator>
  <cp:lastModifiedBy>박건호</cp:lastModifiedBy>
  <cp:revision>173</cp:revision>
  <dcterms:created xsi:type="dcterms:W3CDTF">2019-11-11T12:10:28Z</dcterms:created>
  <dcterms:modified xsi:type="dcterms:W3CDTF">2019-12-07T07:19:09Z</dcterms:modified>
</cp:coreProperties>
</file>