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9" r:id="rId4"/>
    <p:sldId id="265" r:id="rId5"/>
    <p:sldId id="266" r:id="rId6"/>
    <p:sldId id="263" r:id="rId7"/>
    <p:sldId id="258" r:id="rId8"/>
    <p:sldId id="260" r:id="rId9"/>
    <p:sldId id="261" r:id="rId10"/>
    <p:sldId id="262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90C49D-06E0-4A81-B9B8-5665346E102A}" v="42" dt="2022-06-02T13:35:19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96" d="100"/>
          <a:sy n="96" d="100"/>
        </p:scale>
        <p:origin x="51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PrkCQTEhb7Y" TargetMode="External"/><Relationship Id="rId3" Type="http://schemas.openxmlformats.org/officeDocument/2006/relationships/hyperlink" Target="https://youtu.be/XWftNeNJHnE?t=83" TargetMode="External"/><Relationship Id="rId7" Type="http://schemas.openxmlformats.org/officeDocument/2006/relationships/hyperlink" Target="https://lpc.events/event/11/contributions/1089/attachments/766/1440/DOE%20CMA%20SPDM%20Plumbers%20v5.pdf" TargetMode="External"/><Relationship Id="rId2" Type="http://schemas.openxmlformats.org/officeDocument/2006/relationships/hyperlink" Target="https://pcisig.com/sites/default/files/files/PCIe%20Security%20Webinar_Aug%202020_PDF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ynopsys.com/designware-ip/technical-bulletin/security-ide-ip.html" TargetMode="External"/><Relationship Id="rId5" Type="http://schemas.openxmlformats.org/officeDocument/2006/relationships/hyperlink" Target="https://pcisig.com/trusted-execution-environments-tees-and-responsibilities-secure-device" TargetMode="External"/><Relationship Id="rId4" Type="http://schemas.openxmlformats.org/officeDocument/2006/relationships/hyperlink" Target="https://pcisig.com/pcie%C2%AE-component-authentication" TargetMode="External"/><Relationship Id="rId9" Type="http://schemas.openxmlformats.org/officeDocument/2006/relationships/hyperlink" Target="https://www.dmtf.org/sites/default/files/SPDM_1.2_Overview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mtf.org/dsp/DSP0275" TargetMode="External"/><Relationship Id="rId7" Type="http://schemas.openxmlformats.org/officeDocument/2006/relationships/image" Target="../media/image5.jpg"/><Relationship Id="rId2" Type="http://schemas.openxmlformats.org/officeDocument/2006/relationships/hyperlink" Target="https://www.dmtf.org/dsp/DSP027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mtf.org/dsp/DSP0238" TargetMode="External"/><Relationship Id="rId5" Type="http://schemas.openxmlformats.org/officeDocument/2006/relationships/hyperlink" Target="https://www.dmtf.org/dsp/DSP0237" TargetMode="External"/><Relationship Id="rId4" Type="http://schemas.openxmlformats.org/officeDocument/2006/relationships/hyperlink" Target="https://www.dmtf.org/dsp/DSP0276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0ECC-8906-D9FE-3BF7-41207C0B2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122363"/>
            <a:ext cx="9541649" cy="2387600"/>
          </a:xfrm>
        </p:spPr>
        <p:txBody>
          <a:bodyPr/>
          <a:lstStyle/>
          <a:p>
            <a:r>
              <a:rPr lang="en-US" cap="none" dirty="0"/>
              <a:t>Towards Attesting Multi-TEE Devices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A2869-CEAF-B5CB-B5E5-68B04E50A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659452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35EAB-3DBD-0E24-E490-26BC5468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How to Verify Compliance?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43DB1-696E-4737-91E4-6123C68B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534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“Verifier” implementation is key</a:t>
            </a:r>
          </a:p>
          <a:p>
            <a:pPr lvl="1"/>
            <a:r>
              <a:rPr lang="en-US" dirty="0"/>
              <a:t>Build on CMA/SPDM foundation</a:t>
            </a:r>
          </a:p>
          <a:p>
            <a:pPr lvl="1"/>
            <a:r>
              <a:rPr lang="en-US" dirty="0"/>
              <a:t>Key programming protocol coordinated with SPDM 1.2</a:t>
            </a:r>
          </a:p>
          <a:p>
            <a:pPr lvl="1"/>
            <a:r>
              <a:rPr lang="en-US" dirty="0"/>
              <a:t>Outside PCIe Base specification</a:t>
            </a:r>
          </a:p>
          <a:p>
            <a:pPr lvl="1"/>
            <a:r>
              <a:rPr lang="en-US" dirty="0"/>
              <a:t>System level policies expected to vary radically</a:t>
            </a:r>
          </a:p>
          <a:p>
            <a:r>
              <a:rPr lang="en-US" dirty="0"/>
              <a:t>Certificate provisioning and exchange are documented, but metadata conveyed inside certificates seems to be wide open – hard to make sense of</a:t>
            </a:r>
          </a:p>
          <a:p>
            <a:r>
              <a:rPr lang="en-US" dirty="0"/>
              <a:t>TEEs may nest like Russian dolls – how to orchestrate re-attestation at runtime?</a:t>
            </a:r>
          </a:p>
          <a:p>
            <a:pPr lvl="1"/>
            <a:r>
              <a:rPr lang="en-US" dirty="0"/>
              <a:t>Device requirements parallel those of the host</a:t>
            </a:r>
          </a:p>
          <a:p>
            <a:pPr lvl="1"/>
            <a:r>
              <a:rPr lang="en-US" dirty="0"/>
              <a:t>Even simple devices must implement foundational security within themselves (securing keys, debug mechanisms, …)</a:t>
            </a:r>
          </a:p>
          <a:p>
            <a:pPr lvl="1"/>
            <a:r>
              <a:rPr lang="en-US" dirty="0"/>
              <a:t>Components inside a composite device may themselves be at varying levels of security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5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09ED-B404-1DC9-0890-9C9653A6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96AB3-6C3B-324D-0A38-78F476314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1050588" cy="354171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ECN Deep Dive: </a:t>
            </a:r>
            <a:r>
              <a:rPr lang="en-US" dirty="0">
                <a:hlinkClick r:id="rId2"/>
              </a:rPr>
              <a:t>https://pcisig.com/sites/default/files/files/PCIe%20Security%20Webinar_Aug%202020_PDF.pdf</a:t>
            </a:r>
            <a:endParaRPr lang="en-US" dirty="0"/>
          </a:p>
          <a:p>
            <a:r>
              <a:rPr lang="en-US" dirty="0"/>
              <a:t>Same but on YouTube: </a:t>
            </a:r>
            <a:r>
              <a:rPr lang="en-US" dirty="0">
                <a:hlinkClick r:id="rId3"/>
              </a:rPr>
              <a:t>https://youtu.be/XWftNeNJHnE?t=83</a:t>
            </a:r>
            <a:endParaRPr lang="en-US" dirty="0"/>
          </a:p>
          <a:p>
            <a:r>
              <a:rPr lang="en-US" dirty="0"/>
              <a:t>PCIe Component Authentication: </a:t>
            </a:r>
            <a:r>
              <a:rPr lang="en-US" dirty="0">
                <a:hlinkClick r:id="rId4"/>
              </a:rPr>
              <a:t>https://pcisig.com/pcie%C2%AE-component-authentication</a:t>
            </a:r>
            <a:endParaRPr lang="en-US" dirty="0"/>
          </a:p>
          <a:p>
            <a:r>
              <a:rPr lang="en-US" dirty="0"/>
              <a:t>TEEs and the Responsibilities of a Secure Device: </a:t>
            </a:r>
            <a:r>
              <a:rPr lang="en-US" dirty="0">
                <a:hlinkClick r:id="rId5"/>
              </a:rPr>
              <a:t>https://pcisig.com/trusted-execution-environments-tees-and-responsibilities-secure-device</a:t>
            </a:r>
            <a:endParaRPr lang="en-US" dirty="0"/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Protecting Data over PCIe &amp; CXL in Cloud Computing: </a:t>
            </a:r>
            <a:r>
              <a:rPr lang="en-US" dirty="0">
                <a:hlinkClick r:id="rId6"/>
              </a:rPr>
              <a:t>https://www.synopsys.com/designware-ip/technical-bulletin/security-ide-ip.html</a:t>
            </a:r>
            <a:endParaRPr lang="en-US" dirty="0"/>
          </a:p>
          <a:p>
            <a:r>
              <a:rPr lang="en-US" dirty="0"/>
              <a:t>Linux Plumbers Conference on DOE/CMA/SPDM: </a:t>
            </a:r>
            <a:r>
              <a:rPr lang="en-US" dirty="0">
                <a:hlinkClick r:id="rId7"/>
              </a:rPr>
              <a:t>https://lpc.events/event/11/contributions/1089/attachments/766/1440/DOE%20CMA%20SPDM%20Plumbers%20v5.pdf</a:t>
            </a:r>
            <a:endParaRPr lang="en-US" dirty="0"/>
          </a:p>
          <a:p>
            <a:r>
              <a:rPr lang="en-US" dirty="0"/>
              <a:t>OCP 2020 Tech Week: Measurement &amp; Attestation: </a:t>
            </a:r>
            <a:r>
              <a:rPr lang="en-US" dirty="0">
                <a:hlinkClick r:id="rId8"/>
              </a:rPr>
              <a:t>https://youtu.be/PrkCQTEhb7Y</a:t>
            </a:r>
            <a:endParaRPr lang="en-US" dirty="0"/>
          </a:p>
          <a:p>
            <a:r>
              <a:rPr lang="en-US" dirty="0"/>
              <a:t>SPDM 1.2 Overview: </a:t>
            </a:r>
            <a:r>
              <a:rPr lang="en-US" dirty="0">
                <a:hlinkClick r:id="rId9"/>
              </a:rPr>
              <a:t>https://www.dmtf.org/sites/default/files/SPDM_1.2_Overview.pdf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0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BBC1-AFB1-8F78-A970-AA2C1A511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High-Order Bits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CEF81-E00A-4482-91B9-6CA28080A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548879"/>
          </a:xfrm>
        </p:spPr>
        <p:txBody>
          <a:bodyPr>
            <a:normAutofit/>
          </a:bodyPr>
          <a:lstStyle/>
          <a:p>
            <a:r>
              <a:rPr lang="en-US" dirty="0"/>
              <a:t>Multiple low-level technologies</a:t>
            </a:r>
          </a:p>
          <a:p>
            <a:r>
              <a:rPr lang="en-US" dirty="0"/>
              <a:t>Great variety of possible device compositions</a:t>
            </a:r>
          </a:p>
          <a:p>
            <a:r>
              <a:rPr lang="en-US" dirty="0"/>
              <a:t>Comprehensive yet complex protocol stack</a:t>
            </a:r>
          </a:p>
          <a:p>
            <a:r>
              <a:rPr lang="en-US" dirty="0"/>
              <a:t>Significant latitude in implementation</a:t>
            </a:r>
          </a:p>
          <a:p>
            <a:r>
              <a:rPr lang="en-US" dirty="0"/>
              <a:t>Significant degree of ambiguity</a:t>
            </a:r>
          </a:p>
          <a:p>
            <a:r>
              <a:rPr lang="en-US" dirty="0"/>
              <a:t>Ownership and functionality straddles different standards bodies</a:t>
            </a:r>
          </a:p>
          <a:p>
            <a:r>
              <a:rPr lang="en-US" dirty="0"/>
              <a:t>Untapped well of red team potential</a:t>
            </a:r>
          </a:p>
          <a:p>
            <a:r>
              <a:rPr lang="en-US" dirty="0"/>
              <a:t>RATS WG would do well to collaborate with PCI-SIG and DMTF organizations</a:t>
            </a:r>
          </a:p>
        </p:txBody>
      </p:sp>
    </p:spTree>
    <p:extLst>
      <p:ext uri="{BB962C8B-B14F-4D97-AF65-F5344CB8AC3E}">
        <p14:creationId xmlns:p14="http://schemas.microsoft.com/office/powerpoint/2010/main" val="20152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406F2-0532-80C4-969A-4B0A5414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22B31-1CC6-A3EE-1B68-710E37361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509122"/>
          </a:xfrm>
        </p:spPr>
        <p:txBody>
          <a:bodyPr>
            <a:normAutofit/>
          </a:bodyPr>
          <a:lstStyle/>
          <a:p>
            <a:r>
              <a:rPr lang="en-US" dirty="0"/>
              <a:t>Machines undergoing attestation are increasingly composed of several TEE-capable components (CPU + peripherals)</a:t>
            </a:r>
          </a:p>
          <a:p>
            <a:r>
              <a:rPr lang="en-US" dirty="0"/>
              <a:t>These components typically talk to each other over (historically cleartext) PCIe</a:t>
            </a:r>
          </a:p>
          <a:p>
            <a:r>
              <a:rPr lang="en-US" dirty="0"/>
              <a:t>Legacy PCIe lacks a trustworthy channel that is safe from snooping as well as logical and physical interference</a:t>
            </a:r>
          </a:p>
          <a:p>
            <a:r>
              <a:rPr lang="en-US" dirty="0"/>
              <a:t>Say a device happens to be made up of secure components – how would it convince outside parties of that fact?</a:t>
            </a:r>
          </a:p>
          <a:p>
            <a:pPr lvl="1"/>
            <a:r>
              <a:rPr lang="en-US" dirty="0"/>
              <a:t>… and be able to do it on demand, even as device composition changes (e.g., hot swaps)</a:t>
            </a:r>
          </a:p>
          <a:p>
            <a:pPr lvl="1"/>
            <a:r>
              <a:rPr lang="en-US" dirty="0"/>
              <a:t>… and account for the vagaries of the supply chain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21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FE6E-328F-2EC4-F2B9-C5511776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System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626D0-170F-CFA3-00EC-E60ECC0E7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4912115" cy="4399791"/>
          </a:xfrm>
        </p:spPr>
        <p:txBody>
          <a:bodyPr>
            <a:normAutofit/>
          </a:bodyPr>
          <a:lstStyle/>
          <a:p>
            <a:r>
              <a:rPr lang="en-US" dirty="0"/>
              <a:t>Multiple interconnect types (PCIe, I2C, SPI, DDR, …)</a:t>
            </a:r>
          </a:p>
          <a:p>
            <a:r>
              <a:rPr lang="en-US" dirty="0"/>
              <a:t>All use security data objects developed by the DMTF</a:t>
            </a:r>
          </a:p>
          <a:p>
            <a:r>
              <a:rPr lang="en-US" dirty="0"/>
              <a:t>Any interconnect can be used to transport these security data objects for authentication, verification, and key-exchange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27C68C-0316-02EF-27FE-163EA472D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475" y="2249487"/>
            <a:ext cx="5945023" cy="326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84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7189-0D78-4C8F-E129-171E80AD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Five Phases of a Component’s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C20E3-3CBE-1F02-D830-1B456D77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64396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Component manufacturing</a:t>
            </a:r>
          </a:p>
          <a:p>
            <a:pPr lvl="1"/>
            <a:r>
              <a:rPr lang="en-US" dirty="0"/>
              <a:t>Each component needs to be authenticatable at any time during the manufacturing process by an appropriate test device. This allows the authenticity of a component (including all parts included in its assembly) to be verified at any point while in the supply chain.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Component integration</a:t>
            </a:r>
          </a:p>
          <a:p>
            <a:pPr lvl="1"/>
            <a:r>
              <a:rPr lang="en-US" dirty="0"/>
              <a:t>Prior to installing a component in an enclosure or an enclosure into a rack or larger enclosure, the integrator or manufacturer needs to verify its authenticity.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Initialization and power cycle events</a:t>
            </a:r>
          </a:p>
          <a:p>
            <a:pPr lvl="1"/>
            <a:r>
              <a:rPr lang="en-US" dirty="0"/>
              <a:t>Authentication needs to be performed whenever a component or enclosure is initialized or power cycled.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Runtime</a:t>
            </a:r>
          </a:p>
          <a:p>
            <a:pPr lvl="1"/>
            <a:r>
              <a:rPr lang="en-US" dirty="0"/>
              <a:t>Authentication needs to be performed on-demand to support application or customer-specific validation prior to or during application or service operation. Further, authentication needs to be initiated whenever a component exits a deep low-power state.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Component addition or replacement</a:t>
            </a:r>
          </a:p>
          <a:p>
            <a:pPr lvl="1"/>
            <a:r>
              <a:rPr lang="en-US" dirty="0"/>
              <a:t>Authentication needs to be performed whenever a component is added or replaced.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43CA94-C81C-F701-400D-5C1C3B8B7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291" y="59015"/>
            <a:ext cx="3678929" cy="24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98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816B0DE-83A7-D1DB-B60F-E6FE7463EF3B}"/>
              </a:ext>
            </a:extLst>
          </p:cNvPr>
          <p:cNvSpPr/>
          <p:nvPr/>
        </p:nvSpPr>
        <p:spPr>
          <a:xfrm>
            <a:off x="764649" y="2097088"/>
            <a:ext cx="4920533" cy="1600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Security Protocol and Data Model – SPDM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DSP 0274</a:t>
            </a:r>
            <a:r>
              <a:rPr lang="en-US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C83F3-A904-4917-B309-16ADF5E6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Protocol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F0240-2D6F-2C1E-FA48-24528E2BD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6306" y="2798860"/>
            <a:ext cx="5165694" cy="391204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DMTF – Distributed Management Task Force</a:t>
            </a:r>
          </a:p>
          <a:p>
            <a:r>
              <a:rPr lang="en-US" dirty="0"/>
              <a:t>SPDM defines a toolkit for authentication, measurement, and other security capabilities</a:t>
            </a:r>
          </a:p>
          <a:p>
            <a:r>
              <a:rPr lang="en-US" dirty="0"/>
              <a:t>CMA defines how SPDM is applied to PCIe devices and systems</a:t>
            </a:r>
          </a:p>
          <a:p>
            <a:r>
              <a:rPr lang="en-US" dirty="0"/>
              <a:t>DOE supports Data Object transport between host CPUs &amp; PCIe components over PCIe</a:t>
            </a:r>
          </a:p>
          <a:p>
            <a:r>
              <a:rPr lang="en-US" dirty="0"/>
              <a:t>Various MCTP bindings support Data Object transport over different interconnects</a:t>
            </a:r>
          </a:p>
          <a:p>
            <a:r>
              <a:rPr lang="en-US" dirty="0"/>
              <a:t>IDE will typically use this toolkit for key exchange, but can use other mechanisms for keys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BA6B48-DCF7-FD5D-5081-7FDE006842C2}"/>
              </a:ext>
            </a:extLst>
          </p:cNvPr>
          <p:cNvSpPr/>
          <p:nvPr/>
        </p:nvSpPr>
        <p:spPr>
          <a:xfrm>
            <a:off x="882594" y="2854518"/>
            <a:ext cx="4691270" cy="3021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Measurement &amp; Authentication (CMA)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5B2DAF-F31F-71C4-71BC-9AD29D4B2EDE}"/>
              </a:ext>
            </a:extLst>
          </p:cNvPr>
          <p:cNvSpPr/>
          <p:nvPr/>
        </p:nvSpPr>
        <p:spPr>
          <a:xfrm>
            <a:off x="882594" y="3277925"/>
            <a:ext cx="4691270" cy="3021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 key programming protocol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AA0B6C-EA2B-D705-5148-92143AB0CE87}"/>
              </a:ext>
            </a:extLst>
          </p:cNvPr>
          <p:cNvSpPr/>
          <p:nvPr/>
        </p:nvSpPr>
        <p:spPr>
          <a:xfrm>
            <a:off x="764648" y="3818612"/>
            <a:ext cx="3187150" cy="554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SPDM over MCTP Binding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DSP 0275</a:t>
            </a:r>
            <a:r>
              <a:rPr lang="en-US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12289-B199-837D-6949-59EC4710D710}"/>
              </a:ext>
            </a:extLst>
          </p:cNvPr>
          <p:cNvSpPr/>
          <p:nvPr/>
        </p:nvSpPr>
        <p:spPr>
          <a:xfrm>
            <a:off x="764648" y="4490496"/>
            <a:ext cx="3187149" cy="554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Secured MCTP Messages over MCTP Binding (</a:t>
            </a:r>
            <a:r>
              <a:rPr lang="en-US" dirty="0">
                <a:hlinkClick r:id="rId4"/>
              </a:rPr>
              <a:t>DSP 0276</a:t>
            </a:r>
            <a:r>
              <a:rPr lang="en-US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61C09-E35E-E48A-45B8-6E209D2F085A}"/>
              </a:ext>
            </a:extLst>
          </p:cNvPr>
          <p:cNvSpPr/>
          <p:nvPr/>
        </p:nvSpPr>
        <p:spPr>
          <a:xfrm>
            <a:off x="4065769" y="3818611"/>
            <a:ext cx="1606162" cy="25126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Object Exchange (DOE)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A184B7-8BD8-C33F-C86B-B37F910A1888}"/>
              </a:ext>
            </a:extLst>
          </p:cNvPr>
          <p:cNvSpPr/>
          <p:nvPr/>
        </p:nvSpPr>
        <p:spPr>
          <a:xfrm>
            <a:off x="764648" y="5175924"/>
            <a:ext cx="1549182" cy="115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MCTP over </a:t>
            </a:r>
            <a:r>
              <a:rPr lang="en-US" dirty="0" err="1"/>
              <a:t>SMBus</a:t>
            </a:r>
            <a:r>
              <a:rPr lang="en-US" dirty="0"/>
              <a:t> Binding (</a:t>
            </a:r>
            <a:r>
              <a:rPr lang="en-US" dirty="0">
                <a:hlinkClick r:id="rId5"/>
              </a:rPr>
              <a:t>DSP 0237</a:t>
            </a:r>
            <a:r>
              <a:rPr lang="en-US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EE983-B172-1A08-F7D4-8EAEF3A17395}"/>
              </a:ext>
            </a:extLst>
          </p:cNvPr>
          <p:cNvSpPr/>
          <p:nvPr/>
        </p:nvSpPr>
        <p:spPr>
          <a:xfrm>
            <a:off x="2427802" y="5175925"/>
            <a:ext cx="1523996" cy="1155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MCTP over PCIe Binding (</a:t>
            </a:r>
            <a:r>
              <a:rPr lang="en-US" dirty="0">
                <a:hlinkClick r:id="rId6"/>
              </a:rPr>
              <a:t>DSP 0238</a:t>
            </a:r>
            <a:r>
              <a:rPr lang="en-US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E1FEEC-9DBC-3106-D21E-EDE7CEFE6172}"/>
              </a:ext>
            </a:extLst>
          </p:cNvPr>
          <p:cNvSpPr/>
          <p:nvPr/>
        </p:nvSpPr>
        <p:spPr>
          <a:xfrm>
            <a:off x="1806270" y="6462046"/>
            <a:ext cx="1015119" cy="318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DMTF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27F5FC-1775-60BA-C49A-D6F86A05C24D}"/>
              </a:ext>
            </a:extLst>
          </p:cNvPr>
          <p:cNvSpPr/>
          <p:nvPr/>
        </p:nvSpPr>
        <p:spPr>
          <a:xfrm>
            <a:off x="5230301" y="6462046"/>
            <a:ext cx="1015119" cy="3187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PCI-SIG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0EAA2B-DE92-40D5-93FF-75757B009AEB}"/>
              </a:ext>
            </a:extLst>
          </p:cNvPr>
          <p:cNvSpPr/>
          <p:nvPr/>
        </p:nvSpPr>
        <p:spPr>
          <a:xfrm>
            <a:off x="5785902" y="2097088"/>
            <a:ext cx="1139684" cy="42341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Integrity and Data Encryption (IDE)</a:t>
            </a:r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74512598-C2A6-379A-9E14-5BD46B9BC0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3459" y="147098"/>
            <a:ext cx="3294672" cy="263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1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5AD6-5347-F6FB-E51F-A594B1E4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PCIe IDE (Integrity and Data Encryption)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38186-FA6D-B29B-EDAE-7E9A9C887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53463"/>
          </a:xfrm>
        </p:spPr>
        <p:txBody>
          <a:bodyPr>
            <a:normAutofit/>
          </a:bodyPr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Protect against supply chain attacks, physical attacks, persistent attacks, malicious components, …</a:t>
            </a:r>
          </a:p>
          <a:p>
            <a:pPr lvl="1"/>
            <a:r>
              <a:rPr lang="en-US" dirty="0"/>
              <a:t>Secure entire component lifecycle – manufacturing, installation, initialization, operation, addition &amp; replacement</a:t>
            </a:r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Provide confidentiality, integrity, reorder and replay protection for PCIe Transaction Layer Packets (TLPs)</a:t>
            </a:r>
          </a:p>
          <a:p>
            <a:pPr lvl="1"/>
            <a:r>
              <a:rPr lang="en-US" dirty="0"/>
              <a:t>Deliver a “composed TEE” model</a:t>
            </a:r>
          </a:p>
        </p:txBody>
      </p:sp>
    </p:spTree>
    <p:extLst>
      <p:ext uri="{BB962C8B-B14F-4D97-AF65-F5344CB8AC3E}">
        <p14:creationId xmlns:p14="http://schemas.microsoft.com/office/powerpoint/2010/main" val="331986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D916-FA9F-6640-DF4F-3E5B785C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IDE Protection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69300-1FAF-9C13-3E95-DA9016193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111540" cy="4548728"/>
          </a:xfrm>
        </p:spPr>
        <p:txBody>
          <a:bodyPr/>
          <a:lstStyle/>
          <a:p>
            <a:r>
              <a:rPr lang="en-US" dirty="0"/>
              <a:t>IDE establishes IDE stream between two ports; security is port-to-port</a:t>
            </a:r>
          </a:p>
          <a:p>
            <a:r>
              <a:rPr lang="en-US" dirty="0"/>
              <a:t>Link IDE stream – applies to all TLP traffic not in a selective IDE stream</a:t>
            </a:r>
          </a:p>
          <a:p>
            <a:r>
              <a:rPr lang="en-US" dirty="0"/>
              <a:t>Selective IDE stream – applies to TLPs selectively</a:t>
            </a:r>
          </a:p>
          <a:p>
            <a:r>
              <a:rPr lang="en-US" dirty="0"/>
              <a:t>Selective IDE can pass through switches</a:t>
            </a:r>
          </a:p>
          <a:p>
            <a:r>
              <a:rPr lang="en-US" dirty="0"/>
              <a:t>IDE protection stops at the port boundary</a:t>
            </a:r>
          </a:p>
          <a:p>
            <a:r>
              <a:rPr lang="en-US" dirty="0"/>
              <a:t>TLP transmission is considered “reliable”…</a:t>
            </a:r>
          </a:p>
          <a:p>
            <a:r>
              <a:rPr lang="en-US" dirty="0"/>
              <a:t>Error in transmission – system is under attack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1AECE6-4CD0-9A13-AD42-59AF7A82C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208" y="3292071"/>
            <a:ext cx="4153850" cy="350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ACBD-AE7F-68B9-7085-FAF21E99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Options for Key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CA905-4DD6-4EFA-512F-54AB132A0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944838" cy="45250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are keys managed?</a:t>
            </a:r>
          </a:p>
          <a:p>
            <a:r>
              <a:rPr lang="en-US" dirty="0"/>
              <a:t>How do you handle authentication in relation to keys?</a:t>
            </a:r>
          </a:p>
          <a:p>
            <a:pPr lvl="1"/>
            <a:r>
              <a:rPr lang="en-US" dirty="0"/>
              <a:t>Sometimes known by system construction (e.g., in embedded systems) </a:t>
            </a:r>
            <a:r>
              <a:rPr lang="en-US" dirty="0">
                <a:sym typeface="Wingdings" panose="05000000000000000000" pitchFamily="2" charset="2"/>
              </a:rPr>
              <a:t> components authenticated implicitly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But also support a runtime mechanism to confirm the authenticity and integrity of the component</a:t>
            </a:r>
          </a:p>
          <a:p>
            <a:pPr lvl="1"/>
            <a:r>
              <a:rPr lang="en-US" dirty="0"/>
              <a:t>Possible to program new keys either once at startup (“set and forget”) or through hot plug, including for virtualized systems when security requirements change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50C03-B595-7973-8263-8689861DB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250" y="2306898"/>
            <a:ext cx="4953036" cy="439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95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3573</TotalTime>
  <Words>1007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Roboto</vt:lpstr>
      <vt:lpstr>Tw Cen MT</vt:lpstr>
      <vt:lpstr>Circuit</vt:lpstr>
      <vt:lpstr>Towards Attesting Multi-TEE Devices</vt:lpstr>
      <vt:lpstr>High-Order Bits</vt:lpstr>
      <vt:lpstr>Problem Description</vt:lpstr>
      <vt:lpstr>System Construction</vt:lpstr>
      <vt:lpstr>Five Phases of a Component’s Lifecycle</vt:lpstr>
      <vt:lpstr>Protocol Stack</vt:lpstr>
      <vt:lpstr>PCIe IDE (Integrity and Data Encryption)</vt:lpstr>
      <vt:lpstr>IDE Protection Overview</vt:lpstr>
      <vt:lpstr>Options for Key Programming</vt:lpstr>
      <vt:lpstr>How to Verify Compliance?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Interfacing Confidential Computing Processors With Peripherals Over PCIe</dc:title>
  <dc:creator>Mark Novak</dc:creator>
  <cp:lastModifiedBy>Mark Novak</cp:lastModifiedBy>
  <cp:revision>3</cp:revision>
  <dcterms:created xsi:type="dcterms:W3CDTF">2022-05-20T16:25:12Z</dcterms:created>
  <dcterms:modified xsi:type="dcterms:W3CDTF">2022-06-02T14:00:12Z</dcterms:modified>
</cp:coreProperties>
</file>