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4" r:id="rId2"/>
    <p:sldId id="318" r:id="rId3"/>
    <p:sldId id="263" r:id="rId4"/>
    <p:sldId id="317" r:id="rId5"/>
    <p:sldId id="270" r:id="rId6"/>
    <p:sldId id="301" r:id="rId7"/>
    <p:sldId id="292" r:id="rId8"/>
    <p:sldId id="313" r:id="rId9"/>
    <p:sldId id="305" r:id="rId10"/>
    <p:sldId id="314" r:id="rId11"/>
    <p:sldId id="315" r:id="rId12"/>
    <p:sldId id="312" r:id="rId13"/>
    <p:sldId id="311" r:id="rId14"/>
    <p:sldId id="294" r:id="rId15"/>
    <p:sldId id="290" r:id="rId16"/>
    <p:sldId id="291" r:id="rId17"/>
    <p:sldId id="319" r:id="rId18"/>
    <p:sldId id="320" r:id="rId19"/>
    <p:sldId id="310" r:id="rId20"/>
    <p:sldId id="316" r:id="rId21"/>
    <p:sldId id="266" r:id="rId22"/>
    <p:sldId id="267" r:id="rId23"/>
    <p:sldId id="269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51309-0C41-499A-9CC5-D531B1D42DD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55061-3B19-4DAE-B04D-7FF1B7BB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5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D18D3-0FAD-5142-9837-79C89216E1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55061-3B19-4DAE-B04D-7FF1B7BB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3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runs the TAM?  The end device admin?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D18D3-0FAD-5142-9837-79C89216E1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0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230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D18D3-0FAD-5142-9837-79C89216E1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8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D18D3-0FAD-5142-9837-79C89216E1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D18D3-0FAD-5142-9837-79C89216E1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8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114-810A-4140-B72F-4B7908D13E3F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4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66BE-A8F5-42BE-8B4A-087146A374C2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A37F-6B44-4B46-9875-40BA3FD7D610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1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C4A9-B9B7-416B-8A00-A2446D54E987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D3EC-6436-4AF8-A1B9-B75E5162DCED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FF6A-6E63-45AA-8B5A-17C9F247B7EA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177D-AA19-4392-BC34-B075CEB8A229}" type="datetime1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6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ED51-554A-4279-B2F5-DF2B3C114322}" type="datetime1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1B1B-446B-4D8B-9748-A1A9736FD6BD}" type="datetime1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D051-AF81-40FB-98BD-827DE87ECA75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234-33D4-4FED-9CB4-BC2213BED0F4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1AF5-4D97-48BA-8684-F2BEA7B69458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TEEP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813C-6000-4636-8C5B-7EDC7547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9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teep-protocol#section-4.3.1" TargetMode="External"/><Relationship Id="rId2" Type="http://schemas.openxmlformats.org/officeDocument/2006/relationships/hyperlink" Target="https://datatracker.ietf.org/wg/rats/abou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draft-ietf-rats-ea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tf-teep" TargetMode="External"/><Relationship Id="rId2" Type="http://schemas.openxmlformats.org/officeDocument/2006/relationships/hyperlink" Target="https://tools.ietf.org/wg/tee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ietf-teep-architecture" TargetMode="External"/><Relationship Id="rId5" Type="http://schemas.openxmlformats.org/officeDocument/2006/relationships/hyperlink" Target="https://datatracker.ietf.org/doc/html/draft-ietf-teep-otrp-over-http" TargetMode="External"/><Relationship Id="rId4" Type="http://schemas.openxmlformats.org/officeDocument/2006/relationships/hyperlink" Target="https://datatracker.ietf.org/doc/html/draft-ietf-teep-protoco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thaler/teep" TargetMode="External"/><Relationship Id="rId2" Type="http://schemas.openxmlformats.org/officeDocument/2006/relationships/hyperlink" Target="https://github.com/yuichitk/libtee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o-isobe/tamproto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mailman/listinfo/tee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archive/id/draft-ietf-teep-architecture-17.html#OTRP" TargetMode="External"/><Relationship Id="rId2" Type="http://schemas.openxmlformats.org/officeDocument/2006/relationships/hyperlink" Target="http://blog.ssg.aalto.fi/2019/06/historical-insight-into-development-of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archive/id/draft-ietf-teep-architecture-17.html#OTRP" TargetMode="External"/><Relationship Id="rId2" Type="http://schemas.openxmlformats.org/officeDocument/2006/relationships/hyperlink" Target="https://www.ietf.org/archive/id/draft-ietf-teep-architecture-17.html#GSM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6024.html" TargetMode="External"/><Relationship Id="rId2" Type="http://schemas.openxmlformats.org/officeDocument/2006/relationships/hyperlink" Target="https://datatracker.ietf.org/doc/html/rfc528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751" y="692699"/>
            <a:ext cx="10360501" cy="2907755"/>
          </a:xfrm>
        </p:spPr>
        <p:txBody>
          <a:bodyPr>
            <a:normAutofit/>
          </a:bodyPr>
          <a:lstStyle/>
          <a:p>
            <a:br>
              <a:rPr lang="en-GB" dirty="0"/>
            </a:br>
            <a:r>
              <a:rPr lang="en-GB" dirty="0"/>
              <a:t>Trusted Execution Environment Provisioning (TEEP) WG</a:t>
            </a:r>
            <a:endParaRPr lang="en-GB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Thaler</a:t>
            </a:r>
          </a:p>
          <a:p>
            <a:r>
              <a:rPr lang="en-US" dirty="0"/>
              <a:t>Hannes Tschofenig</a:t>
            </a:r>
          </a:p>
          <a:p>
            <a:r>
              <a:rPr lang="en-US" dirty="0"/>
              <a:t>Mingliang Pei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1AEE0-CF00-41A5-AC5F-1C39C3FB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52A2-7951-4EF0-9880-6C562CF60235}" type="slidenum">
              <a:rPr lang="en-GB" smtClean="0"/>
              <a:t>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A0946-4C33-4549-9C6E-1249DBF9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TEEP Overview</a:t>
            </a:r>
          </a:p>
        </p:txBody>
      </p:sp>
    </p:spTree>
    <p:extLst>
      <p:ext uri="{BB962C8B-B14F-4D97-AF65-F5344CB8AC3E}">
        <p14:creationId xmlns:p14="http://schemas.microsoft.com/office/powerpoint/2010/main" val="296336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0CE4-8865-F94F-B387-6D2D3095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6791"/>
          </a:xfrm>
        </p:spPr>
        <p:txBody>
          <a:bodyPr/>
          <a:lstStyle/>
          <a:p>
            <a:r>
              <a:rPr lang="en-US" dirty="0"/>
              <a:t>TEEP Attestation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D0F1B76-2B45-9B48-AA31-43E2FC77F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74" y="3781353"/>
            <a:ext cx="10074044" cy="214074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CC024-2E1F-094D-A685-6F5E2587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4D78D-9D33-A545-A811-746D30ED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984A93-09E3-6D4C-905A-858F53259420}"/>
              </a:ext>
            </a:extLst>
          </p:cNvPr>
          <p:cNvSpPr txBox="1">
            <a:spLocks/>
          </p:cNvSpPr>
          <p:nvPr/>
        </p:nvSpPr>
        <p:spPr>
          <a:xfrm>
            <a:off x="838200" y="1491916"/>
            <a:ext cx="10515600" cy="21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Attestation is the process for a device to prove to a TAM that</a:t>
            </a:r>
          </a:p>
          <a:p>
            <a:pPr lvl="1"/>
            <a:r>
              <a:rPr lang="en-US" dirty="0"/>
              <a:t>a TEE in the device has particular properties, or</a:t>
            </a:r>
          </a:p>
          <a:p>
            <a:pPr lvl="1"/>
            <a:r>
              <a:rPr lang="en-US" dirty="0"/>
              <a:t>was built by a particular manufacturer, and/or </a:t>
            </a:r>
          </a:p>
          <a:p>
            <a:pPr lvl="1"/>
            <a:r>
              <a:rPr lang="en-US" dirty="0"/>
              <a:t>is executing a particular TA, or</a:t>
            </a:r>
          </a:p>
          <a:p>
            <a:pPr lvl="1"/>
            <a:r>
              <a:rPr lang="en-US" dirty="0"/>
              <a:t>other claims</a:t>
            </a:r>
          </a:p>
        </p:txBody>
      </p:sp>
    </p:spTree>
    <p:extLst>
      <p:ext uri="{BB962C8B-B14F-4D97-AF65-F5344CB8AC3E}">
        <p14:creationId xmlns:p14="http://schemas.microsoft.com/office/powerpoint/2010/main" val="105664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0CE4-8865-F94F-B387-6D2D3095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6791"/>
          </a:xfrm>
        </p:spPr>
        <p:txBody>
          <a:bodyPr/>
          <a:lstStyle/>
          <a:p>
            <a:r>
              <a:rPr lang="en-US" dirty="0"/>
              <a:t>Attestation Data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CC024-2E1F-094D-A685-6F5E2587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TEEP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4D78D-9D33-A545-A811-746D30ED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984A93-09E3-6D4C-905A-858F53259420}"/>
              </a:ext>
            </a:extLst>
          </p:cNvPr>
          <p:cNvSpPr txBox="1">
            <a:spLocks/>
          </p:cNvSpPr>
          <p:nvPr/>
        </p:nvSpPr>
        <p:spPr>
          <a:xfrm>
            <a:off x="838200" y="1491916"/>
            <a:ext cx="10515600" cy="4864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Different devices, manufacturers, and TEEs support different attestation protocols. </a:t>
            </a:r>
          </a:p>
          <a:p>
            <a:r>
              <a:rPr lang="en-US" dirty="0"/>
              <a:t>TEEP protocol is designed to be agnostic to the format of evidence and attestation results</a:t>
            </a:r>
          </a:p>
          <a:p>
            <a:pPr lvl="1"/>
            <a:r>
              <a:rPr lang="en-US" dirty="0"/>
              <a:t>allow proprietary or standardized formats to be used between a TEE and a verifier.</a:t>
            </a:r>
          </a:p>
          <a:p>
            <a:pPr lvl="1"/>
            <a:r>
              <a:rPr lang="en-US" dirty="0"/>
              <a:t>Verifier may or may not be co-located with the TAM.</a:t>
            </a:r>
          </a:p>
          <a:p>
            <a:r>
              <a:rPr lang="en-US" dirty="0"/>
              <a:t>Attestation agility</a:t>
            </a:r>
          </a:p>
          <a:p>
            <a:pPr lvl="1"/>
            <a:r>
              <a:rPr lang="en-US" dirty="0"/>
              <a:t>TEEP is designed to allow a device to inform a TAM the attestation technology it uses.</a:t>
            </a:r>
          </a:p>
          <a:p>
            <a:pPr lvl="1"/>
            <a:r>
              <a:rPr lang="en-US" dirty="0"/>
              <a:t>A device may support only one attestation technique while a TAM likely needs to support more than one attestation techniques.</a:t>
            </a:r>
          </a:p>
          <a:p>
            <a:r>
              <a:rPr lang="en-US" dirty="0"/>
              <a:t>Requirements on a format to be supported</a:t>
            </a:r>
          </a:p>
          <a:p>
            <a:pPr lvl="1"/>
            <a:r>
              <a:rPr lang="en-US" dirty="0"/>
              <a:t>A format MUST support encryption of any information that is considered sensitive</a:t>
            </a:r>
          </a:p>
          <a:p>
            <a:r>
              <a:rPr lang="en-US" dirty="0"/>
              <a:t>Converge on the incoming standards by IETF </a:t>
            </a:r>
            <a:r>
              <a:rPr lang="en-US" dirty="0">
                <a:hlinkClick r:id="rId2"/>
              </a:rPr>
              <a:t>RATS</a:t>
            </a:r>
            <a:r>
              <a:rPr lang="en-US" dirty="0"/>
              <a:t> WG work</a:t>
            </a:r>
          </a:p>
          <a:p>
            <a:pPr lvl="1"/>
            <a:r>
              <a:rPr lang="en-US" dirty="0">
                <a:hlinkClick r:id="rId3"/>
              </a:rPr>
              <a:t>TEEP protocol</a:t>
            </a:r>
            <a:r>
              <a:rPr lang="en-US" dirty="0"/>
              <a:t> specifies the TEEP required information in attestation results for TAM to consume if the device attestation uses an “</a:t>
            </a:r>
            <a:r>
              <a:rPr lang="en-US" i="1" dirty="0"/>
              <a:t>Entity Attestation Token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EAT</a:t>
            </a:r>
            <a:r>
              <a:rPr lang="en-US" dirty="0"/>
              <a:t>)” defined by the RATS WG.</a:t>
            </a:r>
          </a:p>
        </p:txBody>
      </p:sp>
    </p:spTree>
    <p:extLst>
      <p:ext uri="{BB962C8B-B14F-4D97-AF65-F5344CB8AC3E}">
        <p14:creationId xmlns:p14="http://schemas.microsoft.com/office/powerpoint/2010/main" val="44079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3FB195-F0A6-40C9-8A05-E3A901B0231C}"/>
              </a:ext>
            </a:extLst>
          </p:cNvPr>
          <p:cNvSpPr/>
          <p:nvPr/>
        </p:nvSpPr>
        <p:spPr>
          <a:xfrm>
            <a:off x="8937523" y="4546754"/>
            <a:ext cx="1347019" cy="904568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TAM-2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B3E42-C47C-4987-BD00-28BC8B6E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Architecture of TEEP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21CAA-D7F1-4B55-AFFC-F99F4BE4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8ECF5-8961-47CE-8E61-F1427843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9BBAB3-8F50-4B92-80D0-50C7B2345861}"/>
              </a:ext>
            </a:extLst>
          </p:cNvPr>
          <p:cNvSpPr/>
          <p:nvPr/>
        </p:nvSpPr>
        <p:spPr>
          <a:xfrm>
            <a:off x="8937523" y="3235041"/>
            <a:ext cx="1347019" cy="904568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TAM-1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2E6D0-BC0E-4500-BCF3-984C6D4B4092}"/>
              </a:ext>
            </a:extLst>
          </p:cNvPr>
          <p:cNvSpPr/>
          <p:nvPr/>
        </p:nvSpPr>
        <p:spPr>
          <a:xfrm>
            <a:off x="1061884" y="1690688"/>
            <a:ext cx="6577781" cy="438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4E8ED-9A5C-4400-BAD0-543F943DEAA4}"/>
              </a:ext>
            </a:extLst>
          </p:cNvPr>
          <p:cNvSpPr/>
          <p:nvPr/>
        </p:nvSpPr>
        <p:spPr>
          <a:xfrm>
            <a:off x="1342104" y="2546761"/>
            <a:ext cx="3318386" cy="262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TEE-1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401AAD-61CE-41FA-AFAB-A90589A5BDB2}"/>
              </a:ext>
            </a:extLst>
          </p:cNvPr>
          <p:cNvSpPr/>
          <p:nvPr/>
        </p:nvSpPr>
        <p:spPr>
          <a:xfrm>
            <a:off x="2207342" y="4151694"/>
            <a:ext cx="1587909" cy="695839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TEEP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26AB-E3F8-4C99-B8A0-77A4968D9B42}"/>
              </a:ext>
            </a:extLst>
          </p:cNvPr>
          <p:cNvSpPr/>
          <p:nvPr/>
        </p:nvSpPr>
        <p:spPr>
          <a:xfrm>
            <a:off x="1563331" y="3016251"/>
            <a:ext cx="1415844" cy="840785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Trusted Component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77042-28B8-4C50-98C1-5EA8AC5A9C7B}"/>
              </a:ext>
            </a:extLst>
          </p:cNvPr>
          <p:cNvSpPr/>
          <p:nvPr/>
        </p:nvSpPr>
        <p:spPr>
          <a:xfrm>
            <a:off x="3062751" y="3003691"/>
            <a:ext cx="1415844" cy="840785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Trusted Component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81BC83-DE9C-4E94-BEBA-1C918226D090}"/>
              </a:ext>
            </a:extLst>
          </p:cNvPr>
          <p:cNvSpPr/>
          <p:nvPr/>
        </p:nvSpPr>
        <p:spPr>
          <a:xfrm>
            <a:off x="5476566" y="4151693"/>
            <a:ext cx="1587909" cy="695839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TEEP Broker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85B153-497A-4CEB-A553-88365E9464E0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V="1">
            <a:off x="7064475" y="3687325"/>
            <a:ext cx="1873048" cy="8122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A45EBC-B47A-403B-8C5A-E9437CA05CF2}"/>
              </a:ext>
            </a:extLst>
          </p:cNvPr>
          <p:cNvCxnSpPr>
            <a:stCxn id="14" idx="3"/>
            <a:endCxn id="7" idx="1"/>
          </p:cNvCxnSpPr>
          <p:nvPr/>
        </p:nvCxnSpPr>
        <p:spPr>
          <a:xfrm>
            <a:off x="7064475" y="4499613"/>
            <a:ext cx="1873048" cy="4994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35B685-A9C0-4BD0-81E7-340E15E2F029}"/>
              </a:ext>
            </a:extLst>
          </p:cNvPr>
          <p:cNvSpPr/>
          <p:nvPr/>
        </p:nvSpPr>
        <p:spPr>
          <a:xfrm>
            <a:off x="5388079" y="2002493"/>
            <a:ext cx="1587909" cy="695839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FB4674-D5A3-4143-9105-5F086AF920D0}"/>
              </a:ext>
            </a:extLst>
          </p:cNvPr>
          <p:cNvSpPr/>
          <p:nvPr/>
        </p:nvSpPr>
        <p:spPr>
          <a:xfrm>
            <a:off x="4940709" y="3076941"/>
            <a:ext cx="1587909" cy="695839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App-2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15AB5E4-E0A5-47AE-AA78-882AACFC6D00}"/>
              </a:ext>
            </a:extLst>
          </p:cNvPr>
          <p:cNvCxnSpPr>
            <a:stCxn id="21" idx="1"/>
            <a:endCxn id="12" idx="0"/>
          </p:cNvCxnSpPr>
          <p:nvPr/>
        </p:nvCxnSpPr>
        <p:spPr>
          <a:xfrm rot="10800000" flipV="1">
            <a:off x="2271253" y="2350413"/>
            <a:ext cx="3116826" cy="665838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1F2F0AF-37BD-426B-8A15-26934B6C3A05}"/>
              </a:ext>
            </a:extLst>
          </p:cNvPr>
          <p:cNvCxnSpPr>
            <a:stCxn id="22" idx="1"/>
            <a:endCxn id="13" idx="3"/>
          </p:cNvCxnSpPr>
          <p:nvPr/>
        </p:nvCxnSpPr>
        <p:spPr>
          <a:xfrm rot="10800000">
            <a:off x="4478595" y="3424085"/>
            <a:ext cx="462114" cy="777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E09007-A73C-4E7F-9791-7049DDE5D3AD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3795251" y="4499613"/>
            <a:ext cx="1681315" cy="1"/>
          </a:xfrm>
          <a:prstGeom prst="line">
            <a:avLst/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418DCA-9958-4098-9A51-775F432590FE}"/>
              </a:ext>
            </a:extLst>
          </p:cNvPr>
          <p:cNvCxnSpPr>
            <a:stCxn id="22" idx="2"/>
            <a:endCxn id="14" idx="0"/>
          </p:cNvCxnSpPr>
          <p:nvPr/>
        </p:nvCxnSpPr>
        <p:spPr>
          <a:xfrm>
            <a:off x="5734664" y="3772780"/>
            <a:ext cx="535857" cy="378913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63FBDE7-5366-4008-8808-98874A3BC01A}"/>
              </a:ext>
            </a:extLst>
          </p:cNvPr>
          <p:cNvCxnSpPr>
            <a:stCxn id="21" idx="3"/>
            <a:endCxn id="14" idx="0"/>
          </p:cNvCxnSpPr>
          <p:nvPr/>
        </p:nvCxnSpPr>
        <p:spPr>
          <a:xfrm flipH="1">
            <a:off x="6270521" y="2350413"/>
            <a:ext cx="705467" cy="1801280"/>
          </a:xfrm>
          <a:prstGeom prst="bentConnector4">
            <a:avLst>
              <a:gd name="adj1" fmla="val -32404"/>
              <a:gd name="adj2" fmla="val 87496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D22261-0ED9-467F-B966-80E3B798E077}"/>
              </a:ext>
            </a:extLst>
          </p:cNvPr>
          <p:cNvSpPr txBox="1"/>
          <p:nvPr/>
        </p:nvSpPr>
        <p:spPr>
          <a:xfrm>
            <a:off x="9704439" y="1592826"/>
            <a:ext cx="147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Device</a:t>
            </a:r>
          </a:p>
          <a:p>
            <a:pPr algn="ctr"/>
            <a:r>
              <a:rPr lang="en-US" dirty="0"/>
              <a:t>Administrator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6EA19D-4DEA-4769-9E8C-4A6022E18960}"/>
              </a:ext>
            </a:extLst>
          </p:cNvPr>
          <p:cNvCxnSpPr>
            <a:stCxn id="34" idx="2"/>
            <a:endCxn id="6" idx="0"/>
          </p:cNvCxnSpPr>
          <p:nvPr/>
        </p:nvCxnSpPr>
        <p:spPr>
          <a:xfrm flipH="1">
            <a:off x="9611033" y="2239157"/>
            <a:ext cx="831525" cy="995884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9F0F502-D5A6-4876-BA66-DC5608BFC45F}"/>
              </a:ext>
            </a:extLst>
          </p:cNvPr>
          <p:cNvSpPr txBox="1"/>
          <p:nvPr/>
        </p:nvSpPr>
        <p:spPr>
          <a:xfrm>
            <a:off x="8357419" y="621125"/>
            <a:ext cx="1476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 Component Signer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1C5CDE-2BCB-42A5-8F2D-6D06F0FDEB1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9095538" y="1544455"/>
            <a:ext cx="342372" cy="1690586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8426824-DFEF-46FE-8C84-D7028737A801}"/>
              </a:ext>
            </a:extLst>
          </p:cNvPr>
          <p:cNvSpPr txBox="1"/>
          <p:nvPr/>
        </p:nvSpPr>
        <p:spPr>
          <a:xfrm>
            <a:off x="8779507" y="2239157"/>
            <a:ext cx="41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6A1D82-8B08-4F9C-ADF9-96F85950B461}"/>
              </a:ext>
            </a:extLst>
          </p:cNvPr>
          <p:cNvSpPr txBox="1"/>
          <p:nvPr/>
        </p:nvSpPr>
        <p:spPr>
          <a:xfrm>
            <a:off x="10189901" y="254676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172220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ACD2-C464-406D-8FB8-5A6F808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975AA-F400-456F-A542-06778E3D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TEEP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82A93-8EAB-41A2-B705-CB44A251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EF0845-F0E4-41ED-AA88-3BB1AA42BC8D}"/>
              </a:ext>
            </a:extLst>
          </p:cNvPr>
          <p:cNvSpPr/>
          <p:nvPr/>
        </p:nvSpPr>
        <p:spPr>
          <a:xfrm>
            <a:off x="583564" y="1859973"/>
            <a:ext cx="2296391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TEEP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950D51-25A1-4F90-8342-6FDFA669B57F}"/>
              </a:ext>
            </a:extLst>
          </p:cNvPr>
          <p:cNvSpPr/>
          <p:nvPr/>
        </p:nvSpPr>
        <p:spPr>
          <a:xfrm>
            <a:off x="6312420" y="1859973"/>
            <a:ext cx="2296391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15C353-FAC1-45DF-8367-996D4841EA5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79955" y="2363932"/>
            <a:ext cx="3432465" cy="0"/>
          </a:xfrm>
          <a:prstGeom prst="straightConnector1">
            <a:avLst/>
          </a:prstGeom>
          <a:ln w="63500">
            <a:headEnd type="triangle"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4CF445-1DE1-40BB-9503-16CBD4073E5F}"/>
              </a:ext>
            </a:extLst>
          </p:cNvPr>
          <p:cNvSpPr/>
          <p:nvPr/>
        </p:nvSpPr>
        <p:spPr>
          <a:xfrm>
            <a:off x="583564" y="3486151"/>
            <a:ext cx="2296391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TEEP/HTTP Client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40BDF9-F037-4A61-85A6-AE4974DD898B}"/>
              </a:ext>
            </a:extLst>
          </p:cNvPr>
          <p:cNvSpPr/>
          <p:nvPr/>
        </p:nvSpPr>
        <p:spPr>
          <a:xfrm>
            <a:off x="6312420" y="3486151"/>
            <a:ext cx="2296391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TEEP/HTTP Server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4DDA7-430A-489F-BC4C-6EDA3B49C5E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879955" y="3990110"/>
            <a:ext cx="3432465" cy="0"/>
          </a:xfrm>
          <a:prstGeom prst="straightConnector1">
            <a:avLst/>
          </a:prstGeom>
          <a:ln w="63500">
            <a:headEnd type="triangle"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4D4920-EF66-4B31-B9FB-6A93371FD3FC}"/>
              </a:ext>
            </a:extLst>
          </p:cNvPr>
          <p:cNvSpPr txBox="1"/>
          <p:nvPr/>
        </p:nvSpPr>
        <p:spPr>
          <a:xfrm>
            <a:off x="4231982" y="19401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60193-84C9-44B1-8CCB-A93735EF9804}"/>
              </a:ext>
            </a:extLst>
          </p:cNvPr>
          <p:cNvSpPr txBox="1"/>
          <p:nvPr/>
        </p:nvSpPr>
        <p:spPr>
          <a:xfrm>
            <a:off x="3755437" y="3503210"/>
            <a:ext cx="16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TEEP-over-HTTP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F052C3-9EF7-4B8A-84C8-872A93E6ADDD}"/>
              </a:ext>
            </a:extLst>
          </p:cNvPr>
          <p:cNvSpPr txBox="1"/>
          <p:nvPr/>
        </p:nvSpPr>
        <p:spPr>
          <a:xfrm>
            <a:off x="3058355" y="4348430"/>
            <a:ext cx="308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(other direction also possible</a:t>
            </a:r>
          </a:p>
          <a:p>
            <a:r>
              <a:rPr lang="en-US" dirty="0"/>
              <a:t>but not yet specified in a spec)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876C40-68F8-4180-B6FB-6F2C60326A4F}"/>
              </a:ext>
            </a:extLst>
          </p:cNvPr>
          <p:cNvSpPr/>
          <p:nvPr/>
        </p:nvSpPr>
        <p:spPr>
          <a:xfrm>
            <a:off x="583563" y="5112329"/>
            <a:ext cx="2296391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HTTP(S) Client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A0C2A3-D974-4BB4-AE13-3FABBAA4D17D}"/>
              </a:ext>
            </a:extLst>
          </p:cNvPr>
          <p:cNvSpPr/>
          <p:nvPr/>
        </p:nvSpPr>
        <p:spPr>
          <a:xfrm>
            <a:off x="6312420" y="5112328"/>
            <a:ext cx="2296391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HTTP(S)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C4FD3E-AD61-4FBE-BFC1-C0B280E383D1}"/>
              </a:ext>
            </a:extLst>
          </p:cNvPr>
          <p:cNvCxnSpPr/>
          <p:nvPr/>
        </p:nvCxnSpPr>
        <p:spPr>
          <a:xfrm>
            <a:off x="2882997" y="5629249"/>
            <a:ext cx="3737263" cy="0"/>
          </a:xfrm>
          <a:prstGeom prst="straightConnector1">
            <a:avLst/>
          </a:prstGeom>
          <a:ln w="63500">
            <a:headEnd type="triangle"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1DF59A-7B61-4F75-A2A6-15D2309BFF6D}"/>
              </a:ext>
            </a:extLst>
          </p:cNvPr>
          <p:cNvSpPr txBox="1"/>
          <p:nvPr/>
        </p:nvSpPr>
        <p:spPr>
          <a:xfrm>
            <a:off x="4262754" y="5188956"/>
            <a:ext cx="106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HTTP/TLS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E74A64-344A-4772-9077-052C6638449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731760" y="2867891"/>
            <a:ext cx="0" cy="6182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6395F4-5D4B-4DB9-B3E5-9EAB16AEF607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flipH="1">
            <a:off x="1731759" y="4494069"/>
            <a:ext cx="1" cy="6182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2F1C47-E81B-4395-BE16-FD77EEA232B1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7460616" y="2867891"/>
            <a:ext cx="0" cy="6182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E37257-7CBF-487E-A522-47D9077E6728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7460616" y="4494069"/>
            <a:ext cx="0" cy="6182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9C43B32-70EB-4C68-AB2D-DE7B396C25BC}"/>
              </a:ext>
            </a:extLst>
          </p:cNvPr>
          <p:cNvSpPr txBox="1"/>
          <p:nvPr/>
        </p:nvSpPr>
        <p:spPr>
          <a:xfrm>
            <a:off x="7390979" y="872381"/>
            <a:ext cx="152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 Model: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FE84AF-8A67-4BA2-A155-A302F8EF2D92}"/>
              </a:ext>
            </a:extLst>
          </p:cNvPr>
          <p:cNvSpPr txBox="1"/>
          <p:nvPr/>
        </p:nvSpPr>
        <p:spPr>
          <a:xfrm>
            <a:off x="9458632" y="8723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A6DE1C-06FC-4004-A5DA-548601498E6B}"/>
              </a:ext>
            </a:extLst>
          </p:cNvPr>
          <p:cNvSpPr txBox="1"/>
          <p:nvPr/>
        </p:nvSpPr>
        <p:spPr>
          <a:xfrm>
            <a:off x="10088500" y="8825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5908C0-4C69-4A51-868B-8B3761E472B4}"/>
              </a:ext>
            </a:extLst>
          </p:cNvPr>
          <p:cNvSpPr txBox="1"/>
          <p:nvPr/>
        </p:nvSpPr>
        <p:spPr>
          <a:xfrm>
            <a:off x="10714055" y="8723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22D0CF-A200-4F3A-961F-8ED25EC12ADA}"/>
              </a:ext>
            </a:extLst>
          </p:cNvPr>
          <p:cNvSpPr txBox="1"/>
          <p:nvPr/>
        </p:nvSpPr>
        <p:spPr>
          <a:xfrm>
            <a:off x="11198942" y="2084439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4AE5DD-16E9-4187-A558-FA96090D83B4}"/>
              </a:ext>
            </a:extLst>
          </p:cNvPr>
          <p:cNvSpPr txBox="1"/>
          <p:nvPr/>
        </p:nvSpPr>
        <p:spPr>
          <a:xfrm>
            <a:off x="11198942" y="555828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416B84-0BFF-4850-B8B7-E724260EC89E}"/>
              </a:ext>
            </a:extLst>
          </p:cNvPr>
          <p:cNvSpPr txBox="1"/>
          <p:nvPr/>
        </p:nvSpPr>
        <p:spPr>
          <a:xfrm>
            <a:off x="9356841" y="144606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2834E9-DD2A-4D70-AA4A-873F3D182FFC}"/>
              </a:ext>
            </a:extLst>
          </p:cNvPr>
          <p:cNvSpPr txBox="1"/>
          <p:nvPr/>
        </p:nvSpPr>
        <p:spPr>
          <a:xfrm>
            <a:off x="9982200" y="144606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BC93EC-0C96-4005-AA79-FE5008E29882}"/>
              </a:ext>
            </a:extLst>
          </p:cNvPr>
          <p:cNvSpPr txBox="1"/>
          <p:nvPr/>
        </p:nvSpPr>
        <p:spPr>
          <a:xfrm>
            <a:off x="10607559" y="144606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82346A-EAE0-4226-9C07-FC8FA54E9AB3}"/>
              </a:ext>
            </a:extLst>
          </p:cNvPr>
          <p:cNvSpPr txBox="1"/>
          <p:nvPr/>
        </p:nvSpPr>
        <p:spPr>
          <a:xfrm>
            <a:off x="9358382" y="593558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4D288-FF58-4DD5-B7D0-D9D61D3441E7}"/>
              </a:ext>
            </a:extLst>
          </p:cNvPr>
          <p:cNvSpPr txBox="1"/>
          <p:nvPr/>
        </p:nvSpPr>
        <p:spPr>
          <a:xfrm>
            <a:off x="9983741" y="593558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13AC11-89D1-48AB-A45E-39F7301FE97F}"/>
              </a:ext>
            </a:extLst>
          </p:cNvPr>
          <p:cNvSpPr txBox="1"/>
          <p:nvPr/>
        </p:nvSpPr>
        <p:spPr>
          <a:xfrm>
            <a:off x="10609100" y="593558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E02CF1-0E6A-49DD-A8D9-C7E224382B15}"/>
              </a:ext>
            </a:extLst>
          </p:cNvPr>
          <p:cNvCxnSpPr/>
          <p:nvPr/>
        </p:nvCxnSpPr>
        <p:spPr>
          <a:xfrm>
            <a:off x="9615948" y="1940110"/>
            <a:ext cx="0" cy="927781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43121C-EB6C-4C82-A7D5-11CC7C8191A4}"/>
              </a:ext>
            </a:extLst>
          </p:cNvPr>
          <p:cNvCxnSpPr>
            <a:cxnSpLocks/>
          </p:cNvCxnSpPr>
          <p:nvPr/>
        </p:nvCxnSpPr>
        <p:spPr>
          <a:xfrm>
            <a:off x="10259961" y="1940110"/>
            <a:ext cx="0" cy="255395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EA3172-890B-4310-92E0-CECF8AAB1AC4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0876161" y="1941898"/>
            <a:ext cx="8148" cy="3993682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156B7D-B7FE-4D1E-99CB-0B588A8A8064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9592469" y="3503210"/>
            <a:ext cx="32974" cy="2432370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6C995A-D962-4D37-AEFF-BB1001EF221A}"/>
              </a:ext>
            </a:extLst>
          </p:cNvPr>
          <p:cNvCxnSpPr>
            <a:cxnSpLocks/>
          </p:cNvCxnSpPr>
          <p:nvPr/>
        </p:nvCxnSpPr>
        <p:spPr>
          <a:xfrm flipV="1">
            <a:off x="10250801" y="5112328"/>
            <a:ext cx="0" cy="782228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4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3684" y="1200150"/>
            <a:ext cx="19047" cy="520065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302657" y="1323975"/>
            <a:ext cx="2" cy="518160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63683" y="1694768"/>
            <a:ext cx="7038974" cy="21941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63681" y="3159068"/>
            <a:ext cx="7038976" cy="321464"/>
          </a:xfrm>
          <a:prstGeom prst="straightConnector1">
            <a:avLst/>
          </a:prstGeom>
          <a:ln w="127000" cmpd="dbl">
            <a:solidFill>
              <a:schemeClr val="accent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63682" y="2213711"/>
            <a:ext cx="7038975" cy="328612"/>
          </a:xfrm>
          <a:prstGeom prst="straightConnector1">
            <a:avLst/>
          </a:prstGeom>
          <a:ln w="127000" cmpd="dbl">
            <a:solidFill>
              <a:schemeClr val="accent1"/>
            </a:solidFill>
            <a:headEnd type="triangle" w="sm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41665" y="724587"/>
            <a:ext cx="92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HTTP(S)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9141" y="571505"/>
            <a:ext cx="1569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HTTP(S) Client </a:t>
            </a:r>
          </a:p>
          <a:p>
            <a:pPr algn="ctr"/>
            <a:r>
              <a:rPr lang="en-US" dirty="0"/>
              <a:t>(broker)</a:t>
            </a:r>
          </a:p>
        </p:txBody>
      </p:sp>
      <p:cxnSp>
        <p:nvCxnSpPr>
          <p:cNvPr id="21" name="Straight Connector 20"/>
          <p:cNvCxnSpPr>
            <a:stCxn id="22" idx="2"/>
          </p:cNvCxnSpPr>
          <p:nvPr/>
        </p:nvCxnSpPr>
        <p:spPr>
          <a:xfrm flipH="1">
            <a:off x="10607583" y="1370917"/>
            <a:ext cx="9526" cy="5134658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97149" y="724586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TEEP</a:t>
            </a:r>
            <a:br>
              <a:rPr lang="en-US" dirty="0"/>
            </a:br>
            <a:r>
              <a:rPr lang="en-US" dirty="0"/>
              <a:t>TAM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101634" y="1237912"/>
            <a:ext cx="0" cy="5162888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3200" y="591581"/>
            <a:ext cx="73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TEEP</a:t>
            </a:r>
            <a:br>
              <a:rPr lang="en-US" dirty="0"/>
            </a:br>
            <a:r>
              <a:rPr lang="en-US" dirty="0"/>
              <a:t>Agent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101634" y="2142100"/>
            <a:ext cx="9515474" cy="4526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8987">
            <a:off x="2330878" y="2959110"/>
            <a:ext cx="826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HTTP POST </a:t>
            </a:r>
            <a:r>
              <a:rPr lang="en-US" sz="1600" i="1" dirty="0">
                <a:solidFill>
                  <a:schemeClr val="accent1"/>
                </a:solidFill>
              </a:rPr>
              <a:t>tam-</a:t>
            </a:r>
            <a:r>
              <a:rPr lang="en-US" sz="1600" i="1" dirty="0" err="1">
                <a:solidFill>
                  <a:schemeClr val="accent1"/>
                </a:solidFill>
              </a:rPr>
              <a:t>uri</a:t>
            </a:r>
            <a:r>
              <a:rPr lang="en-US" sz="1600" i="1" dirty="0">
                <a:solidFill>
                  <a:schemeClr val="accent1"/>
                </a:solidFill>
              </a:rPr>
              <a:t>, </a:t>
            </a:r>
            <a:r>
              <a:rPr lang="en-US" sz="1600" dirty="0">
                <a:solidFill>
                  <a:schemeClr val="accent1"/>
                </a:solidFill>
              </a:rPr>
              <a:t>Content-type: application/</a:t>
            </a:r>
            <a:r>
              <a:rPr lang="en-US" sz="1600" dirty="0" err="1">
                <a:solidFill>
                  <a:schemeClr val="accent1"/>
                </a:solidFill>
              </a:rPr>
              <a:t>teep+cbor</a:t>
            </a:r>
            <a:r>
              <a:rPr lang="en-US" sz="1600" dirty="0">
                <a:solidFill>
                  <a:schemeClr val="accent1"/>
                </a:solidFill>
              </a:rPr>
              <a:t>, Accept: application/</a:t>
            </a:r>
            <a:r>
              <a:rPr lang="en-US" sz="1600" dirty="0" err="1">
                <a:solidFill>
                  <a:schemeClr val="accent1"/>
                </a:solidFill>
              </a:rPr>
              <a:t>teep+cbor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01634" y="3106764"/>
            <a:ext cx="9515474" cy="4526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1402522">
            <a:off x="2649412" y="1971992"/>
            <a:ext cx="470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200 OK, Content-type: application/</a:t>
            </a:r>
            <a:r>
              <a:rPr lang="en-US" sz="1600" dirty="0" err="1">
                <a:solidFill>
                  <a:schemeClr val="accent1"/>
                </a:solidFill>
              </a:rPr>
              <a:t>teep+cbor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53028">
            <a:off x="2683815" y="1445414"/>
            <a:ext cx="4657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HTTP POST </a:t>
            </a:r>
            <a:r>
              <a:rPr lang="en-US" sz="1600" i="1" dirty="0">
                <a:solidFill>
                  <a:schemeClr val="accent1"/>
                </a:solidFill>
              </a:rPr>
              <a:t>tam-</a:t>
            </a:r>
            <a:r>
              <a:rPr lang="en-US" sz="1600" i="1" dirty="0" err="1">
                <a:solidFill>
                  <a:schemeClr val="accent1"/>
                </a:solidFill>
              </a:rPr>
              <a:t>uri</a:t>
            </a:r>
            <a:r>
              <a:rPr lang="en-US" sz="1600" dirty="0">
                <a:solidFill>
                  <a:schemeClr val="accent1"/>
                </a:solidFill>
              </a:rPr>
              <a:t>, Accept: application/</a:t>
            </a:r>
            <a:r>
              <a:rPr lang="en-US" sz="1600" dirty="0" err="1">
                <a:solidFill>
                  <a:schemeClr val="accent1"/>
                </a:solidFill>
              </a:rPr>
              <a:t>teep+cbor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1418257">
            <a:off x="7239932" y="2242489"/>
            <a:ext cx="338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QueryRequest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tam-cert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 rot="182949">
            <a:off x="1101632" y="3273006"/>
            <a:ext cx="434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QueryResponse</a:t>
            </a:r>
            <a:r>
              <a:rPr lang="en-US" dirty="0">
                <a:solidFill>
                  <a:srgbClr val="FF0000"/>
                </a:solidFill>
              </a:rPr>
              <a:t>(“I need TA X”)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302657" y="1914187"/>
            <a:ext cx="1314451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2260" y="2460433"/>
            <a:ext cx="728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Verify</a:t>
            </a:r>
            <a:br>
              <a:rPr lang="en-US" dirty="0"/>
            </a:br>
            <a:r>
              <a:rPr lang="en-US" dirty="0"/>
              <a:t>TAM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540165" y="1568151"/>
            <a:ext cx="9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(empty)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282731" y="4911668"/>
            <a:ext cx="7038976" cy="321464"/>
          </a:xfrm>
          <a:prstGeom prst="straightConnector1">
            <a:avLst/>
          </a:prstGeom>
          <a:ln w="127000" cmpd="dbl">
            <a:solidFill>
              <a:schemeClr val="accent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282732" y="3966311"/>
            <a:ext cx="7038975" cy="328612"/>
          </a:xfrm>
          <a:prstGeom prst="straightConnector1">
            <a:avLst/>
          </a:prstGeom>
          <a:ln w="127000" cmpd="dbl">
            <a:solidFill>
              <a:schemeClr val="accent1"/>
            </a:solidFill>
            <a:headEnd type="triangle" w="sm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120684" y="3894700"/>
            <a:ext cx="9515474" cy="4526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120684" y="4859364"/>
            <a:ext cx="9515474" cy="4526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21418257">
            <a:off x="8304834" y="3972485"/>
            <a:ext cx="23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Update(TA X)</a:t>
            </a:r>
          </a:p>
        </p:txBody>
      </p:sp>
      <p:sp>
        <p:nvSpPr>
          <p:cNvPr id="68" name="TextBox 67"/>
          <p:cNvSpPr txBox="1"/>
          <p:nvPr/>
        </p:nvSpPr>
        <p:spPr>
          <a:xfrm rot="182949">
            <a:off x="1120682" y="5025606"/>
            <a:ext cx="434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Success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4393223"/>
            <a:ext cx="11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Install TA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2254158" y="5685743"/>
            <a:ext cx="7038974" cy="21941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9293132" y="5686087"/>
            <a:ext cx="1314451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530640" y="5340051"/>
            <a:ext cx="9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(empty)</a:t>
            </a:r>
          </a:p>
        </p:txBody>
      </p:sp>
      <p:sp>
        <p:nvSpPr>
          <p:cNvPr id="81" name="TextBox 80"/>
          <p:cNvSpPr txBox="1"/>
          <p:nvPr/>
        </p:nvSpPr>
        <p:spPr>
          <a:xfrm rot="21402522">
            <a:off x="2639449" y="3751229"/>
            <a:ext cx="502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200 OK, Content-type: application/</a:t>
            </a:r>
            <a:r>
              <a:rPr lang="en-US" sz="1600" dirty="0" err="1">
                <a:solidFill>
                  <a:schemeClr val="accent1"/>
                </a:solidFill>
              </a:rPr>
              <a:t>teep+cbor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 rot="21402522">
            <a:off x="2650457" y="5482193"/>
            <a:ext cx="3433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200 OK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07583" y="3383797"/>
            <a:ext cx="1445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Verify device,</a:t>
            </a:r>
          </a:p>
          <a:p>
            <a:pPr algn="ctr"/>
            <a:r>
              <a:rPr lang="en-US" dirty="0"/>
              <a:t>Authorize TA</a:t>
            </a:r>
          </a:p>
        </p:txBody>
      </p:sp>
      <p:sp>
        <p:nvSpPr>
          <p:cNvPr id="84" name="TextBox 83"/>
          <p:cNvSpPr txBox="1"/>
          <p:nvPr/>
        </p:nvSpPr>
        <p:spPr>
          <a:xfrm rot="168987">
            <a:off x="2278635" y="4682451"/>
            <a:ext cx="748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HTTP POST </a:t>
            </a:r>
            <a:r>
              <a:rPr lang="en-US" sz="1600" i="1" dirty="0">
                <a:solidFill>
                  <a:schemeClr val="accent1"/>
                </a:solidFill>
              </a:rPr>
              <a:t>tam-</a:t>
            </a:r>
            <a:r>
              <a:rPr lang="en-US" sz="1600" i="1" dirty="0" err="1">
                <a:solidFill>
                  <a:schemeClr val="accent1"/>
                </a:solidFill>
              </a:rPr>
              <a:t>uri</a:t>
            </a:r>
            <a:r>
              <a:rPr lang="en-US" sz="1600" i="1" dirty="0">
                <a:solidFill>
                  <a:schemeClr val="accent1"/>
                </a:solidFill>
              </a:rPr>
              <a:t>, </a:t>
            </a:r>
            <a:r>
              <a:rPr lang="en-US" sz="1600" dirty="0">
                <a:solidFill>
                  <a:schemeClr val="accent1"/>
                </a:solidFill>
              </a:rPr>
              <a:t>Content-type: application/</a:t>
            </a:r>
            <a:r>
              <a:rPr lang="en-US" sz="1600" dirty="0" err="1">
                <a:solidFill>
                  <a:schemeClr val="accent1"/>
                </a:solidFill>
              </a:rPr>
              <a:t>teep+cbor</a:t>
            </a:r>
            <a:r>
              <a:rPr lang="en-US" sz="1600" dirty="0">
                <a:solidFill>
                  <a:schemeClr val="accent1"/>
                </a:solidFill>
              </a:rPr>
              <a:t>, Accept: application/</a:t>
            </a:r>
            <a:r>
              <a:rPr lang="en-US" sz="1600" dirty="0" err="1">
                <a:solidFill>
                  <a:schemeClr val="accent1"/>
                </a:solidFill>
              </a:rPr>
              <a:t>teep+cbor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85" name="Title 84"/>
          <p:cNvSpPr>
            <a:spLocks noGrp="1"/>
          </p:cNvSpPr>
          <p:nvPr>
            <p:ph type="title"/>
          </p:nvPr>
        </p:nvSpPr>
        <p:spPr>
          <a:xfrm>
            <a:off x="561975" y="288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TEEP Transport</a:t>
            </a:r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12"/>
          </p:nvPr>
        </p:nvSpPr>
        <p:spPr>
          <a:xfrm>
            <a:off x="8334375" y="6280150"/>
            <a:ext cx="2743200" cy="365125"/>
          </a:xfrm>
        </p:spPr>
        <p:txBody>
          <a:bodyPr/>
          <a:lstStyle/>
          <a:p>
            <a:fld id="{C7782B5B-009B-4DE5-8E37-2C2DB76A5A93}" type="slidenum">
              <a:rPr lang="en-US" smtClean="0"/>
              <a:t>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</p:spTree>
    <p:extLst>
      <p:ext uri="{BB962C8B-B14F-4D97-AF65-F5344CB8AC3E}">
        <p14:creationId xmlns:p14="http://schemas.microsoft.com/office/powerpoint/2010/main" val="318985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model #1: Broker in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E8E5-4EA6-4D05-B6DE-A0E697392F2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09129" y="2546277"/>
            <a:ext cx="686025" cy="2643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TAM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3723" y="1613119"/>
            <a:ext cx="1108364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store installer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314145" y="3004760"/>
            <a:ext cx="1108364" cy="12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Rich App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14145" y="4609343"/>
            <a:ext cx="1108364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TEEP Agent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5362" y="1541875"/>
            <a:ext cx="4749800" cy="28980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362" y="4500385"/>
            <a:ext cx="4749800" cy="205562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8186" y="616958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362" y="157743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97903" y="2296610"/>
            <a:ext cx="10422" cy="7081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22509" y="2664429"/>
            <a:ext cx="6986620" cy="3809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163" y="2293631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Install and</a:t>
            </a:r>
            <a:br>
              <a:rPr lang="en-US" dirty="0"/>
            </a:br>
            <a:r>
              <a:rPr lang="en-US" dirty="0"/>
              <a:t>launch rich app</a:t>
            </a:r>
          </a:p>
        </p:txBody>
      </p:sp>
      <p:sp>
        <p:nvSpPr>
          <p:cNvPr id="23" name="TextBox 22"/>
          <p:cNvSpPr txBox="1"/>
          <p:nvPr/>
        </p:nvSpPr>
        <p:spPr>
          <a:xfrm rot="21433706">
            <a:off x="5911865" y="2432979"/>
            <a:ext cx="37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3: Connect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412087" y="3079916"/>
            <a:ext cx="6879578" cy="3668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1359490">
            <a:off x="5704932" y="2849678"/>
            <a:ext cx="457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4: “What are you and what TA’s do you have?”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626242" y="3446793"/>
            <a:ext cx="796267" cy="11541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02394" y="3453776"/>
            <a:ext cx="6986620" cy="3809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1433706">
            <a:off x="5580079" y="3286022"/>
            <a:ext cx="422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5: “I’m a Foo and need TA X”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987749" y="3841705"/>
            <a:ext cx="514645" cy="76763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78062" y="4600924"/>
            <a:ext cx="426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Steps 3-4 can be skipped if TEEP Agent has TAM’s information cached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14601" y="5468988"/>
            <a:ext cx="1108364" cy="683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New 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88285" y="1530495"/>
            <a:ext cx="1780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Download rich</a:t>
            </a:r>
            <a:br>
              <a:rPr lang="en-US" dirty="0"/>
            </a:br>
            <a:r>
              <a:rPr lang="en-US" dirty="0"/>
              <a:t>app + metadata</a:t>
            </a:r>
            <a:br>
              <a:rPr lang="en-US" dirty="0"/>
            </a:br>
            <a:r>
              <a:rPr lang="en-US" dirty="0"/>
              <a:t>(e.g., manifest)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</p:spTree>
    <p:extLst>
      <p:ext uri="{BB962C8B-B14F-4D97-AF65-F5344CB8AC3E}">
        <p14:creationId xmlns:p14="http://schemas.microsoft.com/office/powerpoint/2010/main" val="231650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model #2: Broker in installer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E8E5-4EA6-4D05-B6DE-A0E697392F23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09129" y="2546277"/>
            <a:ext cx="686025" cy="2643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TAM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3723" y="1613119"/>
            <a:ext cx="1108364" cy="140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store installer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14145" y="4609343"/>
            <a:ext cx="1108364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TEEP Agent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5362" y="1541875"/>
            <a:ext cx="4749800" cy="28980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362" y="4500385"/>
            <a:ext cx="4749800" cy="205562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8186" y="616958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362" y="157743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14601" y="5468988"/>
            <a:ext cx="1108364" cy="683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New TA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47827" y="3045374"/>
            <a:ext cx="0" cy="15555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77217" y="3019446"/>
            <a:ext cx="7111797" cy="4343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93242">
            <a:off x="5979863" y="2901986"/>
            <a:ext cx="37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5: “I’m a Foo and need TA X”</a:t>
            </a:r>
          </a:p>
        </p:txBody>
      </p:sp>
      <p:cxnSp>
        <p:nvCxnSpPr>
          <p:cNvPr id="42" name="Straight Arrow Connector 41"/>
          <p:cNvCxnSpPr>
            <a:stCxn id="10" idx="0"/>
          </p:cNvCxnSpPr>
          <p:nvPr/>
        </p:nvCxnSpPr>
        <p:spPr>
          <a:xfrm flipV="1">
            <a:off x="2868327" y="3019446"/>
            <a:ext cx="508890" cy="15898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78062" y="4600924"/>
            <a:ext cx="426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(steps 3-4 shown as skipped in this example)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78063" y="5664370"/>
            <a:ext cx="489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TAM denies request, no need to launch or even</a:t>
            </a:r>
            <a:br>
              <a:rPr lang="en-US" dirty="0"/>
            </a:br>
            <a:r>
              <a:rPr lang="en-US" dirty="0"/>
              <a:t>install rich app if it has a hard dependency on TA X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14601" y="3426277"/>
            <a:ext cx="1108364" cy="683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New Rich App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88285" y="1530495"/>
            <a:ext cx="1780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Download rich</a:t>
            </a:r>
            <a:br>
              <a:rPr lang="en-US" dirty="0"/>
            </a:br>
            <a:r>
              <a:rPr lang="en-US" dirty="0"/>
              <a:t>app + metadata</a:t>
            </a:r>
            <a:br>
              <a:rPr lang="en-US" dirty="0"/>
            </a:br>
            <a:r>
              <a:rPr lang="en-US" dirty="0"/>
              <a:t>(e.g., manifest)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588" y="2749920"/>
            <a:ext cx="1835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“Rich app</a:t>
            </a:r>
            <a:br>
              <a:rPr lang="en-US" dirty="0"/>
            </a:br>
            <a:r>
              <a:rPr lang="en-US" dirty="0"/>
              <a:t>depends on TA X”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</p:spTree>
    <p:extLst>
      <p:ext uri="{BB962C8B-B14F-4D97-AF65-F5344CB8AC3E}">
        <p14:creationId xmlns:p14="http://schemas.microsoft.com/office/powerpoint/2010/main" val="106348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4AE6-E2B9-4858-805C-588B856E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94A0-F466-451C-AB37-C3ADE4EF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https://tools.ietf.org/wg/teep/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(IETF TEEP working group)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https://github.com/ietf-teep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(IETF TEEP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Repo)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4"/>
              </a:rPr>
              <a:t>https://datatracker.ietf.org/doc/html/draft-ietf-teep-protocol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(TEEP Protocol)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https://datatracker.ietf.org/doc/html/draft-ietf-teep-otrp-over-http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(HTTP-based Transport)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hlinkClick r:id="rId6"/>
              </a:rPr>
              <a:t>https://datatracker.ietf.org/doc/html/draft-ietf-teep-architecture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(TEEP Architecture)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5BF7C-D020-4B0D-B497-BB1E7F16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79D2F-25A2-43C9-BCCB-893A0846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1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3EC2-DCCC-46E3-9EBB-74EDE32B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ABC9-6C70-4DA8-8B94-9E5EED69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libcteep</a:t>
            </a:r>
            <a:r>
              <a:rPr lang="en-US" dirty="0"/>
              <a:t> is a C library for encoding/decoding TEEP protocol messages</a:t>
            </a:r>
          </a:p>
          <a:p>
            <a:pPr lvl="1"/>
            <a:r>
              <a:rPr lang="en-US" dirty="0">
                <a:hlinkClick r:id="rId2"/>
              </a:rPr>
              <a:t>https://github.com/yuichitk/libteep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 Implementation of TEEP and </a:t>
            </a:r>
            <a:r>
              <a:rPr lang="en-US" dirty="0" err="1"/>
              <a:t>OTrP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https://github.com/dthaler/teep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 err="1"/>
              <a:t>tamproto</a:t>
            </a:r>
            <a:r>
              <a:rPr lang="en-US" dirty="0"/>
              <a:t> is an implementation of the TAM</a:t>
            </a:r>
          </a:p>
          <a:p>
            <a:pPr lvl="1"/>
            <a:r>
              <a:rPr lang="en-US" dirty="0">
                <a:hlinkClick r:id="rId4"/>
              </a:rPr>
              <a:t>https://github.com/ko-isobe/tamproto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3141-59E1-4D5F-A1E6-677BBA7F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C0AEF-1A78-4AE0-AEA5-951BED8D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0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https://www.ietf.org/mailman/listinfo/teep</a:t>
            </a:r>
            <a:r>
              <a:rPr lang="en-US" dirty="0"/>
              <a:t> </a:t>
            </a:r>
          </a:p>
          <a:p>
            <a:r>
              <a:rPr lang="en-US" dirty="0"/>
              <a:t>(IETF TEEP mailing list)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7C03-FCEF-458F-9087-FF848BCC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5190-DFD0-432F-82C1-727D2905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TEE hardware is available for a long time (e.g. </a:t>
            </a:r>
            <a:r>
              <a:rPr lang="en-US" dirty="0">
                <a:hlinkClick r:id="rId2"/>
              </a:rPr>
              <a:t>TEEs in mobile phones</a:t>
            </a:r>
            <a:r>
              <a:rPr lang="en-US" dirty="0"/>
              <a:t>).</a:t>
            </a:r>
          </a:p>
          <a:p>
            <a:r>
              <a:rPr lang="en-US" dirty="0"/>
              <a:t>It took a long time for the hardware security features to be used widely. In the meanwhile, it is also used in the mobile phone world – not necessarily in other industry sectors (e.g. IoT).</a:t>
            </a:r>
          </a:p>
          <a:p>
            <a:r>
              <a:rPr lang="en-US" dirty="0"/>
              <a:t>Trusted App development and distribution are hard</a:t>
            </a:r>
          </a:p>
          <a:p>
            <a:pPr lvl="1"/>
            <a:r>
              <a:rPr lang="en-US" dirty="0"/>
              <a:t>Much harder today than that for normal apps via an App Store</a:t>
            </a:r>
          </a:p>
          <a:p>
            <a:pPr lvl="1"/>
            <a:r>
              <a:rPr lang="en-US" dirty="0"/>
              <a:t>Trust and management issues due to multiple parties involved in the scenario</a:t>
            </a:r>
          </a:p>
          <a:p>
            <a:r>
              <a:rPr lang="en-US" dirty="0"/>
              <a:t>The IETF created a working group to standardize a protocol to supported provisioning of code and configuration data into a TEE.</a:t>
            </a:r>
          </a:p>
          <a:p>
            <a:pPr lvl="1"/>
            <a:r>
              <a:rPr lang="en-US" dirty="0"/>
              <a:t>Initial contribution was the Open Trust Protocol (</a:t>
            </a:r>
            <a:r>
              <a:rPr lang="en-US" dirty="0" err="1"/>
              <a:t>OTrP</a:t>
            </a:r>
            <a:r>
              <a:rPr lang="en-US" dirty="0"/>
              <a:t>) [</a:t>
            </a:r>
            <a:r>
              <a:rPr lang="en-US" dirty="0">
                <a:hlinkClick r:id="rId3"/>
              </a:rPr>
              <a:t>OTRP</a:t>
            </a:r>
            <a:r>
              <a:rPr lang="en-US" dirty="0"/>
              <a:t>].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6C2D2-D32F-4789-9130-93BADD9A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1B5D8-4383-44B0-B1B2-A35C098F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4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04A4-E991-0242-A49E-328A4D19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FFCE-F5AD-B340-B15E-C2186EEB9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55246-86F5-584F-8CAF-AC5E371D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D1130-5596-4443-9F30-B685DFE3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Trusted Execution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030" y="1412776"/>
            <a:ext cx="10969943" cy="5328592"/>
          </a:xfrm>
        </p:spPr>
        <p:txBody>
          <a:bodyPr>
            <a:normAutofit/>
          </a:bodyPr>
          <a:lstStyle/>
          <a:p>
            <a:r>
              <a:rPr lang="en-GB" dirty="0"/>
              <a:t>A TEE provides hardware-enforcement that</a:t>
            </a:r>
          </a:p>
          <a:p>
            <a:pPr lvl="1"/>
            <a:r>
              <a:rPr lang="en-GB" dirty="0"/>
              <a:t>The device has unique security identity</a:t>
            </a:r>
          </a:p>
          <a:p>
            <a:pPr lvl="1"/>
            <a:r>
              <a:rPr lang="en-GB" dirty="0"/>
              <a:t>Any code inside the TEE is authorized code</a:t>
            </a:r>
          </a:p>
          <a:p>
            <a:pPr lvl="2"/>
            <a:r>
              <a:rPr lang="en-GB" dirty="0"/>
              <a:t>Reduced risk for application compromise</a:t>
            </a:r>
          </a:p>
          <a:p>
            <a:pPr lvl="1"/>
            <a:r>
              <a:rPr lang="en-GB" dirty="0"/>
              <a:t>Any data inside the TEE cannot be read by code outside the TEE</a:t>
            </a:r>
          </a:p>
          <a:p>
            <a:pPr lvl="2"/>
            <a:r>
              <a:rPr lang="en-GB" dirty="0"/>
              <a:t>Safe area of the device to protect assets (great for key management)</a:t>
            </a:r>
          </a:p>
          <a:p>
            <a:pPr lvl="1"/>
            <a:r>
              <a:rPr lang="en-GB" dirty="0"/>
              <a:t>Compromising REE and normal apps don’t affect TEE and code (called Trusted Applications, or TA’s) running inside TEE</a:t>
            </a:r>
          </a:p>
          <a:p>
            <a:pPr lvl="1"/>
            <a:endParaRPr lang="en-GB" dirty="0"/>
          </a:p>
          <a:p>
            <a:r>
              <a:rPr lang="en-GB" dirty="0"/>
              <a:t>TEE Examples:</a:t>
            </a:r>
          </a:p>
          <a:p>
            <a:pPr lvl="1"/>
            <a:r>
              <a:rPr lang="en-GB" dirty="0"/>
              <a:t>Intel SGX, ARM </a:t>
            </a:r>
            <a:r>
              <a:rPr lang="en-GB" dirty="0" err="1"/>
              <a:t>TrustZone</a:t>
            </a:r>
            <a:r>
              <a:rPr lang="en-GB" dirty="0"/>
              <a:t>, Secure Elements, RISC-V </a:t>
            </a:r>
            <a:r>
              <a:rPr lang="en-GB" dirty="0" err="1"/>
              <a:t>MultiZone</a:t>
            </a:r>
            <a:r>
              <a:rPr lang="en-GB" dirty="0"/>
              <a:t>, AMD SEV-SNP, etc.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14588-6057-4ACF-94B9-4669CCE2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52A2-7951-4EF0-9880-6C562CF60235}" type="slidenum">
              <a:rPr lang="en-GB" smtClean="0"/>
              <a:t>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3BB76-2089-4E56-BC4C-7E345DDF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TEEP Overview</a:t>
            </a:r>
          </a:p>
        </p:txBody>
      </p:sp>
    </p:spTree>
    <p:extLst>
      <p:ext uri="{BB962C8B-B14F-4D97-AF65-F5344CB8AC3E}">
        <p14:creationId xmlns:p14="http://schemas.microsoft.com/office/powerpoint/2010/main" val="133521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76" y="1340770"/>
            <a:ext cx="9310609" cy="52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030" y="6324591"/>
            <a:ext cx="10969943" cy="560795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GB" dirty="0"/>
              <a:t>Figure: Hardware Architectural View of REE and TEE, </a:t>
            </a:r>
          </a:p>
          <a:p>
            <a:pPr marL="0" indent="0" algn="ctr">
              <a:buNone/>
            </a:pPr>
            <a:r>
              <a:rPr lang="en-GB" dirty="0"/>
              <a:t>Global Platform,  TEE System Architecture v1.1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1030" y="274639"/>
            <a:ext cx="10969943" cy="1143000"/>
          </a:xfrm>
        </p:spPr>
        <p:txBody>
          <a:bodyPr anchor="ctr"/>
          <a:lstStyle/>
          <a:p>
            <a:r>
              <a:rPr lang="en-GB" dirty="0"/>
              <a:t>Example Hardware Details (</a:t>
            </a:r>
            <a:r>
              <a:rPr lang="en-GB" dirty="0" err="1"/>
              <a:t>GlobalPlatform</a:t>
            </a:r>
            <a:r>
              <a:rPr lang="en-GB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3AD1A-F08C-473E-B5F9-CED2A431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52A2-7951-4EF0-9880-6C562CF60235}" type="slidenum">
              <a:rPr lang="en-GB" smtClean="0"/>
              <a:t>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80FD2-3D6A-4599-B9A7-FED2CF89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TEEP Overview</a:t>
            </a:r>
          </a:p>
        </p:txBody>
      </p:sp>
    </p:spTree>
    <p:extLst>
      <p:ext uri="{BB962C8B-B14F-4D97-AF65-F5344CB8AC3E}">
        <p14:creationId xmlns:p14="http://schemas.microsoft.com/office/powerpoint/2010/main" val="4154766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D5E5-F4A7-46AD-ADAB-A569C909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cases for TEE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289B-2C23-4B03-AFCF-652D7390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Payment</a:t>
            </a:r>
          </a:p>
          <a:p>
            <a:pPr marL="857250" lvl="1" indent="-457200"/>
            <a:r>
              <a:rPr lang="en-US" dirty="0"/>
              <a:t>Only authorized code can make payments or see payment data, to protect against financial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IoT</a:t>
            </a:r>
          </a:p>
          <a:p>
            <a:pPr lvl="1"/>
            <a:r>
              <a:rPr lang="en-US" dirty="0"/>
              <a:t>Only authorized code can access physical actuator/sensor, to protect against safety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Confidential cloud computing</a:t>
            </a:r>
          </a:p>
          <a:p>
            <a:pPr lvl="1"/>
            <a:r>
              <a:rPr lang="en-US" dirty="0"/>
              <a:t>Only tenant (not cloud </a:t>
            </a:r>
            <a:r>
              <a:rPr lang="en-US" dirty="0" err="1"/>
              <a:t>hoster</a:t>
            </a:r>
            <a:r>
              <a:rPr lang="en-US" dirty="0"/>
              <a:t>) can access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397E3-39A5-468D-B714-6077E1F4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52A2-7951-4EF0-9880-6C562CF60235}" type="slidenum">
              <a:rPr lang="en-GB" smtClean="0"/>
              <a:t>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EBD54-0164-4D80-BB15-450F4509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TEEP Overview</a:t>
            </a:r>
          </a:p>
        </p:txBody>
      </p:sp>
    </p:spTree>
    <p:extLst>
      <p:ext uri="{BB962C8B-B14F-4D97-AF65-F5344CB8AC3E}">
        <p14:creationId xmlns:p14="http://schemas.microsoft.com/office/powerpoint/2010/main" val="869065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policy changes at TAM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013" indent="-252242">
              <a:spcBef>
                <a:spcPts val="2000"/>
              </a:spcBef>
              <a:buFontTx/>
              <a:buChar char="•"/>
              <a:defRPr sz="2400"/>
            </a:pPr>
            <a:r>
              <a:rPr lang="en-US" dirty="0"/>
              <a:t>TEEP agent triggers session when new TA is needed, e.g., by app installer</a:t>
            </a:r>
          </a:p>
          <a:p>
            <a:pPr marL="274013" indent="-252242">
              <a:spcBef>
                <a:spcPts val="2000"/>
              </a:spcBef>
              <a:buFontTx/>
              <a:buChar char="•"/>
              <a:defRPr sz="2400"/>
            </a:pPr>
            <a:r>
              <a:rPr lang="en-US" dirty="0"/>
              <a:t>TEEP agent also triggers session either: </a:t>
            </a:r>
          </a:p>
          <a:p>
            <a:pPr marL="731213" lvl="1" indent="-252242">
              <a:spcBef>
                <a:spcPts val="2000"/>
              </a:spcBef>
              <a:buFontTx/>
              <a:buChar char="•"/>
              <a:defRPr sz="2400"/>
            </a:pPr>
            <a:r>
              <a:rPr lang="en-US" dirty="0"/>
              <a:t>A) at interval configured by TAM, OR</a:t>
            </a:r>
          </a:p>
          <a:p>
            <a:pPr marL="731213" lvl="1" indent="-252242">
              <a:spcBef>
                <a:spcPts val="2000"/>
              </a:spcBef>
              <a:buFontTx/>
              <a:buChar char="•"/>
              <a:defRPr sz="2400"/>
            </a:pPr>
            <a:r>
              <a:rPr lang="en-US" dirty="0"/>
              <a:t>B) lazily when existing TA is started and it’s been longer than that interval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TEEP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92D2-3BA0-4F20-A873-0F008A8085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833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Device/TEE admin</a:t>
            </a:r>
            <a:r>
              <a:rPr lang="en-US" dirty="0"/>
              <a:t> wants to manage what TAs are allowed in its TEE (e.g., because of limited secure storage capacity)</a:t>
            </a:r>
          </a:p>
          <a:p>
            <a:r>
              <a:rPr lang="en-US" b="1" dirty="0"/>
              <a:t>Device/TEE admin</a:t>
            </a:r>
            <a:r>
              <a:rPr lang="en-US" dirty="0"/>
              <a:t> wants to keep a given TA and/or its </a:t>
            </a:r>
            <a:r>
              <a:rPr lang="en-US" dirty="0" err="1"/>
              <a:t>config</a:t>
            </a:r>
            <a:r>
              <a:rPr lang="en-US" dirty="0"/>
              <a:t> encrypted (independent of anything the author does) so needs to be in the loop when the TA is installed</a:t>
            </a:r>
          </a:p>
          <a:p>
            <a:r>
              <a:rPr lang="en-US" b="1" dirty="0"/>
              <a:t>Trusted Application author</a:t>
            </a:r>
            <a:r>
              <a:rPr lang="en-US" dirty="0"/>
              <a:t> wants to keep the TA code and/or its configuration encrypted (independent of anything the device/TEE admin does) and only let it be decryptable within a kind of TEE that it trusts to keep the info private, so needs to somehow be in the loop when the TA is installed</a:t>
            </a:r>
          </a:p>
          <a:p>
            <a:r>
              <a:rPr lang="en-US" b="1" dirty="0"/>
              <a:t>TEE chip vendor</a:t>
            </a:r>
            <a:r>
              <a:rPr lang="en-US" dirty="0"/>
              <a:t> wants to only allow authorized TAs to run in its chip, e.g., first vet the code as being safe under the assumptions that TEE chip makes</a:t>
            </a:r>
          </a:p>
          <a:p>
            <a:r>
              <a:rPr lang="en-US" b="1" dirty="0"/>
              <a:t>Device manufacturer</a:t>
            </a:r>
            <a:r>
              <a:rPr lang="en-US" dirty="0"/>
              <a:t> wants to only allow authorized TAs to run in the TEE on its devices, e.g., first vet the code as being safe under the assumptions that TEE chip makes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3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6ED6-9ADF-5644-9637-C6751465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a TEEP Protocol and its Applicability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68B0-5514-6D42-AA08-0621ACB3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requirements call for a new protocol for TA management</a:t>
            </a:r>
          </a:p>
          <a:p>
            <a:pPr lvl="1"/>
            <a:r>
              <a:rPr lang="en-US" dirty="0"/>
              <a:t>For simple case that a TEE just loads and verifies a signed TA from an untrusted filesystem without those TA management requirements, the classic application protocol can work</a:t>
            </a:r>
          </a:p>
          <a:p>
            <a:r>
              <a:rPr lang="en-US" dirty="0"/>
              <a:t>The TEEP protocol provides a TA management solution for TEEs that can install and enumerate TAs in a TEE-secured location where another domain-specific protocol standard (e.g., [</a:t>
            </a:r>
            <a:r>
              <a:rPr lang="en-US" dirty="0">
                <a:hlinkClick r:id="rId2"/>
              </a:rPr>
              <a:t>GSMA</a:t>
            </a:r>
            <a:r>
              <a:rPr lang="en-US" dirty="0"/>
              <a:t>], [</a:t>
            </a:r>
            <a:r>
              <a:rPr lang="en-US" dirty="0">
                <a:hlinkClick r:id="rId3"/>
              </a:rPr>
              <a:t>OTRP</a:t>
            </a:r>
            <a:r>
              <a:rPr lang="en-US" dirty="0"/>
              <a:t>]) that meets the needs is not already in use.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D847-A19A-A043-A5E8-2171FB0D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06CE9-556F-1549-9585-31B3174F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9915" y="1182678"/>
            <a:ext cx="1645858" cy="220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597" y="2413719"/>
            <a:ext cx="1200021" cy="1084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036" y="2413722"/>
            <a:ext cx="1092166" cy="1674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491" y="4261049"/>
            <a:ext cx="1450364" cy="110091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884761" y="3498358"/>
            <a:ext cx="645734" cy="110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3178396" y="2956038"/>
            <a:ext cx="202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6406620" y="2956038"/>
            <a:ext cx="2273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073209" y="3655089"/>
            <a:ext cx="3556920" cy="1156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374" y="2869959"/>
            <a:ext cx="585744" cy="5939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094" y="4238112"/>
            <a:ext cx="448847" cy="5191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9158" y="2097755"/>
            <a:ext cx="905024" cy="12938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8896" y="2912118"/>
            <a:ext cx="398076" cy="4333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7393" y="3345434"/>
            <a:ext cx="2366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App developer builds two components: </a:t>
            </a:r>
          </a:p>
          <a:p>
            <a:pPr marL="228600" indent="-228600">
              <a:buAutoNum type="arabicParenR"/>
            </a:pPr>
            <a:r>
              <a:rPr lang="en-GB" sz="1400" dirty="0"/>
              <a:t>Normal App</a:t>
            </a:r>
          </a:p>
          <a:p>
            <a:pPr marL="228600" indent="-228600">
              <a:buAutoNum type="arabicParenR"/>
            </a:pPr>
            <a:r>
              <a:rPr lang="en-GB" sz="1400" dirty="0"/>
              <a:t>Trusted App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7030" y="1573816"/>
            <a:ext cx="1890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App developer uploads their Normal App to a suitable app store. Trusted App could be optionally bundled inside the Normal App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31842" y="1762022"/>
            <a:ext cx="21071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End user downloads Normal App from an app store. Normal App, or its installer, triggers Trusted App install.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87033" y="4385105"/>
            <a:ext cx="27048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 App, or its installer, communicates to TAM, and installs Trusted App into the TEE</a:t>
            </a:r>
            <a:endParaRPr lang="en-GB" sz="1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6427" y="2731655"/>
            <a:ext cx="432049" cy="46196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088475" y="2717228"/>
            <a:ext cx="18393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End user enjoys a rich experience and the security of a TEE backed trusted component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3169" y="5032939"/>
            <a:ext cx="2965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Trusted App Manager</a:t>
            </a:r>
          </a:p>
          <a:p>
            <a:pPr algn="ctr"/>
            <a:r>
              <a:rPr lang="en-GB" sz="2400" b="1" dirty="0"/>
              <a:t>(TAM)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7222" y="1182675"/>
            <a:ext cx="161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App Developer</a:t>
            </a:r>
            <a:endParaRPr lang="en-GB" dirty="0"/>
          </a:p>
        </p:txBody>
      </p:sp>
      <p:sp>
        <p:nvSpPr>
          <p:cNvPr id="4" name="Smiley Face 3"/>
          <p:cNvSpPr/>
          <p:nvPr/>
        </p:nvSpPr>
        <p:spPr>
          <a:xfrm>
            <a:off x="10643838" y="1355956"/>
            <a:ext cx="914162" cy="93117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0634851" y="2287132"/>
            <a:ext cx="103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End User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503713" y="3668420"/>
            <a:ext cx="3091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App developer sends their trusted app to a TAM provider</a:t>
            </a:r>
          </a:p>
        </p:txBody>
      </p:sp>
      <p:sp>
        <p:nvSpPr>
          <p:cNvPr id="31" name="Oval 30"/>
          <p:cNvSpPr/>
          <p:nvPr/>
        </p:nvSpPr>
        <p:spPr>
          <a:xfrm>
            <a:off x="4181984" y="2874935"/>
            <a:ext cx="316244" cy="3437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135719" y="2869959"/>
            <a:ext cx="412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2a</a:t>
            </a:r>
          </a:p>
        </p:txBody>
      </p:sp>
      <p:sp>
        <p:nvSpPr>
          <p:cNvPr id="33" name="Oval 32"/>
          <p:cNvSpPr/>
          <p:nvPr/>
        </p:nvSpPr>
        <p:spPr>
          <a:xfrm>
            <a:off x="3117925" y="3873744"/>
            <a:ext cx="316244" cy="3437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071665" y="3848574"/>
            <a:ext cx="42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2b</a:t>
            </a:r>
          </a:p>
        </p:txBody>
      </p:sp>
      <p:sp>
        <p:nvSpPr>
          <p:cNvPr id="35" name="Titel 1"/>
          <p:cNvSpPr txBox="1">
            <a:spLocks/>
          </p:cNvSpPr>
          <p:nvPr/>
        </p:nvSpPr>
        <p:spPr>
          <a:xfrm>
            <a:off x="611030" y="4"/>
            <a:ext cx="10969943" cy="13068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Entity Roles and Example Experience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5F4B8-AF4B-4CCB-81C1-780F310B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52A2-7951-4EF0-9880-6C562CF60235}" type="slidenum">
              <a:rPr lang="en-GB" smtClean="0"/>
              <a:t>5</a:t>
            </a:fld>
            <a:endParaRPr lang="en-GB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66CA549A-2E01-40AB-A304-170BD3DF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TEEP Overview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59639" y="3165543"/>
            <a:ext cx="83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19672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109"/>
          <p:cNvSpPr/>
          <p:nvPr/>
        </p:nvSpPr>
        <p:spPr>
          <a:xfrm>
            <a:off x="628867" y="1893217"/>
            <a:ext cx="4533588" cy="42836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</a:endParaRPr>
          </a:p>
        </p:txBody>
      </p:sp>
      <p:sp>
        <p:nvSpPr>
          <p:cNvPr id="23" name="모서리가 둥근 직사각형 178"/>
          <p:cNvSpPr/>
          <p:nvPr/>
        </p:nvSpPr>
        <p:spPr>
          <a:xfrm>
            <a:off x="3082681" y="2024310"/>
            <a:ext cx="1974794" cy="3472527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kern="0" dirty="0">
                <a:solidFill>
                  <a:schemeClr val="accent1"/>
                </a:solidFill>
                <a:ea typeface="맑은 고딕"/>
              </a:rPr>
              <a:t>Secure World</a:t>
            </a:r>
          </a:p>
        </p:txBody>
      </p:sp>
      <p:sp>
        <p:nvSpPr>
          <p:cNvPr id="41" name="Snip Same Side Corner Rectangle 40"/>
          <p:cNvSpPr/>
          <p:nvPr/>
        </p:nvSpPr>
        <p:spPr>
          <a:xfrm>
            <a:off x="3183927" y="2365727"/>
            <a:ext cx="904721" cy="1443790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06873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+mn-lt"/>
              </a:rPr>
              <a:t>Questions the TEEP architecture addresses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E9AE-CA44-45AD-A56A-905041BA839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79581" y="1355852"/>
            <a:ext cx="2207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kern="0" dirty="0">
                <a:solidFill>
                  <a:prstClr val="black"/>
                </a:solidFill>
                <a:ea typeface="맑은 고딕"/>
              </a:rPr>
              <a:t>Device with TEE</a:t>
            </a:r>
          </a:p>
        </p:txBody>
      </p:sp>
      <p:cxnSp>
        <p:nvCxnSpPr>
          <p:cNvPr id="56" name="직선 화살표 연결선 55"/>
          <p:cNvCxnSpPr>
            <a:endCxn id="102" idx="1"/>
          </p:cNvCxnSpPr>
          <p:nvPr/>
        </p:nvCxnSpPr>
        <p:spPr>
          <a:xfrm flipV="1">
            <a:off x="8828796" y="2053713"/>
            <a:ext cx="1087210" cy="492829"/>
          </a:xfrm>
          <a:prstGeom prst="straightConnector1">
            <a:avLst/>
          </a:prstGeom>
          <a:ln w="28575" cmpd="sng">
            <a:solidFill>
              <a:srgbClr val="3366FF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9916006" y="1148636"/>
            <a:ext cx="1530565" cy="1481141"/>
            <a:chOff x="9883380" y="1536393"/>
            <a:chExt cx="1530565" cy="1481141"/>
          </a:xfrm>
        </p:grpSpPr>
        <p:sp>
          <p:nvSpPr>
            <p:cNvPr id="20" name="직사각형 19"/>
            <p:cNvSpPr/>
            <p:nvPr/>
          </p:nvSpPr>
          <p:spPr>
            <a:xfrm>
              <a:off x="10063406" y="1536393"/>
              <a:ext cx="11705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b="1" kern="0" dirty="0">
                  <a:solidFill>
                    <a:prstClr val="black"/>
                  </a:solidFill>
                  <a:ea typeface="맑은 고딕"/>
                </a:rPr>
                <a:t>Developer</a:t>
              </a:r>
            </a:p>
          </p:txBody>
        </p:sp>
        <p:pic>
          <p:nvPicPr>
            <p:cNvPr id="102" name="Picture 2" descr="http://www.monarchdigitalcreative.com/media/servers.png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4670"/>
            <a:stretch/>
          </p:blipFill>
          <p:spPr bwMode="auto">
            <a:xfrm>
              <a:off x="9883380" y="1865406"/>
              <a:ext cx="1530565" cy="1152128"/>
            </a:xfrm>
            <a:prstGeom prst="rect">
              <a:avLst/>
            </a:prstGeom>
            <a:noFill/>
          </p:spPr>
        </p:pic>
      </p:grpSp>
      <p:grpSp>
        <p:nvGrpSpPr>
          <p:cNvPr id="7" name="그룹 6"/>
          <p:cNvGrpSpPr/>
          <p:nvPr/>
        </p:nvGrpSpPr>
        <p:grpSpPr>
          <a:xfrm>
            <a:off x="7487122" y="1923808"/>
            <a:ext cx="1363823" cy="1459591"/>
            <a:chOff x="6881928" y="1537009"/>
            <a:chExt cx="1363823" cy="1459591"/>
          </a:xfrm>
        </p:grpSpPr>
        <p:pic>
          <p:nvPicPr>
            <p:cNvPr id="101" name="Picture 3" descr="C:\Users\USER\AppData\Local\Microsoft\Windows\Temporary Internet Files\Content.IE5\VIBEV7VV\server-rack[1]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81928" y="1865406"/>
              <a:ext cx="1363823" cy="1131194"/>
            </a:xfrm>
            <a:prstGeom prst="rect">
              <a:avLst/>
            </a:prstGeom>
            <a:noFill/>
          </p:spPr>
        </p:pic>
        <p:sp>
          <p:nvSpPr>
            <p:cNvPr id="24" name="직사각형 23"/>
            <p:cNvSpPr/>
            <p:nvPr/>
          </p:nvSpPr>
          <p:spPr>
            <a:xfrm>
              <a:off x="7199627" y="1537009"/>
              <a:ext cx="7351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b="1" kern="0" dirty="0">
                  <a:solidFill>
                    <a:prstClr val="black"/>
                  </a:solidFill>
                  <a:ea typeface="맑은 고딕"/>
                </a:rPr>
                <a:t>TAM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99499" y="2391824"/>
            <a:ext cx="175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9843" y="5535716"/>
            <a:ext cx="4315752" cy="5548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 Platform</a:t>
            </a:r>
          </a:p>
        </p:txBody>
      </p:sp>
      <p:sp>
        <p:nvSpPr>
          <p:cNvPr id="26" name="직사각형 113"/>
          <p:cNvSpPr/>
          <p:nvPr/>
        </p:nvSpPr>
        <p:spPr bwMode="auto">
          <a:xfrm>
            <a:off x="3181328" y="3966072"/>
            <a:ext cx="1783140" cy="1348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0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800" b="1" kern="0" dirty="0">
                <a:solidFill>
                  <a:srgbClr val="FF6600"/>
                </a:solidFill>
                <a:ea typeface="맑은 고딕"/>
              </a:rPr>
              <a:t>TEE</a:t>
            </a:r>
          </a:p>
        </p:txBody>
      </p:sp>
      <p:sp>
        <p:nvSpPr>
          <p:cNvPr id="27" name="모서리가 둥근 직사각형 179"/>
          <p:cNvSpPr/>
          <p:nvPr/>
        </p:nvSpPr>
        <p:spPr>
          <a:xfrm>
            <a:off x="764861" y="2021725"/>
            <a:ext cx="2186179" cy="3451367"/>
          </a:xfrm>
          <a:prstGeom prst="roundRect">
            <a:avLst>
              <a:gd name="adj" fmla="val 0"/>
            </a:avLst>
          </a:prstGeom>
          <a:solidFill>
            <a:srgbClr val="CCFFCC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kern="0" dirty="0">
                <a:solidFill>
                  <a:schemeClr val="accent1"/>
                </a:solidFill>
                <a:ea typeface="맑은 고딕"/>
              </a:rPr>
              <a:t>Normal World</a:t>
            </a:r>
          </a:p>
        </p:txBody>
      </p:sp>
      <p:sp>
        <p:nvSpPr>
          <p:cNvPr id="29" name="직사각형 25"/>
          <p:cNvSpPr/>
          <p:nvPr/>
        </p:nvSpPr>
        <p:spPr bwMode="auto">
          <a:xfrm>
            <a:off x="838490" y="3427459"/>
            <a:ext cx="2059230" cy="19251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0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kern="0" dirty="0">
                <a:solidFill>
                  <a:prstClr val="black"/>
                </a:solidFill>
                <a:ea typeface="맑은 고딕"/>
              </a:rPr>
              <a:t>Rich OS</a:t>
            </a:r>
          </a:p>
        </p:txBody>
      </p:sp>
      <p:sp>
        <p:nvSpPr>
          <p:cNvPr id="30" name="직사각형 111"/>
          <p:cNvSpPr/>
          <p:nvPr/>
        </p:nvSpPr>
        <p:spPr bwMode="auto">
          <a:xfrm>
            <a:off x="925206" y="2544147"/>
            <a:ext cx="1905710" cy="68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0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kern="0" dirty="0">
                <a:solidFill>
                  <a:prstClr val="black"/>
                </a:solidFill>
                <a:ea typeface="맑은 고딕"/>
              </a:rPr>
              <a:t>Applications</a:t>
            </a:r>
            <a:endParaRPr kumimoji="1" lang="ko-KR" altLang="en-US" sz="1600" kern="0" dirty="0">
              <a:solidFill>
                <a:prstClr val="black"/>
              </a:solidFill>
              <a:ea typeface="맑은 고딕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02154" y="2974554"/>
            <a:ext cx="2174811" cy="17396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rved Up Arrow 34"/>
          <p:cNvSpPr/>
          <p:nvPr/>
        </p:nvSpPr>
        <p:spPr>
          <a:xfrm flipH="1">
            <a:off x="1861640" y="5409862"/>
            <a:ext cx="2209609" cy="295716"/>
          </a:xfrm>
          <a:prstGeom prst="curvedUpArrow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직사각형 113"/>
          <p:cNvSpPr/>
          <p:nvPr/>
        </p:nvSpPr>
        <p:spPr bwMode="auto">
          <a:xfrm>
            <a:off x="3298933" y="2465942"/>
            <a:ext cx="493943" cy="75214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0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2000" b="1" kern="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55" name="직사각형 113"/>
          <p:cNvSpPr/>
          <p:nvPr/>
        </p:nvSpPr>
        <p:spPr bwMode="auto">
          <a:xfrm>
            <a:off x="3468732" y="2566157"/>
            <a:ext cx="493943" cy="7736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0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i="1" kern="0" dirty="0">
                <a:solidFill>
                  <a:srgbClr val="FF6600"/>
                </a:solidFill>
                <a:ea typeface="맑은 고딕"/>
              </a:rPr>
              <a:t>TA</a:t>
            </a:r>
          </a:p>
        </p:txBody>
      </p:sp>
      <p:sp>
        <p:nvSpPr>
          <p:cNvPr id="57" name="Snip Same Side Corner Rectangle 56"/>
          <p:cNvSpPr/>
          <p:nvPr/>
        </p:nvSpPr>
        <p:spPr>
          <a:xfrm>
            <a:off x="4049686" y="2396362"/>
            <a:ext cx="904721" cy="1443790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58" name="직사각형 113"/>
          <p:cNvSpPr/>
          <p:nvPr/>
        </p:nvSpPr>
        <p:spPr bwMode="auto">
          <a:xfrm>
            <a:off x="4164692" y="2496577"/>
            <a:ext cx="493943" cy="75214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0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2000" b="1" kern="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59" name="직사각형 113"/>
          <p:cNvSpPr/>
          <p:nvPr/>
        </p:nvSpPr>
        <p:spPr bwMode="auto">
          <a:xfrm>
            <a:off x="4334491" y="2596792"/>
            <a:ext cx="493943" cy="7736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0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i="1" kern="0" dirty="0">
                <a:solidFill>
                  <a:srgbClr val="FF6600"/>
                </a:solidFill>
                <a:ea typeface="맑은 고딕"/>
              </a:rPr>
              <a:t>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66864" y="4083079"/>
            <a:ext cx="2303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Developer: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update my trusted apps on many devices with different TEEs?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devices to trust?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identify a remote device?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63208" y="4083079"/>
            <a:ext cx="23036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Device owner: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developers do I trust?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TAs to accept?</a:t>
            </a:r>
          </a:p>
          <a:p>
            <a:r>
              <a:rPr lang="en-US" sz="1400" b="1" dirty="0"/>
              <a:t>Manufacturer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trust over-the-air updates?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25508" y="4579699"/>
            <a:ext cx="23036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TEE Provider: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How to verify and allow installation of many apps from different developers?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39968" y="1867836"/>
            <a:ext cx="175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</p:spTree>
    <p:extLst>
      <p:ext uri="{BB962C8B-B14F-4D97-AF65-F5344CB8AC3E}">
        <p14:creationId xmlns:p14="http://schemas.microsoft.com/office/powerpoint/2010/main" val="141548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436" y="1387475"/>
            <a:ext cx="10515600" cy="151979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2ADC-FCE5-416A-A6A8-9B762E775F37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7826" y="3538233"/>
            <a:ext cx="1808176" cy="46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5551" y="2083527"/>
            <a:ext cx="4629150" cy="279082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43699" y="3538233"/>
            <a:ext cx="1571625" cy="46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TEEP Broker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5825" y="1752294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05575" y="2248626"/>
            <a:ext cx="2047875" cy="24733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24264" y="43526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77275" y="2248626"/>
            <a:ext cx="2047875" cy="247332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125074" y="435262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11769" y="2604783"/>
            <a:ext cx="1571625" cy="46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TEEP Agent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1099" y="2083527"/>
            <a:ext cx="2724151" cy="279082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0388" y="1775595"/>
            <a:ext cx="60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47826" y="2604783"/>
            <a:ext cx="1808176" cy="46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TEEP TAM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00509" y="296887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TEEP session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95775" y="382958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session</a:t>
            </a:r>
          </a:p>
        </p:txBody>
      </p: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3456002" y="3770802"/>
            <a:ext cx="3287697" cy="10875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</p:cNvCxnSpPr>
          <p:nvPr/>
        </p:nvCxnSpPr>
        <p:spPr>
          <a:xfrm flipV="1">
            <a:off x="8315324" y="3069921"/>
            <a:ext cx="1085851" cy="700881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634097">
            <a:off x="8622412" y="3333780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calls</a:t>
            </a:r>
          </a:p>
        </p:txBody>
      </p:sp>
      <p:sp>
        <p:nvSpPr>
          <p:cNvPr id="31" name="Freeform 30"/>
          <p:cNvSpPr/>
          <p:nvPr/>
        </p:nvSpPr>
        <p:spPr>
          <a:xfrm>
            <a:off x="3007622" y="2978877"/>
            <a:ext cx="5879203" cy="423283"/>
          </a:xfrm>
          <a:custGeom>
            <a:avLst/>
            <a:gdLst>
              <a:gd name="connsiteX0" fmla="*/ 97528 w 5879203"/>
              <a:gd name="connsiteY0" fmla="*/ 76200 h 423283"/>
              <a:gd name="connsiteX1" fmla="*/ 564253 w 5879203"/>
              <a:gd name="connsiteY1" fmla="*/ 409575 h 423283"/>
              <a:gd name="connsiteX2" fmla="*/ 4412353 w 5879203"/>
              <a:gd name="connsiteY2" fmla="*/ 323850 h 423283"/>
              <a:gd name="connsiteX3" fmla="*/ 5879203 w 5879203"/>
              <a:gd name="connsiteY3" fmla="*/ 0 h 42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9203" h="423283">
                <a:moveTo>
                  <a:pt x="97528" y="76200"/>
                </a:moveTo>
                <a:cubicBezTo>
                  <a:pt x="-28678" y="222250"/>
                  <a:pt x="-154884" y="368300"/>
                  <a:pt x="564253" y="409575"/>
                </a:cubicBezTo>
                <a:cubicBezTo>
                  <a:pt x="1283390" y="450850"/>
                  <a:pt x="3526528" y="392112"/>
                  <a:pt x="4412353" y="323850"/>
                </a:cubicBezTo>
                <a:cubicBezTo>
                  <a:pt x="5298178" y="255588"/>
                  <a:pt x="5588690" y="127794"/>
                  <a:pt x="5879203" y="0"/>
                </a:cubicBezTo>
              </a:path>
            </a:pathLst>
          </a:custGeom>
          <a:noFill/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6" idx="0"/>
            <a:endCxn id="17" idx="2"/>
          </p:cNvCxnSpPr>
          <p:nvPr/>
        </p:nvCxnSpPr>
        <p:spPr>
          <a:xfrm flipV="1">
            <a:off x="2551914" y="3069921"/>
            <a:ext cx="0" cy="468312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41024" y="3114473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423716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8A2F-B8CC-2E44-AC87-2B7596D9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Anchors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CBF5-4556-5543-AB34-A64BA0F7A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292"/>
            <a:ext cx="10515600" cy="4775057"/>
          </a:xfrm>
        </p:spPr>
        <p:txBody>
          <a:bodyPr>
            <a:normAutofit/>
          </a:bodyPr>
          <a:lstStyle/>
          <a:p>
            <a:r>
              <a:rPr lang="en-US" dirty="0"/>
              <a:t>Trust Anchor definition largely follows that in </a:t>
            </a:r>
            <a:r>
              <a:rPr lang="en-US" dirty="0">
                <a:hlinkClick r:id="rId2"/>
              </a:rPr>
              <a:t>RFC5280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RFC6024</a:t>
            </a:r>
            <a:endParaRPr lang="en-US" dirty="0"/>
          </a:p>
          <a:p>
            <a:pPr lvl="1"/>
            <a:r>
              <a:rPr lang="en-US" dirty="0"/>
              <a:t>A trust anchor represents an authoritative entity via a public key and associated data.</a:t>
            </a:r>
          </a:p>
          <a:p>
            <a:pPr lvl="1"/>
            <a:r>
              <a:rPr lang="en-US" dirty="0"/>
              <a:t>The trust anchor data format is left as implementation specific.</a:t>
            </a:r>
          </a:p>
          <a:p>
            <a:r>
              <a:rPr lang="en-US" dirty="0"/>
              <a:t>The Trust Anchor Store in a TEE contains a list of Trust Anchors</a:t>
            </a:r>
          </a:p>
          <a:p>
            <a:pPr lvl="1"/>
            <a:r>
              <a:rPr lang="en-US" dirty="0"/>
              <a:t>Raw public keys or certificates</a:t>
            </a:r>
          </a:p>
          <a:p>
            <a:r>
              <a:rPr lang="en-US" dirty="0"/>
              <a:t>The certificate validation relies on </a:t>
            </a:r>
            <a:r>
              <a:rPr lang="en-US" i="1" dirty="0"/>
              <a:t>Trust Anchors, </a:t>
            </a:r>
            <a:r>
              <a:rPr lang="en-US" dirty="0"/>
              <a:t>stored in TEEP Agent and TAM respectively.</a:t>
            </a:r>
          </a:p>
          <a:p>
            <a:endParaRPr lang="en-US" dirty="0"/>
          </a:p>
          <a:p>
            <a:r>
              <a:rPr lang="en-US" dirty="0"/>
              <a:t>More about the involved keys on the next slide…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812EF-ADC6-D047-BB07-DCB0C84E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TEEP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CCA92-63A8-914E-950D-EEE3615A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9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TEEP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813C-6000-4636-8C5B-7EDC7547458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3B22D4-F762-46A6-A95B-AE3ED2794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8742"/>
              </p:ext>
            </p:extLst>
          </p:nvPr>
        </p:nvGraphicFramePr>
        <p:xfrm>
          <a:off x="1082991" y="1799812"/>
          <a:ext cx="9812592" cy="4447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148">
                  <a:extLst>
                    <a:ext uri="{9D8B030D-6E8A-4147-A177-3AD203B41FA5}">
                      <a16:colId xmlns:a16="http://schemas.microsoft.com/office/drawing/2014/main" val="4209473143"/>
                    </a:ext>
                  </a:extLst>
                </a:gridCol>
                <a:gridCol w="2453148">
                  <a:extLst>
                    <a:ext uri="{9D8B030D-6E8A-4147-A177-3AD203B41FA5}">
                      <a16:colId xmlns:a16="http://schemas.microsoft.com/office/drawing/2014/main" val="1246551396"/>
                    </a:ext>
                  </a:extLst>
                </a:gridCol>
                <a:gridCol w="2453148">
                  <a:extLst>
                    <a:ext uri="{9D8B030D-6E8A-4147-A177-3AD203B41FA5}">
                      <a16:colId xmlns:a16="http://schemas.microsoft.com/office/drawing/2014/main" val="622390622"/>
                    </a:ext>
                  </a:extLst>
                </a:gridCol>
                <a:gridCol w="2453148">
                  <a:extLst>
                    <a:ext uri="{9D8B030D-6E8A-4147-A177-3AD203B41FA5}">
                      <a16:colId xmlns:a16="http://schemas.microsoft.com/office/drawing/2014/main" val="2664474458"/>
                    </a:ext>
                  </a:extLst>
                </a:gridCol>
              </a:tblGrid>
              <a:tr h="1432784">
                <a:tc>
                  <a:txBody>
                    <a:bodyPr/>
                    <a:lstStyle/>
                    <a:p>
                      <a:r>
                        <a:rPr lang="en-US" sz="24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Cardinality &amp; Location of Private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Private Key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Location of Trust Anchor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13544"/>
                  </a:ext>
                </a:extLst>
              </a:tr>
              <a:tr h="1002949">
                <a:tc>
                  <a:txBody>
                    <a:bodyPr/>
                    <a:lstStyle/>
                    <a:p>
                      <a:r>
                        <a:rPr lang="en-US" sz="2400" dirty="0"/>
                        <a:t>Authenticating TEEP Agent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per 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TEEP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75511"/>
                  </a:ext>
                </a:extLst>
              </a:tr>
              <a:tr h="581073">
                <a:tc>
                  <a:txBody>
                    <a:bodyPr/>
                    <a:lstStyle/>
                    <a:p>
                      <a:r>
                        <a:rPr lang="en-US" sz="2400" dirty="0"/>
                        <a:t>Authenticating 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per 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TEEP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TEEP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684134"/>
                  </a:ext>
                </a:extLst>
              </a:tr>
              <a:tr h="1002949">
                <a:tc>
                  <a:txBody>
                    <a:bodyPr/>
                    <a:lstStyle/>
                    <a:p>
                      <a:r>
                        <a:rPr lang="en-US" sz="2400" dirty="0"/>
                        <a:t>Code 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per Trusted Component 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Trusted Component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9145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1E89624-AD72-4DC1-9925-79F198A8DF4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15112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1845</Words>
  <Application>Microsoft Office PowerPoint</Application>
  <PresentationFormat>Widescreen</PresentationFormat>
  <Paragraphs>337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 Trusted Execution Environment Provisioning (TEEP) WG</vt:lpstr>
      <vt:lpstr>History</vt:lpstr>
      <vt:lpstr>Requirements</vt:lpstr>
      <vt:lpstr>Need of a TEEP Protocol and its Applicability</vt:lpstr>
      <vt:lpstr>PowerPoint Presentation</vt:lpstr>
      <vt:lpstr>Questions the TEEP architecture addresses</vt:lpstr>
      <vt:lpstr>Protocol Roles</vt:lpstr>
      <vt:lpstr>Trust Anchors</vt:lpstr>
      <vt:lpstr>PowerPoint Presentation</vt:lpstr>
      <vt:lpstr>TEEP Attestation</vt:lpstr>
      <vt:lpstr>Attestation Data Format</vt:lpstr>
      <vt:lpstr>Notional Architecture of TEEP</vt:lpstr>
      <vt:lpstr>Protocol Layers</vt:lpstr>
      <vt:lpstr>TEEP Transport</vt:lpstr>
      <vt:lpstr>Connection model #1: Broker in app</vt:lpstr>
      <vt:lpstr>Connection model #2: Broker in installer</vt:lpstr>
      <vt:lpstr>Links to Specifications</vt:lpstr>
      <vt:lpstr>Implementations</vt:lpstr>
      <vt:lpstr>Questions?</vt:lpstr>
      <vt:lpstr>Backup Slides</vt:lpstr>
      <vt:lpstr>Trusted Execution Environments</vt:lpstr>
      <vt:lpstr>Example Hardware Details (GlobalPlatform)</vt:lpstr>
      <vt:lpstr>Example use cases for TEE apps</vt:lpstr>
      <vt:lpstr>Handling policy changes at TAM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TEEP Use Cases</dc:title>
  <dc:creator>Dave Thaler</dc:creator>
  <cp:lastModifiedBy>Hannes Tschofenig</cp:lastModifiedBy>
  <cp:revision>60</cp:revision>
  <dcterms:created xsi:type="dcterms:W3CDTF">2018-03-20T10:41:35Z</dcterms:created>
  <dcterms:modified xsi:type="dcterms:W3CDTF">2022-05-05T15:01:18Z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dthaler@ntdev.microsoft.com</vt:lpwstr>
  </property>
  <property fmtid="{D5CDD505-2E9C-101B-9397-08002B2CF9AE}" pid="5" name="MSIP_Label_f42aa342-8706-4288-bd11-ebb85995028c_SetDate">
    <vt:lpwstr>2018-03-20T10:44:48.6139890Z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