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57" r:id="rId4"/>
    <p:sldId id="288" r:id="rId5"/>
    <p:sldId id="290" r:id="rId6"/>
    <p:sldId id="289" r:id="rId7"/>
    <p:sldId id="291" r:id="rId8"/>
  </p:sldIdLst>
  <p:sldSz cx="12192000" cy="6858000"/>
  <p:notesSz cx="6858000" cy="9144000"/>
  <p:embeddedFontLst>
    <p:embeddedFont>
      <p:font typeface="Pretendard" panose="02000503000000020004" pitchFamily="2" charset="-127"/>
      <p:regular r:id="rId10"/>
      <p:bold r:id="rId11"/>
    </p:embeddedFont>
    <p:embeddedFont>
      <p:font typeface="Pretendard ExtraBold" panose="02000903000000020004" pitchFamily="2" charset="-127"/>
      <p:bold r:id="rId12"/>
    </p:embeddedFont>
    <p:embeddedFont>
      <p:font typeface="Pretendard SemiBold" panose="02000703000000020004" pitchFamily="2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및 목차" id="{B4416567-A3B4-432D-9100-1D61479B9E47}">
          <p14:sldIdLst>
            <p14:sldId id="256"/>
          </p14:sldIdLst>
        </p14:section>
        <p14:section name="클래스 연결도" id="{D26D5944-6268-4982-822E-F97EF7E5BBC1}">
          <p14:sldIdLst>
            <p14:sldId id="265"/>
          </p14:sldIdLst>
        </p14:section>
        <p14:section name="적 대응 공격 알고리즘 설명" id="{DBE58C88-32C8-4B66-8E27-48252915812A}">
          <p14:sldIdLst>
            <p14:sldId id="257"/>
            <p14:sldId id="288"/>
            <p14:sldId id="290"/>
          </p14:sldIdLst>
        </p14:section>
        <p14:section name="알고리즘의 클래스 설명" id="{60931133-7C81-416C-8D0E-851DA26EAD2F}">
          <p14:sldIdLst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>
        <p:scale>
          <a:sx n="100" d="100"/>
          <a:sy n="100" d="100"/>
        </p:scale>
        <p:origin x="4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276F3-AEED-4164-B469-C54C44AC0E2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AA1-FB14-4E1E-B329-703F33F8E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2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AA1-FB14-4E1E-B329-703F33F8E8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1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D1ED0-498D-8D28-F6EB-F2F90C49C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11C49-4015-79F2-4019-F8AF17C47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B93E-1B46-7B8A-1C7F-27270C7D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B7D25-3671-8EBA-7914-E14618DE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AD642-E056-D7F4-FD67-E19E9487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331F7-95C0-0985-397B-94FEAF0B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F6880-5459-3373-DDCF-F31431DB3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5747E-FEE5-E474-40CB-B4229C53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B1E71-8659-CFA9-258E-B1DA7FA6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C14F4-B929-3D87-E9EB-7DF5EDEC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C883B3-03B6-326D-6D00-00F37445E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D7C8D-DEF6-2BD3-9766-08F64214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5EAA7-48DB-0670-0E01-2E02F2C2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83403-5D39-83E8-BC8C-F9A7F5C8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CF155-13A7-FFC3-B993-515FA247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313E-907F-0250-6356-6AA66744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A59AA-CE5C-F250-5F3F-06EFBC7D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9D058-288C-E7BE-D5CF-B3262332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567E7-A347-0B3E-AF7D-5595BA09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CEEDE-64C8-BCCD-CE29-732E8D6C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7B28-FB23-7BEA-74A4-C492FBAA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077C7-DD35-5753-F787-1DB4BBD7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84495-607C-4780-0F2B-73624603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C6C0D-F67C-E2BE-A5A8-BC9D442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67562-A6F3-47B8-598E-E1A7C19C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8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BB1FB-C92D-BC4F-A44F-DF3A5D74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3064D-F688-E3EF-DDC1-01DB843DE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6F3353-9F7A-8F52-1072-A0C3A75E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09B15-AFB6-61EC-F475-611008BA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F3C64-8B0B-EF9F-251D-F0E31D5D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8561D-959C-EC85-FFC8-336A6E23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575C9-E51E-EA9D-6DB5-386F6AD9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B1063-37F9-1776-ADF9-0D36FCE5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4D427-0644-477C-BBF8-058C2A52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E7E568-EA51-E476-8BCE-D3373713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2238F-9EAD-19DF-D4AB-7BF3602A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BC50FD-E853-E02C-F7CC-3EB555E5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896835-7613-D233-3839-1A27813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76634-4A42-342D-B6F6-AC1D40CB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DEBA0-B4A7-7AFB-08C1-470109C5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2AAE33-B8ED-5A4F-7D53-F0A17949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FD58B-14DD-9BD5-90EF-5FCFCA2C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9D35F-5517-42D8-9D24-B437366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5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E493C-CB5D-CA85-F72B-282E0E53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A5AA79-E822-B04F-5824-A741F5C4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3531B-E214-DE7D-7D33-51FC5D6B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E3698-F9B6-E2E8-C238-13F4FEF5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380DE-1CD4-FCB4-095A-ACA9134D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4E67E-E635-425F-40EB-A3FA299A2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A0779-0EFC-B624-8E5E-DD1BECC8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066C8-26CD-4E1C-4298-211EA380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1EC20-0A69-1F1C-63E7-094F216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3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54713-C262-AEE0-E2D7-879DD372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663C2-7901-F27C-D17E-BC51DC47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DACB2-B8F8-E6E3-2301-B2E7D419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3B8F1-E147-20C0-9149-77AC252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8154-F100-4A7F-833C-E0EC16C37EEC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814F4-ED5F-3972-5F86-E25D9C54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485F1-A758-7DF3-74DA-720D08E7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1958-B7CC-43EA-8419-4B099E302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C0AE78-1E8B-CC55-4CE0-8382DEC0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218C4-FE76-E893-3CF1-0B123085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C6863-C98D-32C5-6B56-B2ED2A058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B9A58154-F100-4A7F-833C-E0EC16C37EEC}" type="datetimeFigureOut">
              <a:rPr lang="ko-KR" altLang="en-US" smtClean="0"/>
              <a:pPr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603ED-2795-39FC-07C2-50B0BD414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E0F69-C409-655E-75C8-9E7D7EA1D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6F5A1958-B7CC-43EA-8419-4B099E302C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AB95D8-D413-6838-3165-CC586492B9B5}"/>
              </a:ext>
            </a:extLst>
          </p:cNvPr>
          <p:cNvSpPr txBox="1"/>
          <p:nvPr/>
        </p:nvSpPr>
        <p:spPr>
          <a:xfrm>
            <a:off x="340820" y="340822"/>
            <a:ext cx="7093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적 대응 공격 알고리즘 설명 및 정리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FA37B3-5F70-06DD-4C8C-EB7A7561E527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99B4A-F30C-E312-9462-A60C45F82287}"/>
              </a:ext>
            </a:extLst>
          </p:cNvPr>
          <p:cNvSpPr txBox="1"/>
          <p:nvPr/>
        </p:nvSpPr>
        <p:spPr>
          <a:xfrm>
            <a:off x="340820" y="3836764"/>
            <a:ext cx="4863832" cy="268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목차</a:t>
            </a:r>
            <a:endParaRPr lang="en-US" altLang="ko-KR" sz="30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01  |  </a:t>
            </a:r>
            <a:r>
              <a:rPr lang="ko-KR" altLang="en-US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 내의 클래스 간 연결도</a:t>
            </a:r>
            <a:endParaRPr lang="en-US" altLang="ko-KR" sz="2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02  |  </a:t>
            </a:r>
            <a:r>
              <a:rPr lang="ko-KR" altLang="en-US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 대응 공격 알고리즘 설명</a:t>
            </a:r>
            <a:endParaRPr lang="en-US" altLang="ko-KR" sz="2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 |  </a:t>
            </a:r>
            <a:r>
              <a:rPr lang="ko-KR" altLang="en-US" sz="2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알고리즘의 클래스 설명 </a:t>
            </a:r>
            <a:endParaRPr lang="en-US" altLang="ko-KR" sz="2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06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DEA412D-60D4-EED0-7BE8-9CD8080E2F20}"/>
              </a:ext>
            </a:extLst>
          </p:cNvPr>
          <p:cNvSpPr/>
          <p:nvPr/>
        </p:nvSpPr>
        <p:spPr>
          <a:xfrm>
            <a:off x="411173" y="1201778"/>
            <a:ext cx="11506712" cy="5315399"/>
          </a:xfrm>
          <a:prstGeom prst="roundRect">
            <a:avLst>
              <a:gd name="adj" fmla="val 489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B95D8-D413-6838-3165-CC586492B9B5}"/>
              </a:ext>
            </a:extLst>
          </p:cNvPr>
          <p:cNvSpPr txBox="1"/>
          <p:nvPr/>
        </p:nvSpPr>
        <p:spPr>
          <a:xfrm>
            <a:off x="340820" y="340822"/>
            <a:ext cx="6418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알고리즘 내의 클래스 간 연결도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66AD9AA-3E35-D1AC-7BFB-54F15971FE3F}"/>
              </a:ext>
            </a:extLst>
          </p:cNvPr>
          <p:cNvGrpSpPr/>
          <p:nvPr/>
        </p:nvGrpSpPr>
        <p:grpSpPr>
          <a:xfrm>
            <a:off x="692521" y="1469288"/>
            <a:ext cx="10806957" cy="4601550"/>
            <a:chOff x="241014" y="1371097"/>
            <a:chExt cx="10806957" cy="46015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67A727-0032-27D5-4982-E3694A7EA703}"/>
                </a:ext>
              </a:extLst>
            </p:cNvPr>
            <p:cNvSpPr/>
            <p:nvPr/>
          </p:nvSpPr>
          <p:spPr>
            <a:xfrm>
              <a:off x="2702566" y="2394035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PlayerAttackPrediction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9B7AA4-B534-8471-0F34-74EF5E7EA9C5}"/>
                </a:ext>
              </a:extLst>
            </p:cNvPr>
            <p:cNvSpPr/>
            <p:nvPr/>
          </p:nvSpPr>
          <p:spPr>
            <a:xfrm>
              <a:off x="2880448" y="3438739"/>
              <a:ext cx="1957300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EnermyAlgorithm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675ED7B-D9A4-9960-09D0-CBEFE83EBB3B}"/>
                </a:ext>
              </a:extLst>
            </p:cNvPr>
            <p:cNvSpPr/>
            <p:nvPr/>
          </p:nvSpPr>
          <p:spPr>
            <a:xfrm>
              <a:off x="2567466" y="4483443"/>
              <a:ext cx="2583265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EnermyAttackController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738952-EE86-6717-7878-73A12FF5E8E0}"/>
                </a:ext>
              </a:extLst>
            </p:cNvPr>
            <p:cNvSpPr/>
            <p:nvPr/>
          </p:nvSpPr>
          <p:spPr>
            <a:xfrm>
              <a:off x="3279347" y="5528147"/>
              <a:ext cx="1159502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Enermy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5B45320-B0F2-5BDA-2331-342E7C46B365}"/>
                </a:ext>
              </a:extLst>
            </p:cNvPr>
            <p:cNvSpPr/>
            <p:nvPr/>
          </p:nvSpPr>
          <p:spPr>
            <a:xfrm>
              <a:off x="241014" y="3438739"/>
              <a:ext cx="1957300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8FB1B7-D9E6-BD0C-AA4E-67B5FDD5141D}"/>
                </a:ext>
              </a:extLst>
            </p:cNvPr>
            <p:cNvSpPr/>
            <p:nvPr/>
          </p:nvSpPr>
          <p:spPr>
            <a:xfrm>
              <a:off x="241014" y="4483443"/>
              <a:ext cx="1957300" cy="6556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Struct </a:t>
              </a:r>
              <a:r>
                <a:rPr lang="en-US" altLang="ko-KR" sz="1500" dirty="0" err="1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AttackProbability</a:t>
              </a:r>
              <a:endParaRPr lang="ko-KR" altLang="en-US" sz="1500" dirty="0">
                <a:solidFill>
                  <a:schemeClr val="accent3">
                    <a:lumMod val="20000"/>
                    <a:lumOff val="8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0576DC1-7205-F5CD-E4F9-21C4D5370D20}"/>
                </a:ext>
              </a:extLst>
            </p:cNvPr>
            <p:cNvSpPr/>
            <p:nvPr/>
          </p:nvSpPr>
          <p:spPr>
            <a:xfrm>
              <a:off x="5889040" y="1371097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EagleAttackPrediction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621C491-E1B7-93BA-B11B-00C6CA177F0E}"/>
                </a:ext>
              </a:extLst>
            </p:cNvPr>
            <p:cNvSpPr/>
            <p:nvPr/>
          </p:nvSpPr>
          <p:spPr>
            <a:xfrm>
              <a:off x="5889039" y="2017988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FoxAttackPrediction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090109-63F4-2F99-5943-9878CC937161}"/>
                </a:ext>
              </a:extLst>
            </p:cNvPr>
            <p:cNvSpPr/>
            <p:nvPr/>
          </p:nvSpPr>
          <p:spPr>
            <a:xfrm>
              <a:off x="5889038" y="2664879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CatAttackPrediction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D8116E6-E921-D657-88DF-7599F59BEB34}"/>
                </a:ext>
              </a:extLst>
            </p:cNvPr>
            <p:cNvSpPr/>
            <p:nvPr/>
          </p:nvSpPr>
          <p:spPr>
            <a:xfrm>
              <a:off x="5889038" y="3311770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RabbitAttackPrediction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AC3FEF6-02C7-806F-B3AC-8E0F7E8A8238}"/>
                </a:ext>
              </a:extLst>
            </p:cNvPr>
            <p:cNvSpPr/>
            <p:nvPr/>
          </p:nvSpPr>
          <p:spPr>
            <a:xfrm>
              <a:off x="5889037" y="3958661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SnakeAttackPrediction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1326364-FB65-BAAB-2BF7-7820B2217553}"/>
                </a:ext>
              </a:extLst>
            </p:cNvPr>
            <p:cNvSpPr/>
            <p:nvPr/>
          </p:nvSpPr>
          <p:spPr>
            <a:xfrm>
              <a:off x="5889036" y="4605552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WolfAttackPrediction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54A1118-CB4B-929E-5685-2115FC20B14D}"/>
                </a:ext>
              </a:extLst>
            </p:cNvPr>
            <p:cNvSpPr/>
            <p:nvPr/>
          </p:nvSpPr>
          <p:spPr>
            <a:xfrm>
              <a:off x="8722458" y="2984500"/>
              <a:ext cx="2325513" cy="4445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accent3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IAttackPrediction</a:t>
              </a:r>
              <a:endPara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EFCEF10-4163-E123-6E02-13797B244618}"/>
                </a:ext>
              </a:extLst>
            </p:cNvPr>
            <p:cNvCxnSpPr>
              <a:stCxn id="35" idx="0"/>
              <a:endCxn id="33" idx="2"/>
            </p:cNvCxnSpPr>
            <p:nvPr/>
          </p:nvCxnSpPr>
          <p:spPr>
            <a:xfrm flipV="1">
              <a:off x="3859098" y="2838535"/>
              <a:ext cx="0" cy="60020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9AB6DC9E-C869-B040-0E5C-E4E27D4E66F5}"/>
                </a:ext>
              </a:extLst>
            </p:cNvPr>
            <p:cNvCxnSpPr>
              <a:stCxn id="36" idx="0"/>
              <a:endCxn id="35" idx="2"/>
            </p:cNvCxnSpPr>
            <p:nvPr/>
          </p:nvCxnSpPr>
          <p:spPr>
            <a:xfrm flipH="1" flipV="1">
              <a:off x="3859098" y="3883239"/>
              <a:ext cx="1" cy="60020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C349D14-1775-2201-22C4-CAE3F2C51B78}"/>
                </a:ext>
              </a:extLst>
            </p:cNvPr>
            <p:cNvCxnSpPr>
              <a:stCxn id="38" idx="0"/>
              <a:endCxn id="36" idx="2"/>
            </p:cNvCxnSpPr>
            <p:nvPr/>
          </p:nvCxnSpPr>
          <p:spPr>
            <a:xfrm flipV="1">
              <a:off x="3859098" y="4927943"/>
              <a:ext cx="1" cy="60020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1A2A5C6-2799-6A46-E406-1BBAC0902C5C}"/>
                </a:ext>
              </a:extLst>
            </p:cNvPr>
            <p:cNvCxnSpPr>
              <a:stCxn id="35" idx="1"/>
              <a:endCxn id="41" idx="3"/>
            </p:cNvCxnSpPr>
            <p:nvPr/>
          </p:nvCxnSpPr>
          <p:spPr>
            <a:xfrm flipH="1">
              <a:off x="2198314" y="3660989"/>
              <a:ext cx="682134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6DC5286-EF40-8581-7C4E-779E3B608B2B}"/>
                </a:ext>
              </a:extLst>
            </p:cNvPr>
            <p:cNvCxnSpPr>
              <a:stCxn id="41" idx="2"/>
              <a:endCxn id="48" idx="0"/>
            </p:cNvCxnSpPr>
            <p:nvPr/>
          </p:nvCxnSpPr>
          <p:spPr>
            <a:xfrm>
              <a:off x="1219664" y="3883239"/>
              <a:ext cx="0" cy="600204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B4B44C41-7ABD-A534-90F1-2D1876BC39B7}"/>
                </a:ext>
              </a:extLst>
            </p:cNvPr>
            <p:cNvCxnSpPr>
              <a:stCxn id="50" idx="1"/>
              <a:endCxn id="57" idx="1"/>
            </p:cNvCxnSpPr>
            <p:nvPr/>
          </p:nvCxnSpPr>
          <p:spPr>
            <a:xfrm rot="10800000" flipV="1">
              <a:off x="5889036" y="1593346"/>
              <a:ext cx="4" cy="3234455"/>
            </a:xfrm>
            <a:prstGeom prst="bentConnector3">
              <a:avLst>
                <a:gd name="adj1" fmla="val 571510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33C2F5DB-57DD-E215-2814-330170114D7F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5028079" y="2616285"/>
              <a:ext cx="64581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5F3AE681-09C7-F0E6-59FE-8BC007119201}"/>
                </a:ext>
              </a:extLst>
            </p:cNvPr>
            <p:cNvCxnSpPr>
              <a:stCxn id="50" idx="3"/>
              <a:endCxn id="57" idx="3"/>
            </p:cNvCxnSpPr>
            <p:nvPr/>
          </p:nvCxnSpPr>
          <p:spPr>
            <a:xfrm flipH="1">
              <a:off x="8214549" y="1593347"/>
              <a:ext cx="4" cy="3234455"/>
            </a:xfrm>
            <a:prstGeom prst="bentConnector3">
              <a:avLst>
                <a:gd name="adj1" fmla="val -571500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03750F0-211D-92E9-0BE6-E7CF82C0C186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8438255" y="3206750"/>
              <a:ext cx="28420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98BEA8-246D-85BB-1B7E-D88E1E871D04}"/>
                </a:ext>
              </a:extLst>
            </p:cNvPr>
            <p:cNvSpPr/>
            <p:nvPr/>
          </p:nvSpPr>
          <p:spPr>
            <a:xfrm rot="5400000">
              <a:off x="8634587" y="3158066"/>
              <a:ext cx="80433" cy="97367"/>
            </a:xfrm>
            <a:prstGeom prst="triangle">
              <a:avLst/>
            </a:prstGeom>
            <a:solidFill>
              <a:schemeClr val="bg1"/>
            </a:solidFill>
            <a:ln w="127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52B0074-76ED-C4D7-C503-FBBB5D5FFAB8}"/>
              </a:ext>
            </a:extLst>
          </p:cNvPr>
          <p:cNvSpPr txBox="1"/>
          <p:nvPr/>
        </p:nvSpPr>
        <p:spPr>
          <a:xfrm>
            <a:off x="574257" y="1368372"/>
            <a:ext cx="181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accent3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적 대응 공격 알고리즘</a:t>
            </a:r>
          </a:p>
        </p:txBody>
      </p:sp>
    </p:spTree>
    <p:extLst>
      <p:ext uri="{BB962C8B-B14F-4D97-AF65-F5344CB8AC3E}">
        <p14:creationId xmlns:p14="http://schemas.microsoft.com/office/powerpoint/2010/main" val="37597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72F23-F626-6600-0499-E12A68A76DF2}"/>
              </a:ext>
            </a:extLst>
          </p:cNvPr>
          <p:cNvSpPr txBox="1"/>
          <p:nvPr/>
        </p:nvSpPr>
        <p:spPr>
          <a:xfrm>
            <a:off x="340820" y="340822"/>
            <a:ext cx="5530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적 대응 공격 알고리즘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FEBD6-5528-E8AA-5930-0E683589F64C}"/>
              </a:ext>
            </a:extLst>
          </p:cNvPr>
          <p:cNvSpPr txBox="1"/>
          <p:nvPr/>
        </p:nvSpPr>
        <p:spPr>
          <a:xfrm>
            <a:off x="340820" y="1048708"/>
            <a:ext cx="3595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수행하는 기능 및 구현한 기술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5312CF-2F88-2865-47E8-4ADA95C23C4C}"/>
              </a:ext>
            </a:extLst>
          </p:cNvPr>
          <p:cNvSpPr/>
          <p:nvPr/>
        </p:nvSpPr>
        <p:spPr>
          <a:xfrm>
            <a:off x="340820" y="1752994"/>
            <a:ext cx="2148380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로직에서 수행하는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2E02C-396E-F246-D97C-1211F4EBECB2}"/>
              </a:ext>
            </a:extLst>
          </p:cNvPr>
          <p:cNvSpPr txBox="1"/>
          <p:nvPr/>
        </p:nvSpPr>
        <p:spPr>
          <a:xfrm>
            <a:off x="340820" y="2202870"/>
            <a:ext cx="5928546" cy="1258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상대의 공격을 예측</a:t>
            </a:r>
            <a:b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플레이어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진영의 소환수들이 다음 턴에 진행할 공격을 미리 예측해내는 기능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예측 공격에 대한 대응</a:t>
            </a:r>
            <a:b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턴에 진행할 공격을 예측한 후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따라 자신이 대응하는 공격을 진행하는 기능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627965-87D7-0780-70B8-F52F87510574}"/>
              </a:ext>
            </a:extLst>
          </p:cNvPr>
          <p:cNvSpPr/>
          <p:nvPr/>
        </p:nvSpPr>
        <p:spPr>
          <a:xfrm>
            <a:off x="340819" y="3645294"/>
            <a:ext cx="2148380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예측 기능에 사용된 기술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BD54D-4FB5-F593-556F-4185B53EFF14}"/>
              </a:ext>
            </a:extLst>
          </p:cNvPr>
          <p:cNvSpPr txBox="1"/>
          <p:nvPr/>
        </p:nvSpPr>
        <p:spPr>
          <a:xfrm>
            <a:off x="340819" y="4095170"/>
            <a:ext cx="8967840" cy="1558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혼합 전략 균형 기술</a:t>
            </a:r>
            <a:b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자신에게 유리하도록 어떤 전략을 얼마의 확률로 선정할지를 결정하고 이를 근거로 삼아 자신의 행동을 무작위로 결정하는 전략을 의미</a:t>
            </a:r>
            <a:b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확률에 따라 </a:t>
            </a:r>
            <a:r>
              <a:rPr lang="en-US" altLang="ko-KR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‘</a:t>
            </a:r>
            <a:r>
              <a:rPr lang="ko-KR" altLang="en-US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무작위</a:t>
            </a:r>
            <a:r>
              <a:rPr lang="en-US" altLang="ko-KR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’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행위를 결정하기 때문에 상대방의 공격을 예측하는 알고리즘에 사용하기에 적합하다고 판단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기술 구현 방식</a:t>
            </a:r>
            <a:b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다음과 같은 알고리즘 진행 방식에 따라 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소환수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별로 다른 예측 시스템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갖추게 함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FBB1CF-7098-B750-6E1F-BF2EF63D49C9}"/>
              </a:ext>
            </a:extLst>
          </p:cNvPr>
          <p:cNvGrpSpPr/>
          <p:nvPr/>
        </p:nvGrpSpPr>
        <p:grpSpPr>
          <a:xfrm>
            <a:off x="340819" y="5755920"/>
            <a:ext cx="8841280" cy="863444"/>
            <a:chOff x="340820" y="4945848"/>
            <a:chExt cx="8841280" cy="86344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0F73BF0-E753-192F-397B-619E30FC156F}"/>
                </a:ext>
              </a:extLst>
            </p:cNvPr>
            <p:cNvSpPr/>
            <p:nvPr/>
          </p:nvSpPr>
          <p:spPr>
            <a:xfrm>
              <a:off x="340820" y="4945848"/>
              <a:ext cx="2508968" cy="863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공격 확률 초기 설정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일반 공격 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50%</a:t>
              </a: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특수 공격 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50%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1C5CB05-808F-8A82-0659-FA042EB1E283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2849788" y="5377570"/>
              <a:ext cx="436069" cy="225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A7ACCD-FAAD-1634-0428-4871C7F531DC}"/>
                </a:ext>
              </a:extLst>
            </p:cNvPr>
            <p:cNvSpPr/>
            <p:nvPr/>
          </p:nvSpPr>
          <p:spPr>
            <a:xfrm>
              <a:off x="3285857" y="5156683"/>
              <a:ext cx="3089544" cy="4462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조건에 따라 공격 종류별 확률을 조정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D6164A-E870-65B8-1A37-E18DB5C7571E}"/>
                </a:ext>
              </a:extLst>
            </p:cNvPr>
            <p:cNvSpPr/>
            <p:nvPr/>
          </p:nvSpPr>
          <p:spPr>
            <a:xfrm>
              <a:off x="6811470" y="5060600"/>
              <a:ext cx="2370630" cy="6339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조정된 확률을 사용해 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소환수가 진행할 공격을 예측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57D34E-BE19-0467-390A-805777CED09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6375401" y="5377570"/>
              <a:ext cx="436069" cy="2251"/>
            </a:xfrm>
            <a:prstGeom prst="straightConnector1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CBC696-D3D6-7A93-1CA5-6B9E65442E61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58661-BA61-F635-EC53-FDBCB5DD6A20}"/>
              </a:ext>
            </a:extLst>
          </p:cNvPr>
          <p:cNvSpPr txBox="1"/>
          <p:nvPr/>
        </p:nvSpPr>
        <p:spPr>
          <a:xfrm>
            <a:off x="340820" y="340822"/>
            <a:ext cx="5530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적 대응 공격 알고리즘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6374C-BCC3-4296-3173-5AAB42A9558C}"/>
              </a:ext>
            </a:extLst>
          </p:cNvPr>
          <p:cNvSpPr txBox="1"/>
          <p:nvPr/>
        </p:nvSpPr>
        <p:spPr>
          <a:xfrm>
            <a:off x="340820" y="1048708"/>
            <a:ext cx="43604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소환수</a:t>
            </a:r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별 공격 예측 알고리즘의 조건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2997D8-3551-E9FB-C4AA-A7A86B149812}"/>
              </a:ext>
            </a:extLst>
          </p:cNvPr>
          <p:cNvSpPr/>
          <p:nvPr/>
        </p:nvSpPr>
        <p:spPr>
          <a:xfrm>
            <a:off x="340820" y="1752994"/>
            <a:ext cx="904973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고양이</a:t>
            </a:r>
            <a:endParaRPr lang="ko-KR" altLang="en-US" sz="15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5BAA5-F5B9-3166-1525-526E5DDDD3D0}"/>
              </a:ext>
            </a:extLst>
          </p:cNvPr>
          <p:cNvSpPr txBox="1"/>
          <p:nvPr/>
        </p:nvSpPr>
        <p:spPr>
          <a:xfrm>
            <a:off x="340820" y="2202870"/>
            <a:ext cx="3148939" cy="65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번의 공격으로 적을 쓰러트릴 수 있는가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공격 간의 데미지 차이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93286C-96C9-2922-AAF7-E21607DC49DD}"/>
              </a:ext>
            </a:extLst>
          </p:cNvPr>
          <p:cNvSpPr/>
          <p:nvPr/>
        </p:nvSpPr>
        <p:spPr>
          <a:xfrm>
            <a:off x="340820" y="3118817"/>
            <a:ext cx="904973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늑대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A16C-CFD3-8D90-2326-1943AB0D6833}"/>
              </a:ext>
            </a:extLst>
          </p:cNvPr>
          <p:cNvSpPr txBox="1"/>
          <p:nvPr/>
        </p:nvSpPr>
        <p:spPr>
          <a:xfrm>
            <a:off x="340820" y="3568693"/>
            <a:ext cx="4017767" cy="1258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 진영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몬스터 개수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몬스터의 체력 수치 비교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자신의 공격 이후에 다른 아군이 공격을 진행할 확률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공격 간의 데미지 차이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E76F02-75F9-F7DC-125D-5CADC7448425}"/>
              </a:ext>
            </a:extLst>
          </p:cNvPr>
          <p:cNvSpPr/>
          <p:nvPr/>
        </p:nvSpPr>
        <p:spPr>
          <a:xfrm>
            <a:off x="340820" y="5084804"/>
            <a:ext cx="904973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독수리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94356-BED6-EE7E-AABF-7CDC1ADFD76E}"/>
              </a:ext>
            </a:extLst>
          </p:cNvPr>
          <p:cNvSpPr txBox="1"/>
          <p:nvPr/>
        </p:nvSpPr>
        <p:spPr>
          <a:xfrm>
            <a:off x="340820" y="5534680"/>
            <a:ext cx="2882840" cy="95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 진영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몬스터 개수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몬스터의 체력 수치 비교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특수 공격을 사용할 만한 지정된 몬스터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FCEE2-6A6C-7AC1-C1CB-1378C8F5D891}"/>
              </a:ext>
            </a:extLst>
          </p:cNvPr>
          <p:cNvSpPr/>
          <p:nvPr/>
        </p:nvSpPr>
        <p:spPr>
          <a:xfrm>
            <a:off x="5871501" y="1752994"/>
            <a:ext cx="904973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63A58-A5A3-605C-9AC7-2BEC250D4BD4}"/>
              </a:ext>
            </a:extLst>
          </p:cNvPr>
          <p:cNvSpPr txBox="1"/>
          <p:nvPr/>
        </p:nvSpPr>
        <p:spPr>
          <a:xfrm>
            <a:off x="5871501" y="2202870"/>
            <a:ext cx="2962991" cy="65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아군 소환수의 체력 수치 비교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 공격으로 적을 쓰러트릴 수 있는가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B2A200-B4C8-B9E5-3CFB-EAB27A8EBA7B}"/>
              </a:ext>
            </a:extLst>
          </p:cNvPr>
          <p:cNvSpPr/>
          <p:nvPr/>
        </p:nvSpPr>
        <p:spPr>
          <a:xfrm>
            <a:off x="5871501" y="3118817"/>
            <a:ext cx="904973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60DFE-A751-368C-2527-C07809B118F1}"/>
              </a:ext>
            </a:extLst>
          </p:cNvPr>
          <p:cNvSpPr txBox="1"/>
          <p:nvPr/>
        </p:nvSpPr>
        <p:spPr>
          <a:xfrm>
            <a:off x="5871501" y="3568693"/>
            <a:ext cx="3286797" cy="1258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 진영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몬스터가 중독 상태인지 확인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특수 공격의 사용 가능 여부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몬스터의 체력 수치와 함께 공격 개수 파악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일반 공격으로 적을 쓰러트릴 수 있는가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CA59F6-070B-2D83-2ADA-0C68D84E66F8}"/>
              </a:ext>
            </a:extLst>
          </p:cNvPr>
          <p:cNvSpPr/>
          <p:nvPr/>
        </p:nvSpPr>
        <p:spPr>
          <a:xfrm>
            <a:off x="5871501" y="5084804"/>
            <a:ext cx="904973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여우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AE5E1-D7F6-BD78-C842-214099D965D8}"/>
              </a:ext>
            </a:extLst>
          </p:cNvPr>
          <p:cNvSpPr txBox="1"/>
          <p:nvPr/>
        </p:nvSpPr>
        <p:spPr>
          <a:xfrm>
            <a:off x="5871501" y="5534680"/>
            <a:ext cx="2956579" cy="657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현재 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저주</a:t>
            </a:r>
            <a:r>
              <a: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 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상태이상인 </a:t>
            </a:r>
            <a:r>
              <a:rPr lang="ko-KR" altLang="en-US" sz="13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소환수</a:t>
            </a: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존재 여부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몬스터의 체력 수치 및 아군의 현재 등급</a:t>
            </a:r>
            <a:endParaRPr lang="en-US" altLang="ko-KR" sz="13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7EEC22-51C9-791C-F0A7-49855DA20B00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6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6CC9D-C5F1-7DFA-991F-CACA1D7B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380D8D-2E03-742A-DC55-D8B7D2B3C929}"/>
              </a:ext>
            </a:extLst>
          </p:cNvPr>
          <p:cNvSpPr txBox="1"/>
          <p:nvPr/>
        </p:nvSpPr>
        <p:spPr>
          <a:xfrm>
            <a:off x="340820" y="340822"/>
            <a:ext cx="5530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적 대응 공격 알고리즘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3292C-2AE1-1D91-1A1D-BC948E31E1B5}"/>
              </a:ext>
            </a:extLst>
          </p:cNvPr>
          <p:cNvSpPr txBox="1"/>
          <p:nvPr/>
        </p:nvSpPr>
        <p:spPr>
          <a:xfrm>
            <a:off x="340820" y="1048708"/>
            <a:ext cx="43604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예측한 공격에 따른 대응 공격 매뉴얼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52E792-F327-70D8-9523-DF0209678364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F9CD277-FEAE-4F98-269C-454D713ED378}"/>
              </a:ext>
            </a:extLst>
          </p:cNvPr>
          <p:cNvGrpSpPr/>
          <p:nvPr/>
        </p:nvGrpSpPr>
        <p:grpSpPr>
          <a:xfrm>
            <a:off x="340820" y="2380670"/>
            <a:ext cx="6558578" cy="4198810"/>
            <a:chOff x="340817" y="1715871"/>
            <a:chExt cx="6558578" cy="419881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1B496CA-6A50-A919-847E-BC1033249F35}"/>
                </a:ext>
              </a:extLst>
            </p:cNvPr>
            <p:cNvSpPr/>
            <p:nvPr/>
          </p:nvSpPr>
          <p:spPr>
            <a:xfrm>
              <a:off x="340819" y="1715871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늑대의 특수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전체 공격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D96E370-80C1-AAF9-A947-C4B4535F2558}"/>
                </a:ext>
              </a:extLst>
            </p:cNvPr>
            <p:cNvSpPr/>
            <p:nvPr/>
          </p:nvSpPr>
          <p:spPr>
            <a:xfrm>
              <a:off x="340818" y="2500373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독수리의 특수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저격 공격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C598AF-66B3-F672-6994-18C40BAA38BD}"/>
                </a:ext>
              </a:extLst>
            </p:cNvPr>
            <p:cNvSpPr/>
            <p:nvPr/>
          </p:nvSpPr>
          <p:spPr>
            <a:xfrm>
              <a:off x="340817" y="3428999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뱀의 특수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 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중독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7D8B760-09F3-C09A-3911-CDBA9FBA3A28}"/>
                </a:ext>
              </a:extLst>
            </p:cNvPr>
            <p:cNvSpPr/>
            <p:nvPr/>
          </p:nvSpPr>
          <p:spPr>
            <a:xfrm>
              <a:off x="340817" y="4357625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토끼의 특수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치유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8A9B99-ACD1-9BFE-D411-153A882EED9C}"/>
                </a:ext>
              </a:extLst>
            </p:cNvPr>
            <p:cNvSpPr/>
            <p:nvPr/>
          </p:nvSpPr>
          <p:spPr>
            <a:xfrm>
              <a:off x="340817" y="5286251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여우의 특수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아군 강화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E8E330F-3B2D-F313-6874-3DB9F0CAF865}"/>
                </a:ext>
              </a:extLst>
            </p:cNvPr>
            <p:cNvCxnSpPr>
              <a:stCxn id="23" idx="3"/>
              <a:endCxn id="24" idx="3"/>
            </p:cNvCxnSpPr>
            <p:nvPr/>
          </p:nvCxnSpPr>
          <p:spPr>
            <a:xfrm flipH="1">
              <a:off x="1963811" y="2030086"/>
              <a:ext cx="1" cy="784502"/>
            </a:xfrm>
            <a:prstGeom prst="bentConnector3">
              <a:avLst>
                <a:gd name="adj1" fmla="val -2286000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6981AF6-7F27-CF54-ACC9-FE037D4A22F0}"/>
                </a:ext>
              </a:extLst>
            </p:cNvPr>
            <p:cNvSpPr/>
            <p:nvPr/>
          </p:nvSpPr>
          <p:spPr>
            <a:xfrm>
              <a:off x="2521064" y="2108122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 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혼란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9A3F293-984B-0AB7-C670-531C6552295D}"/>
                </a:ext>
              </a:extLst>
            </p:cNvPr>
            <p:cNvSpPr/>
            <p:nvPr/>
          </p:nvSpPr>
          <p:spPr>
            <a:xfrm>
              <a:off x="4473007" y="2108122"/>
              <a:ext cx="1048719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보호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E5D227-21C5-6EBC-26DF-06E1F398E9A3}"/>
                </a:ext>
              </a:extLst>
            </p:cNvPr>
            <p:cNvSpPr/>
            <p:nvPr/>
          </p:nvSpPr>
          <p:spPr>
            <a:xfrm>
              <a:off x="5850676" y="2108122"/>
              <a:ext cx="1048719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치유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5C23BA-E13B-0966-E2F4-D073F6221330}"/>
                </a:ext>
              </a:extLst>
            </p:cNvPr>
            <p:cNvSpPr/>
            <p:nvPr/>
          </p:nvSpPr>
          <p:spPr>
            <a:xfrm>
              <a:off x="2521064" y="3428999"/>
              <a:ext cx="1048719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치유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F38B4E9-71FB-0F9E-E461-C16C970AB574}"/>
                </a:ext>
              </a:extLst>
            </p:cNvPr>
            <p:cNvSpPr/>
            <p:nvPr/>
          </p:nvSpPr>
          <p:spPr>
            <a:xfrm>
              <a:off x="3898733" y="3428999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해당 </a:t>
              </a:r>
              <a:r>
                <a:rPr lang="ko-KR" altLang="en-US" sz="13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저격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DD36BC5-2811-1046-6872-EB7B3740C79F}"/>
                </a:ext>
              </a:extLst>
            </p:cNvPr>
            <p:cNvSpPr/>
            <p:nvPr/>
          </p:nvSpPr>
          <p:spPr>
            <a:xfrm>
              <a:off x="2521063" y="4357625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해당 </a:t>
              </a:r>
              <a:r>
                <a:rPr lang="ko-KR" altLang="en-US" sz="13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저격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E8263B-5BCE-5DBA-C8C0-DB25A3A59AA3}"/>
                </a:ext>
              </a:extLst>
            </p:cNvPr>
            <p:cNvSpPr/>
            <p:nvPr/>
          </p:nvSpPr>
          <p:spPr>
            <a:xfrm>
              <a:off x="4478166" y="4345224"/>
              <a:ext cx="1048719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전체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218EF0D-2372-DF21-9B0B-1ACDBA3C8D42}"/>
                </a:ext>
              </a:extLst>
            </p:cNvPr>
            <p:cNvSpPr/>
            <p:nvPr/>
          </p:nvSpPr>
          <p:spPr>
            <a:xfrm>
              <a:off x="2521062" y="5284978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상태이상 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저주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FBB609-0901-1390-D993-0D955C65206D}"/>
                </a:ext>
              </a:extLst>
            </p:cNvPr>
            <p:cNvSpPr/>
            <p:nvPr/>
          </p:nvSpPr>
          <p:spPr>
            <a:xfrm>
              <a:off x="4473007" y="5284978"/>
              <a:ext cx="1622993" cy="62843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해당 </a:t>
              </a:r>
              <a:r>
                <a:rPr lang="ko-KR" altLang="en-US" sz="13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en-US" altLang="ko-KR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저격 공격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0656C6D-D4E0-813C-D4B3-3C20B9D4A19A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2203450" y="2422337"/>
              <a:ext cx="317614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64079C68-431B-9CE5-18A3-09A506F5D76F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>
            <a:xfrm>
              <a:off x="4144057" y="2422337"/>
              <a:ext cx="32895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5412241-A7A6-D111-3F45-79C6BFDAAFBC}"/>
                </a:ext>
              </a:extLst>
            </p:cNvPr>
            <p:cNvCxnSpPr>
              <a:stCxn id="31" idx="3"/>
              <a:endCxn id="32" idx="1"/>
            </p:cNvCxnSpPr>
            <p:nvPr/>
          </p:nvCxnSpPr>
          <p:spPr>
            <a:xfrm>
              <a:off x="5521726" y="2422337"/>
              <a:ext cx="32895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5F04B50-3F5B-1599-2744-C9937F67E3BE}"/>
                </a:ext>
              </a:extLst>
            </p:cNvPr>
            <p:cNvCxnSpPr>
              <a:stCxn id="25" idx="3"/>
              <a:endCxn id="34" idx="1"/>
            </p:cNvCxnSpPr>
            <p:nvPr/>
          </p:nvCxnSpPr>
          <p:spPr>
            <a:xfrm>
              <a:off x="1963810" y="3743214"/>
              <a:ext cx="557254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2E34F1D-16A2-6E80-0A51-D1F98B8CDEA5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3569783" y="3743214"/>
              <a:ext cx="32895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97F6DE0-FBF2-D762-7C86-BCDB1418C7E4}"/>
                </a:ext>
              </a:extLst>
            </p:cNvPr>
            <p:cNvCxnSpPr>
              <a:stCxn id="26" idx="3"/>
              <a:endCxn id="36" idx="1"/>
            </p:cNvCxnSpPr>
            <p:nvPr/>
          </p:nvCxnSpPr>
          <p:spPr>
            <a:xfrm>
              <a:off x="1963810" y="4671840"/>
              <a:ext cx="557253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024E8EE-B8BD-73FF-44A7-E33141E644C1}"/>
                </a:ext>
              </a:extLst>
            </p:cNvPr>
            <p:cNvCxnSpPr>
              <a:stCxn id="36" idx="3"/>
              <a:endCxn id="37" idx="1"/>
            </p:cNvCxnSpPr>
            <p:nvPr/>
          </p:nvCxnSpPr>
          <p:spPr>
            <a:xfrm flipV="1">
              <a:off x="4144056" y="4659439"/>
              <a:ext cx="334110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388122B0-1845-9065-BE17-CCA411933C21}"/>
                </a:ext>
              </a:extLst>
            </p:cNvPr>
            <p:cNvCxnSpPr>
              <a:stCxn id="27" idx="3"/>
              <a:endCxn id="38" idx="1"/>
            </p:cNvCxnSpPr>
            <p:nvPr/>
          </p:nvCxnSpPr>
          <p:spPr>
            <a:xfrm flipV="1">
              <a:off x="1963810" y="5599193"/>
              <a:ext cx="557252" cy="1273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DED72E1-5493-5FCF-E440-A2B76FFD4F12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4144055" y="5599193"/>
              <a:ext cx="328952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0B5AEA-1793-ACC8-1C42-36C1999B3B46}"/>
              </a:ext>
            </a:extLst>
          </p:cNvPr>
          <p:cNvSpPr/>
          <p:nvPr/>
        </p:nvSpPr>
        <p:spPr>
          <a:xfrm>
            <a:off x="340819" y="1752994"/>
            <a:ext cx="3228967" cy="4498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예측 공격에 대한 순차적인 대응 공격</a:t>
            </a:r>
          </a:p>
        </p:txBody>
      </p:sp>
    </p:spTree>
    <p:extLst>
      <p:ext uri="{BB962C8B-B14F-4D97-AF65-F5344CB8AC3E}">
        <p14:creationId xmlns:p14="http://schemas.microsoft.com/office/powerpoint/2010/main" val="97627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D418-5778-4D60-A4B4-1EA3C68C6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380FDE-A417-D50D-74A1-6F18D95B80E4}"/>
              </a:ext>
            </a:extLst>
          </p:cNvPr>
          <p:cNvSpPr txBox="1"/>
          <p:nvPr/>
        </p:nvSpPr>
        <p:spPr>
          <a:xfrm>
            <a:off x="340820" y="1048708"/>
            <a:ext cx="41056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적 대응 공격 알고리즘 클래스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CDD6F-EC45-2430-3ADF-C09589198656}"/>
              </a:ext>
            </a:extLst>
          </p:cNvPr>
          <p:cNvSpPr txBox="1"/>
          <p:nvPr/>
        </p:nvSpPr>
        <p:spPr>
          <a:xfrm>
            <a:off x="340820" y="340822"/>
            <a:ext cx="4855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알고리즘의 클래스 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CF059-9811-4411-97F3-2212290ADCB8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6BE6C55-0DD9-AED3-F7D8-2612CFDE8D7E}"/>
              </a:ext>
            </a:extLst>
          </p:cNvPr>
          <p:cNvGrpSpPr/>
          <p:nvPr/>
        </p:nvGrpSpPr>
        <p:grpSpPr>
          <a:xfrm>
            <a:off x="340820" y="1752994"/>
            <a:ext cx="5548314" cy="1107813"/>
            <a:chOff x="340820" y="1752994"/>
            <a:chExt cx="5548314" cy="110781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654227F-62AB-B93F-84A9-984AB18484F7}"/>
                </a:ext>
              </a:extLst>
            </p:cNvPr>
            <p:cNvSpPr/>
            <p:nvPr/>
          </p:nvSpPr>
          <p:spPr>
            <a:xfrm>
              <a:off x="340820" y="1752994"/>
              <a:ext cx="30310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PlayerAttackPrediction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FDA2B8-0FA5-C60D-23D5-B24D03F3F559}"/>
                </a:ext>
              </a:extLst>
            </p:cNvPr>
            <p:cNvSpPr txBox="1"/>
            <p:nvPr/>
          </p:nvSpPr>
          <p:spPr>
            <a:xfrm>
              <a:off x="340820" y="2202870"/>
              <a:ext cx="5548314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공격 로직을 컨트롤하고 아군 소환수의 예측 공격을 리스트로 담아 이를 변수로 저장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소환수별 공격 예측 알고리즘을 실행하도록 함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13CEC7-F5A0-5E69-B7B8-5CE5509AFB3D}"/>
              </a:ext>
            </a:extLst>
          </p:cNvPr>
          <p:cNvGrpSpPr/>
          <p:nvPr/>
        </p:nvGrpSpPr>
        <p:grpSpPr>
          <a:xfrm>
            <a:off x="340820" y="3005948"/>
            <a:ext cx="3794629" cy="1107813"/>
            <a:chOff x="340820" y="1752994"/>
            <a:chExt cx="3794629" cy="110781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E5DE37-7310-0A04-5714-F6B9E7D3E4CC}"/>
                </a:ext>
              </a:extLst>
            </p:cNvPr>
            <p:cNvSpPr/>
            <p:nvPr/>
          </p:nvSpPr>
          <p:spPr>
            <a:xfrm>
              <a:off x="340820" y="1752994"/>
              <a:ext cx="25484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EnermyAlgorithm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7EE810-9DAC-3CCD-D87B-B795402085CC}"/>
                </a:ext>
              </a:extLst>
            </p:cNvPr>
            <p:cNvSpPr txBox="1"/>
            <p:nvPr/>
          </p:nvSpPr>
          <p:spPr>
            <a:xfrm>
              <a:off x="340820" y="2202870"/>
              <a:ext cx="3794629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소환수가 하는 예측 공격에 대한 대응 공격을 진행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특정 상태 이상인 경우에는 다르게 대응 공격하도록 설정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68D6BC-4C27-6F25-75FC-BDF52EA9B6C3}"/>
              </a:ext>
            </a:extLst>
          </p:cNvPr>
          <p:cNvGrpSpPr/>
          <p:nvPr/>
        </p:nvGrpSpPr>
        <p:grpSpPr>
          <a:xfrm>
            <a:off x="340820" y="4258902"/>
            <a:ext cx="4971233" cy="1107813"/>
            <a:chOff x="340820" y="1752994"/>
            <a:chExt cx="4971233" cy="110781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1AE152-1086-A5B5-D329-8951F32B7D31}"/>
                </a:ext>
              </a:extLst>
            </p:cNvPr>
            <p:cNvSpPr/>
            <p:nvPr/>
          </p:nvSpPr>
          <p:spPr>
            <a:xfrm>
              <a:off x="340820" y="1752994"/>
              <a:ext cx="30310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EnermyAttackController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클래스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6D4BE7-8482-1D05-42AC-067928B5407B}"/>
                </a:ext>
              </a:extLst>
            </p:cNvPr>
            <p:cNvSpPr txBox="1"/>
            <p:nvPr/>
          </p:nvSpPr>
          <p:spPr>
            <a:xfrm>
              <a:off x="340820" y="2202870"/>
              <a:ext cx="4971233" cy="65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몬스터의 공격 알고리즘을 진행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적의 공격이 시작되면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대응 공격을 진행하고 연속 공격을 할 수 있는지 체크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60386E3-B902-175B-84F1-E80A29A8E3E2}"/>
              </a:ext>
            </a:extLst>
          </p:cNvPr>
          <p:cNvGrpSpPr/>
          <p:nvPr/>
        </p:nvGrpSpPr>
        <p:grpSpPr>
          <a:xfrm>
            <a:off x="6304942" y="2458080"/>
            <a:ext cx="3650358" cy="1995488"/>
            <a:chOff x="6618893" y="2621269"/>
            <a:chExt cx="3650358" cy="199548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FDA097E-7A85-7842-33ED-283E00B44616}"/>
                </a:ext>
              </a:extLst>
            </p:cNvPr>
            <p:cNvGrpSpPr/>
            <p:nvPr/>
          </p:nvGrpSpPr>
          <p:grpSpPr>
            <a:xfrm>
              <a:off x="6618893" y="2621269"/>
              <a:ext cx="3650358" cy="807731"/>
              <a:chOff x="340820" y="1752994"/>
              <a:chExt cx="3650358" cy="807731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D5C72B2-E38D-BE48-99B9-3BF11C0A1FCA}"/>
                  </a:ext>
                </a:extLst>
              </p:cNvPr>
              <p:cNvSpPr/>
              <p:nvPr/>
            </p:nvSpPr>
            <p:spPr>
              <a:xfrm>
                <a:off x="340820" y="1752994"/>
                <a:ext cx="2548430" cy="44987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 err="1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AttackPrediction</a:t>
                </a:r>
                <a:r>
                  <a:rPr lang="en-US" altLang="ko-KR" sz="15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ko-KR" altLang="en-US" sz="15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클래스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5A9DF8-86C9-1B0B-12A8-ECF465565ACA}"/>
                  </a:ext>
                </a:extLst>
              </p:cNvPr>
              <p:cNvSpPr txBox="1"/>
              <p:nvPr/>
            </p:nvSpPr>
            <p:spPr>
              <a:xfrm>
                <a:off x="340820" y="2202870"/>
                <a:ext cx="3650358" cy="357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현재 공격하는 소환수의 기본 정보와 현재 상태를 저장</a:t>
                </a:r>
                <a:endPara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E4DD30A-1689-EE53-D4BB-E650801B4760}"/>
                </a:ext>
              </a:extLst>
            </p:cNvPr>
            <p:cNvGrpSpPr/>
            <p:nvPr/>
          </p:nvGrpSpPr>
          <p:grpSpPr>
            <a:xfrm>
              <a:off x="6618893" y="3809026"/>
              <a:ext cx="3031599" cy="807731"/>
              <a:chOff x="340820" y="1752994"/>
              <a:chExt cx="3031599" cy="80773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9E362B6-380D-9130-BD22-8482A118836E}"/>
                  </a:ext>
                </a:extLst>
              </p:cNvPr>
              <p:cNvSpPr/>
              <p:nvPr/>
            </p:nvSpPr>
            <p:spPr>
              <a:xfrm>
                <a:off x="340820" y="1752994"/>
                <a:ext cx="2548430" cy="44987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구조체 </a:t>
                </a:r>
                <a:r>
                  <a:rPr lang="en-US" altLang="ko-KR" sz="1500" dirty="0" err="1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AttackProbability</a:t>
                </a:r>
                <a:endPara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0C94F8-D5A0-37E5-406C-DAC102E9C1D9}"/>
                  </a:ext>
                </a:extLst>
              </p:cNvPr>
              <p:cNvSpPr txBox="1"/>
              <p:nvPr/>
            </p:nvSpPr>
            <p:spPr>
              <a:xfrm>
                <a:off x="340820" y="2202870"/>
                <a:ext cx="3031599" cy="357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일반 공격과 특수 공격을 진행할 확률을 저장</a:t>
                </a:r>
                <a:endPara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7AC6192D-EF4D-1556-B893-324F09D69ABD}"/>
                </a:ext>
              </a:extLst>
            </p:cNvPr>
            <p:cNvCxnSpPr>
              <a:cxnSpLocks/>
              <a:stCxn id="21" idx="1"/>
              <a:endCxn id="24" idx="1"/>
            </p:cNvCxnSpPr>
            <p:nvPr/>
          </p:nvCxnSpPr>
          <p:spPr>
            <a:xfrm rot="10800000" flipV="1">
              <a:off x="6618893" y="2846206"/>
              <a:ext cx="12700" cy="11877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B1DFEBB-3A63-DC2C-13A6-F304023E7C7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889250" y="3211932"/>
            <a:ext cx="3206750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4D4138-7C32-4273-9C77-E782D8C986C2}"/>
              </a:ext>
            </a:extLst>
          </p:cNvPr>
          <p:cNvGrpSpPr/>
          <p:nvPr/>
        </p:nvGrpSpPr>
        <p:grpSpPr>
          <a:xfrm>
            <a:off x="338007" y="5515453"/>
            <a:ext cx="4641014" cy="807731"/>
            <a:chOff x="340820" y="1752994"/>
            <a:chExt cx="4641014" cy="80773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A2B8BD-294B-CDE0-D65C-6121195BC884}"/>
                </a:ext>
              </a:extLst>
            </p:cNvPr>
            <p:cNvSpPr/>
            <p:nvPr/>
          </p:nvSpPr>
          <p:spPr>
            <a:xfrm>
              <a:off x="340820" y="1752994"/>
              <a:ext cx="1592393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Enermy</a:t>
              </a:r>
              <a:r>
                <a:rPr lang="en-US" altLang="ko-KR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클래스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BE22C3-962F-5811-BC53-D2E53C12A1B2}"/>
                </a:ext>
              </a:extLst>
            </p:cNvPr>
            <p:cNvSpPr txBox="1"/>
            <p:nvPr/>
          </p:nvSpPr>
          <p:spPr>
            <a:xfrm>
              <a:off x="340820" y="2202870"/>
              <a:ext cx="4641014" cy="357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턴 시작 후 적의 공격 로직을 동작하도록 지시하며 턴이 종료됨을 체크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88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F60A1-ECCA-E705-8D4C-C353877A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BD5077-C9B1-14C0-16E0-837BEF40DDEB}"/>
              </a:ext>
            </a:extLst>
          </p:cNvPr>
          <p:cNvSpPr txBox="1"/>
          <p:nvPr/>
        </p:nvSpPr>
        <p:spPr>
          <a:xfrm>
            <a:off x="340820" y="1048708"/>
            <a:ext cx="41056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적 대응 공격 알고리즘 클래스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D69DE-7004-7822-FEFD-951DB88287DD}"/>
              </a:ext>
            </a:extLst>
          </p:cNvPr>
          <p:cNvSpPr txBox="1"/>
          <p:nvPr/>
        </p:nvSpPr>
        <p:spPr>
          <a:xfrm>
            <a:off x="340820" y="340822"/>
            <a:ext cx="4855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accent3">
                    <a:lumMod val="50000"/>
                  </a:schemeClr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알고리즘의 클래스 설명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04E076-DD53-6448-ABCE-DACDA5AE995A}"/>
              </a:ext>
            </a:extLst>
          </p:cNvPr>
          <p:cNvSpPr/>
          <p:nvPr/>
        </p:nvSpPr>
        <p:spPr>
          <a:xfrm>
            <a:off x="11143281" y="-1"/>
            <a:ext cx="1048719" cy="6858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D902BCB-A9A4-9F71-BC20-07E0B9CDEA24}"/>
              </a:ext>
            </a:extLst>
          </p:cNvPr>
          <p:cNvGrpSpPr/>
          <p:nvPr/>
        </p:nvGrpSpPr>
        <p:grpSpPr>
          <a:xfrm>
            <a:off x="340820" y="2279666"/>
            <a:ext cx="8338600" cy="3529626"/>
            <a:chOff x="340820" y="1752994"/>
            <a:chExt cx="8338600" cy="35296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E015A90-29EE-0BB3-5207-4DB57BC96D3F}"/>
                </a:ext>
              </a:extLst>
            </p:cNvPr>
            <p:cNvSpPr/>
            <p:nvPr/>
          </p:nvSpPr>
          <p:spPr>
            <a:xfrm>
              <a:off x="340820" y="1752994"/>
              <a:ext cx="22817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EagleAttackPrediction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4FB116D-0EE5-6F44-D13E-2AC952C58799}"/>
                </a:ext>
              </a:extLst>
            </p:cNvPr>
            <p:cNvSpPr/>
            <p:nvPr/>
          </p:nvSpPr>
          <p:spPr>
            <a:xfrm>
              <a:off x="340820" y="2368944"/>
              <a:ext cx="22817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FoxAttackPrediction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CD905C6-2671-E5D6-F60B-8EEF02FD3690}"/>
                </a:ext>
              </a:extLst>
            </p:cNvPr>
            <p:cNvSpPr/>
            <p:nvPr/>
          </p:nvSpPr>
          <p:spPr>
            <a:xfrm>
              <a:off x="340820" y="2984894"/>
              <a:ext cx="22817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CatAttackPrediction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7AE15E-7354-1968-71C9-480F6F0B16C0}"/>
                </a:ext>
              </a:extLst>
            </p:cNvPr>
            <p:cNvSpPr/>
            <p:nvPr/>
          </p:nvSpPr>
          <p:spPr>
            <a:xfrm>
              <a:off x="340820" y="3600844"/>
              <a:ext cx="22817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RabbitAttackPrediction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0BFC84-05E9-013D-DEC4-A0B32A06BE45}"/>
                </a:ext>
              </a:extLst>
            </p:cNvPr>
            <p:cNvSpPr/>
            <p:nvPr/>
          </p:nvSpPr>
          <p:spPr>
            <a:xfrm>
              <a:off x="340820" y="4216794"/>
              <a:ext cx="22817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SnakeAttackPrediction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DE962E-3B07-CA6B-B79D-F67D7577B562}"/>
                </a:ext>
              </a:extLst>
            </p:cNvPr>
            <p:cNvSpPr/>
            <p:nvPr/>
          </p:nvSpPr>
          <p:spPr>
            <a:xfrm>
              <a:off x="340820" y="4832744"/>
              <a:ext cx="2281730" cy="4498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WolfAttackPrediction</a:t>
              </a:r>
              <a:endParaRPr lang="ko-KR" altLang="en-US" sz="15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6F044EF-5FFD-9F59-216B-1FFD91DBBB44}"/>
                </a:ext>
              </a:extLst>
            </p:cNvPr>
            <p:cNvCxnSpPr>
              <a:stCxn id="2" idx="3"/>
              <a:endCxn id="17" idx="3"/>
            </p:cNvCxnSpPr>
            <p:nvPr/>
          </p:nvCxnSpPr>
          <p:spPr>
            <a:xfrm>
              <a:off x="2622550" y="1977932"/>
              <a:ext cx="12700" cy="307975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3601B2-81EC-6081-0A75-C9F2285234F7}"/>
                </a:ext>
              </a:extLst>
            </p:cNvPr>
            <p:cNvSpPr txBox="1"/>
            <p:nvPr/>
          </p:nvSpPr>
          <p:spPr>
            <a:xfrm>
              <a:off x="2877468" y="2949989"/>
              <a:ext cx="2040943" cy="958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각</a:t>
              </a:r>
              <a:r>
                <a: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</a:t>
              </a: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별 공격 예측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조건에 따라 확률을 계산하고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이를 통해 공격 예측</a:t>
              </a:r>
              <a:endParaRPr lang="en-US" altLang="ko-KR" sz="13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D1FF722-CC07-3A35-8362-9EC4094AD760}"/>
                </a:ext>
              </a:extLst>
            </p:cNvPr>
            <p:cNvGrpSpPr/>
            <p:nvPr/>
          </p:nvGrpSpPr>
          <p:grpSpPr>
            <a:xfrm>
              <a:off x="5545229" y="2875091"/>
              <a:ext cx="3134191" cy="1107813"/>
              <a:chOff x="340820" y="1752994"/>
              <a:chExt cx="3134191" cy="110781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0145594-7E2C-35A9-2FE3-540C897DB636}"/>
                  </a:ext>
                </a:extLst>
              </p:cNvPr>
              <p:cNvSpPr/>
              <p:nvPr/>
            </p:nvSpPr>
            <p:spPr>
              <a:xfrm>
                <a:off x="340820" y="1752994"/>
                <a:ext cx="3031030" cy="449876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인터페이스 </a:t>
                </a:r>
                <a:r>
                  <a:rPr lang="en-US" altLang="ko-KR" sz="1500" dirty="0" err="1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IAttackPrediction</a:t>
                </a:r>
                <a:endParaRPr lang="ko-KR" altLang="en-US" sz="15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BB3C6AA-B8B2-D8EA-28D4-102FAE83B95C}"/>
                  </a:ext>
                </a:extLst>
              </p:cNvPr>
              <p:cNvSpPr txBox="1"/>
              <p:nvPr/>
            </p:nvSpPr>
            <p:spPr>
              <a:xfrm>
                <a:off x="340820" y="2202870"/>
                <a:ext cx="3134191" cy="65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어떤 소환수가 어떤 공격을 진행할지 체크하고</a:t>
                </a:r>
                <a:endPara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이를 변수에 담아 전달</a:t>
                </a:r>
                <a:endParaRPr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B6C85C6-6543-702A-7C26-5D08643B27FD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4918411" y="3428998"/>
              <a:ext cx="599739" cy="1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51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스텔 팔레트">
      <a:dk1>
        <a:sysClr val="windowText" lastClr="000000"/>
      </a:dk1>
      <a:lt1>
        <a:sysClr val="window" lastClr="FFFFFF"/>
      </a:lt1>
      <a:dk2>
        <a:srgbClr val="9D8189"/>
      </a:dk2>
      <a:lt2>
        <a:srgbClr val="F7EDE2"/>
      </a:lt2>
      <a:accent1>
        <a:srgbClr val="F6BD60"/>
      </a:accent1>
      <a:accent2>
        <a:srgbClr val="F5CAC3"/>
      </a:accent2>
      <a:accent3>
        <a:srgbClr val="84A59D"/>
      </a:accent3>
      <a:accent4>
        <a:srgbClr val="F28482"/>
      </a:accent4>
      <a:accent5>
        <a:srgbClr val="A8DADC"/>
      </a:accent5>
      <a:accent6>
        <a:srgbClr val="457B9D"/>
      </a:accent6>
      <a:hlink>
        <a:srgbClr val="C1121F"/>
      </a:hlink>
      <a:folHlink>
        <a:srgbClr val="780000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535</Words>
  <Application>Microsoft Office PowerPoint</Application>
  <PresentationFormat>와이드스크린</PresentationFormat>
  <Paragraphs>114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Pretendard</vt:lpstr>
      <vt:lpstr>Arial</vt:lpstr>
      <vt:lpstr>Pretendard ExtraBold</vt:lpstr>
      <vt:lpstr>Pretendard SemiBold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민선 김</dc:creator>
  <cp:lastModifiedBy>민선 김</cp:lastModifiedBy>
  <cp:revision>44</cp:revision>
  <dcterms:created xsi:type="dcterms:W3CDTF">2024-10-18T00:15:05Z</dcterms:created>
  <dcterms:modified xsi:type="dcterms:W3CDTF">2024-10-30T01:59:54Z</dcterms:modified>
</cp:coreProperties>
</file>