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0" r:id="rId4"/>
    <p:sldId id="259" r:id="rId5"/>
    <p:sldId id="292" r:id="rId6"/>
    <p:sldId id="261" r:id="rId7"/>
    <p:sldId id="262" r:id="rId8"/>
    <p:sldId id="280" r:id="rId9"/>
    <p:sldId id="288" r:id="rId10"/>
    <p:sldId id="263" r:id="rId11"/>
    <p:sldId id="264" r:id="rId12"/>
    <p:sldId id="303" r:id="rId13"/>
    <p:sldId id="305" r:id="rId14"/>
    <p:sldId id="321" r:id="rId15"/>
    <p:sldId id="310" r:id="rId16"/>
    <p:sldId id="311" r:id="rId17"/>
    <p:sldId id="314" r:id="rId18"/>
    <p:sldId id="313" r:id="rId19"/>
    <p:sldId id="316" r:id="rId20"/>
    <p:sldId id="317" r:id="rId21"/>
    <p:sldId id="265" r:id="rId22"/>
    <p:sldId id="320" r:id="rId23"/>
    <p:sldId id="296" r:id="rId24"/>
    <p:sldId id="269" r:id="rId25"/>
    <p:sldId id="268" r:id="rId26"/>
    <p:sldId id="270" r:id="rId27"/>
    <p:sldId id="271" r:id="rId28"/>
    <p:sldId id="302" r:id="rId29"/>
    <p:sldId id="318" r:id="rId30"/>
    <p:sldId id="319" r:id="rId31"/>
  </p:sldIdLst>
  <p:sldSz cx="12192000" cy="6858000"/>
  <p:notesSz cx="6858000" cy="9144000"/>
  <p:embeddedFontLst>
    <p:embeddedFont>
      <p:font typeface="Angsana New" panose="02020603050405020304" pitchFamily="18" charset="-34"/>
      <p:regular r:id="rId33"/>
      <p:bold r:id="rId34"/>
      <p:italic r:id="rId35"/>
      <p:boldItalic r:id="rId36"/>
    </p:embeddedFont>
    <p:embeddedFont>
      <p:font typeface="Pretendard" panose="02000503000000020004" pitchFamily="2" charset="-127"/>
      <p:regular r:id="rId37"/>
      <p:bold r:id="rId38"/>
    </p:embeddedFont>
    <p:embeddedFont>
      <p:font typeface="Pretendard Light" panose="02000403000000020004" pitchFamily="2" charset="-127"/>
      <p:regular r:id="rId39"/>
    </p:embeddedFont>
    <p:embeddedFont>
      <p:font typeface="Pretendard Medium" panose="02000603000000020004" pitchFamily="2" charset="-127"/>
      <p:regular r:id="rId40"/>
    </p:embeddedFont>
    <p:embeddedFont>
      <p:font typeface="Pretendard SemiBold" panose="02000703000000020004" pitchFamily="2" charset="-127"/>
      <p:regular r:id="rId41"/>
      <p:bold r:id="rId42"/>
    </p:embeddedFont>
    <p:embeddedFont>
      <p:font typeface="Shrikhand" panose="020B0600000101010101" charset="0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808496F3-C689-9443-8223-44C3E20780B3}">
          <p14:sldIdLst>
            <p14:sldId id="257"/>
          </p14:sldIdLst>
        </p14:section>
        <p14:section name="목차" id="{3E1643BB-0C9B-9E49-8B8B-7DA745CA74DB}">
          <p14:sldIdLst>
            <p14:sldId id="258"/>
          </p14:sldIdLst>
        </p14:section>
        <p14:section name="1. 프로젝트 개요" id="{6BD9248B-A51E-B541-B197-741C9C8BA3AE}">
          <p14:sldIdLst>
            <p14:sldId id="260"/>
            <p14:sldId id="259"/>
            <p14:sldId id="292"/>
          </p14:sldIdLst>
        </p14:section>
        <p14:section name="2. 게임 'SUMMONER'" id="{C37EC0A4-F8AE-514D-AE49-A387AD83927A}">
          <p14:sldIdLst>
            <p14:sldId id="261"/>
            <p14:sldId id="262"/>
            <p14:sldId id="280"/>
            <p14:sldId id="288"/>
          </p14:sldIdLst>
        </p14:section>
        <p14:section name="3. 프로젝트 수행 방법" id="{8184AFB1-B997-B244-8270-130B7D022998}">
          <p14:sldIdLst>
            <p14:sldId id="263"/>
            <p14:sldId id="264"/>
            <p14:sldId id="303"/>
            <p14:sldId id="305"/>
            <p14:sldId id="321"/>
            <p14:sldId id="310"/>
            <p14:sldId id="311"/>
            <p14:sldId id="314"/>
            <p14:sldId id="313"/>
            <p14:sldId id="316"/>
            <p14:sldId id="317"/>
          </p14:sldIdLst>
        </p14:section>
        <p14:section name="4. 프로젝트의 파트 및 수행 조직원" id="{68C6AA07-06DD-0842-9601-A7251C664871}">
          <p14:sldIdLst>
            <p14:sldId id="265"/>
            <p14:sldId id="320"/>
            <p14:sldId id="296"/>
          </p14:sldIdLst>
        </p14:section>
        <p14:section name="5. 프로젝트 일정" id="{6E3DDFE8-E219-284B-BF1C-9F8E08E8D93F}">
          <p14:sldIdLst>
            <p14:sldId id="269"/>
            <p14:sldId id="268"/>
          </p14:sldIdLst>
        </p14:section>
        <p14:section name="6. 리스크 관리 및 현재 진행 상황 보고" id="{30B87927-917A-6042-8E23-D20CF27FFD74}">
          <p14:sldIdLst>
            <p14:sldId id="270"/>
            <p14:sldId id="271"/>
            <p14:sldId id="302"/>
          </p14:sldIdLst>
        </p14:section>
        <p14:section name="마침" id="{9BD20076-93B9-9043-8521-8F886F7B2742}">
          <p14:sldIdLst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7AD"/>
    <a:srgbClr val="708C69"/>
    <a:srgbClr val="895159"/>
    <a:srgbClr val="C6AF98"/>
    <a:srgbClr val="013C59"/>
    <a:srgbClr val="818588"/>
    <a:srgbClr val="E7E5EF"/>
    <a:srgbClr val="F3A258"/>
    <a:srgbClr val="FDECDE"/>
    <a:srgbClr val="AFB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/>
    <p:restoredTop sz="94517"/>
  </p:normalViewPr>
  <p:slideViewPr>
    <p:cSldViewPr snapToGrid="0">
      <p:cViewPr varScale="1">
        <p:scale>
          <a:sx n="69" d="100"/>
          <a:sy n="69" d="100"/>
        </p:scale>
        <p:origin x="76" y="1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6"/>
            </a:solidFill>
            <a:ln w="762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tx2"/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F6-F047-BC4F-6F5165BB6AB9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0F6-F047-BC4F-6F5165BB6AB9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F6-F047-BC4F-6F5165BB6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EEB870-FEBD-4D45-BFA8-4DD69F95A5A3}" type="datetimeFigureOut">
              <a:rPr kumimoji="1" lang="ko-KR" altLang="en-US" smtClean="0"/>
              <a:t>2024-10-07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5FBE0-F185-514F-9128-03A41D529E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901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988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774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626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CE986-0055-3FA7-7917-798A4B69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96AC73-5FAB-0A50-2C5A-3E1CEC4D1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B0F0E1-60BC-D9F4-05C6-A24AC2903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A83B0-C8F2-EBCB-E195-99118B1B2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844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981F7-4312-3314-D416-E0A00A05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1906E8-308C-847B-1471-7EF32977F9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921CEB-1E1F-2368-51FA-9CC5E2DF0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85EBB3-6DCF-9AD0-4F51-5F3B1A11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127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BAC22-48A5-7A90-D374-67D796590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F699F2-5342-4BCC-0C7A-71913855B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D0FE82-7056-0F95-3E63-842C8509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19B3E-9D9C-14B5-FAE7-A21DF6F58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477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D0B5-E263-8E47-E148-7521FA3F8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018ECF-5EF2-8CC1-6A7D-4E91BBA95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5D78B4-DAD3-2554-CEFD-C89C2C979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9D1309-ADF3-98D8-44FC-6607B96E1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693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1BFE2-F437-DAA3-D8CA-D3786652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92DF27-DEDF-7E53-0658-2385D2BAE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F50A33-B240-EDF0-9529-938FF7C33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28E55-7B2B-9A3B-49F4-55BFC9E92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835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9AA0-2662-F623-E272-125F3601B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B10791-9F54-987B-26F1-52A096E60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78927F-4D25-D3AC-12C7-71161FEED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17547F-AA0C-3C6D-9A17-00CF45649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996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D852-40AA-2939-67CE-F39E044D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0A5A92-3FB8-6401-78FE-33E71CD0D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A1EA4A-D612-9C18-2F01-609BDCA6D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A493-823B-3684-2B57-F880C591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5FBE0-F185-514F-9128-03A41D529E00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446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F795B-3177-CE34-0926-BAA2B22B68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6985" y="1626729"/>
            <a:ext cx="8030683" cy="1279498"/>
          </a:xfrm>
        </p:spPr>
        <p:txBody>
          <a:bodyPr anchor="ctr">
            <a:noAutofit/>
          </a:bodyPr>
          <a:lstStyle>
            <a:lvl1pPr algn="just">
              <a:defRPr sz="9000" b="1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kumimoji="1" lang="en-US" altLang="ko-KR" dirty="0"/>
              <a:t>TYPE IT IN ENGLISH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8E6C3-135F-A1A8-08DE-D2BC403F52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6986" y="2873863"/>
            <a:ext cx="4394104" cy="432474"/>
          </a:xfrm>
        </p:spPr>
        <p:txBody>
          <a:bodyPr anchor="ctr">
            <a:normAutofit/>
          </a:bodyPr>
          <a:lstStyle>
            <a:lvl1pPr marL="0" indent="0" algn="just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부제목을 입력하세요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DE77798-EF9D-2535-8576-9DC84816AE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52164" y="5977895"/>
            <a:ext cx="1706485" cy="744948"/>
          </a:xfrm>
        </p:spPr>
        <p:txBody>
          <a:bodyPr anchor="ctr">
            <a:normAutofit/>
          </a:bodyPr>
          <a:lstStyle>
            <a:lvl1pPr marL="0" indent="0" algn="r">
              <a:buNone/>
              <a:defRPr sz="1500" b="0" i="0"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발표자</a:t>
            </a:r>
            <a:endParaRPr kumimoji="1" lang="en-US" altLang="ko-KR" dirty="0"/>
          </a:p>
          <a:p>
            <a:pPr lvl="0"/>
            <a:r>
              <a:rPr kumimoji="1" lang="ko-KR" altLang="en-US" dirty="0"/>
              <a:t>학번 이름 기재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34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60873-38DF-7928-1065-230ABE446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5917" y="522780"/>
            <a:ext cx="4740166" cy="685909"/>
          </a:xfrm>
        </p:spPr>
        <p:txBody>
          <a:bodyPr>
            <a:noAutofit/>
          </a:bodyPr>
          <a:lstStyle>
            <a:lvl1pPr algn="ctr">
              <a:defRPr sz="5000" b="1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kumimoji="1" lang="en-US" altLang="ko-KR" dirty="0">
                <a:latin typeface="Angsana New" panose="02020603050405020304" pitchFamily="18" charset="-34"/>
                <a:cs typeface="Angsana New" panose="02020603050405020304" pitchFamily="18" charset="-34"/>
              </a:rPr>
              <a:t>TABLE OF CONTENTS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39FB9-1DB3-5A79-5574-5CBD945C77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197" y="2041570"/>
            <a:ext cx="3898901" cy="546154"/>
          </a:xfrm>
        </p:spPr>
        <p:txBody>
          <a:bodyPr>
            <a:noAutofit/>
          </a:bodyPr>
          <a:lstStyle>
            <a:lvl1pPr marL="0" indent="0">
              <a:buNone/>
              <a:defRPr sz="3500" b="1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pPr lvl="0"/>
            <a:r>
              <a:rPr kumimoji="1" lang="en-US" altLang="ko-KR" dirty="0"/>
              <a:t>1. Type in </a:t>
            </a:r>
            <a:r>
              <a:rPr kumimoji="1" lang="en-US" altLang="ko-KR" dirty="0" err="1"/>
              <a:t>english</a:t>
            </a:r>
            <a:endParaRPr kumimoji="1"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E66B74A8-86D6-1FEB-742C-66E6525811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8201" y="2747071"/>
            <a:ext cx="3898901" cy="546154"/>
          </a:xfrm>
        </p:spPr>
        <p:txBody>
          <a:bodyPr>
            <a:noAutofit/>
          </a:bodyPr>
          <a:lstStyle>
            <a:lvl1pPr marL="0" indent="0">
              <a:buNone/>
              <a:defRPr sz="3500" b="1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pPr lvl="0"/>
            <a:r>
              <a:rPr kumimoji="1" lang="en-US" altLang="ko-KR" dirty="0"/>
              <a:t>2. Type in </a:t>
            </a:r>
            <a:r>
              <a:rPr kumimoji="1" lang="en-US" altLang="ko-KR" dirty="0" err="1"/>
              <a:t>english</a:t>
            </a:r>
            <a:endParaRPr kumimoji="1"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CB48E7BC-7B94-77E9-7ED8-3B4332A2C8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8200" y="3452572"/>
            <a:ext cx="3898901" cy="546154"/>
          </a:xfrm>
        </p:spPr>
        <p:txBody>
          <a:bodyPr>
            <a:noAutofit/>
          </a:bodyPr>
          <a:lstStyle>
            <a:lvl1pPr marL="0" indent="0">
              <a:buNone/>
              <a:defRPr sz="3500" b="1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pPr lvl="0"/>
            <a:r>
              <a:rPr kumimoji="1" lang="en-US" altLang="ko-KR" dirty="0"/>
              <a:t>3. Type in </a:t>
            </a:r>
            <a:r>
              <a:rPr kumimoji="1" lang="en-US" altLang="ko-KR" dirty="0" err="1"/>
              <a:t>english</a:t>
            </a:r>
            <a:endParaRPr kumimoji="1"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46C05B0A-A74E-B0C4-37EA-19D220E4B6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8199" y="4158073"/>
            <a:ext cx="3898901" cy="546154"/>
          </a:xfrm>
        </p:spPr>
        <p:txBody>
          <a:bodyPr>
            <a:noAutofit/>
          </a:bodyPr>
          <a:lstStyle>
            <a:lvl1pPr marL="0" indent="0">
              <a:buNone/>
              <a:defRPr sz="3500" b="1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pPr lvl="0"/>
            <a:r>
              <a:rPr kumimoji="1" lang="en-US" altLang="ko-KR" dirty="0"/>
              <a:t>4. Type in </a:t>
            </a:r>
            <a:r>
              <a:rPr kumimoji="1" lang="en-US" altLang="ko-KR" dirty="0" err="1"/>
              <a:t>english</a:t>
            </a:r>
            <a:endParaRPr kumimoji="1"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D58AAAB7-4791-6D40-7E3B-B5673C73D6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454" y="4863574"/>
            <a:ext cx="3898901" cy="546154"/>
          </a:xfrm>
        </p:spPr>
        <p:txBody>
          <a:bodyPr>
            <a:noAutofit/>
          </a:bodyPr>
          <a:lstStyle>
            <a:lvl1pPr marL="0" indent="0">
              <a:buNone/>
              <a:defRPr sz="3500" b="1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pPr lvl="0"/>
            <a:r>
              <a:rPr kumimoji="1" lang="en-US" altLang="ko-KR" dirty="0"/>
              <a:t>5. Type in </a:t>
            </a:r>
            <a:r>
              <a:rPr kumimoji="1" lang="en-US" altLang="ko-KR" dirty="0" err="1"/>
              <a:t>english</a:t>
            </a:r>
            <a:endParaRPr kumimoji="1"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6107D2EF-7B71-63FB-160B-8F4C4F18AA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8197" y="5569077"/>
            <a:ext cx="3898901" cy="546154"/>
          </a:xfrm>
        </p:spPr>
        <p:txBody>
          <a:bodyPr>
            <a:noAutofit/>
          </a:bodyPr>
          <a:lstStyle>
            <a:lvl1pPr marL="0" indent="0">
              <a:buNone/>
              <a:defRPr sz="3500" b="1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pPr lvl="0"/>
            <a:r>
              <a:rPr kumimoji="1" lang="en-US" altLang="ko-KR" dirty="0"/>
              <a:t>6. Type in </a:t>
            </a:r>
            <a:r>
              <a:rPr kumimoji="1" lang="en-US" altLang="ko-KR" dirty="0" err="1"/>
              <a:t>english</a:t>
            </a:r>
            <a:endParaRPr kumimoji="1" lang="ko-KR" altLang="en-US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13FA7FF7-2CBA-58B4-BB1A-907AA2E33A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1749" y="2041570"/>
            <a:ext cx="2154618" cy="546154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965851B3-A568-0CFF-83C5-DB7416583D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91753" y="2747071"/>
            <a:ext cx="2154618" cy="546154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0CEED2-AF11-685F-BF21-E99B5F443A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91752" y="3452572"/>
            <a:ext cx="2154618" cy="546154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</a:t>
            </a:r>
            <a:r>
              <a:rPr kumimoji="1" lang="en-US" altLang="ko-KR" dirty="0"/>
              <a:t>3</a:t>
            </a: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84CE492F-5637-1CD0-515E-359E627FEF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91751" y="4158073"/>
            <a:ext cx="2154618" cy="546154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</a:t>
            </a: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4CD46332-C19F-9011-18A0-BEFE0263BC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97006" y="4863574"/>
            <a:ext cx="2154618" cy="546154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</a:t>
            </a:r>
            <a:r>
              <a:rPr kumimoji="1" lang="en-US" altLang="ko-KR" dirty="0"/>
              <a:t>5</a:t>
            </a:r>
            <a:endParaRPr kumimoji="1" lang="ko-KR" altLang="en-US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F777CCBE-1FB8-FE50-00FA-D029341900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91749" y="5569077"/>
            <a:ext cx="2154618" cy="546154"/>
          </a:xfrm>
        </p:spPr>
        <p:txBody>
          <a:bodyPr anchor="ctr">
            <a:noAutofit/>
          </a:bodyPr>
          <a:lstStyle>
            <a:lvl1pPr marL="0" indent="0" algn="r">
              <a:buNone/>
              <a:defRPr sz="20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</a:t>
            </a:r>
            <a:r>
              <a:rPr kumimoji="1" lang="en-US" altLang="ko-KR" dirty="0"/>
              <a:t>6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6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B241047-274A-F0B2-92C8-71B9AD1B4D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28859" y="1670597"/>
            <a:ext cx="473403" cy="515554"/>
          </a:xfrm>
        </p:spPr>
        <p:txBody>
          <a:bodyPr anchor="ctr"/>
          <a:lstStyle>
            <a:lvl1pPr marL="0" indent="0">
              <a:buNone/>
              <a:defRPr b="1" i="0">
                <a:solidFill>
                  <a:schemeClr val="tx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pPr lvl="0"/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031BD04B-EF54-DFD4-D34D-567EAEDD31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02262" y="1670597"/>
            <a:ext cx="2911365" cy="515554"/>
          </a:xfrm>
        </p:spPr>
        <p:txBody>
          <a:bodyPr anchor="ctr">
            <a:normAutofit/>
          </a:bodyPr>
          <a:lstStyle>
            <a:lvl1pPr marL="0" indent="0" algn="just">
              <a:buNone/>
              <a:defRPr sz="2000" b="1" i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소제목을 입력하세요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604858A8-B7D7-5A73-AC46-484C87D0CC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02260" y="2274941"/>
            <a:ext cx="2911365" cy="720497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6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내용을 입력하세요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FDFE2F-0647-4F05-015A-90B587D121EE}"/>
              </a:ext>
            </a:extLst>
          </p:cNvPr>
          <p:cNvSpPr/>
          <p:nvPr userDrawn="1"/>
        </p:nvSpPr>
        <p:spPr>
          <a:xfrm>
            <a:off x="0" y="0"/>
            <a:ext cx="80404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B0022B-5B00-46E3-95D7-22D2F8733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6855" y="4180380"/>
            <a:ext cx="6169572" cy="1325563"/>
          </a:xfrm>
        </p:spPr>
        <p:txBody>
          <a:bodyPr>
            <a:normAutofit/>
          </a:bodyPr>
          <a:lstStyle>
            <a:lvl1pPr algn="r">
              <a:defRPr sz="8000" b="1">
                <a:solidFill>
                  <a:schemeClr val="bg2"/>
                </a:solidFill>
              </a:defRPr>
            </a:lvl1pPr>
          </a:lstStyle>
          <a:p>
            <a:r>
              <a:rPr kumimoji="1" lang="en-US" altLang="ko-KR" dirty="0"/>
              <a:t>TYPE IN ENGLISH</a:t>
            </a:r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2879A3B-A2B8-7A55-B821-A06E045C5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1624" y="5211738"/>
            <a:ext cx="2784803" cy="48331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endParaRPr kumimoji="1"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60970FF-1031-A6F3-8C1A-951EE6F231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2317" y="2995444"/>
            <a:ext cx="2144110" cy="1295076"/>
          </a:xfrm>
        </p:spPr>
        <p:txBody>
          <a:bodyPr anchor="ctr">
            <a:noAutofit/>
          </a:bodyPr>
          <a:lstStyle>
            <a:lvl1pPr marL="0" indent="0" algn="r">
              <a:buNone/>
              <a:defRPr sz="15000" b="1" i="0">
                <a:solidFill>
                  <a:schemeClr val="bg2"/>
                </a:solidFill>
                <a:latin typeface="Angsana New" panose="02020603050405020304" pitchFamily="18" charset="-34"/>
                <a:ea typeface="DNFBitBit v2" panose="02040503000000000000" pitchFamily="18" charset="-127"/>
                <a:cs typeface="Angsana New" panose="02020603050405020304" pitchFamily="18" charset="-34"/>
              </a:defRPr>
            </a:lvl1pPr>
          </a:lstStyle>
          <a:p>
            <a:pPr lvl="0"/>
            <a:r>
              <a:rPr kumimoji="1" lang="en-US" altLang="ko-KR" dirty="0"/>
              <a:t>01</a:t>
            </a:r>
            <a:endParaRPr kumimoji="1" lang="ko-KR" altLang="en-US" dirty="0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556BB8E0-D3F5-7358-A3C9-9F14493C76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28857" y="3338574"/>
            <a:ext cx="473403" cy="515554"/>
          </a:xfrm>
        </p:spPr>
        <p:txBody>
          <a:bodyPr anchor="ctr"/>
          <a:lstStyle>
            <a:lvl1pPr marL="0" indent="0">
              <a:buNone/>
              <a:defRPr b="1" i="0">
                <a:solidFill>
                  <a:schemeClr val="tx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pPr lvl="0"/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8C86D985-51D1-9F83-D067-9CFE0AB387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02260" y="3338574"/>
            <a:ext cx="2911365" cy="515554"/>
          </a:xfrm>
        </p:spPr>
        <p:txBody>
          <a:bodyPr anchor="ctr">
            <a:normAutofit/>
          </a:bodyPr>
          <a:lstStyle>
            <a:lvl1pPr marL="0" indent="0" algn="just">
              <a:buNone/>
              <a:defRPr sz="2000" b="1" i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소제목을 입력하세요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4E45F2B5-84AA-E29A-D5C5-55B862D50A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02258" y="3942918"/>
            <a:ext cx="2911365" cy="744691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6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내용을 입력하세요</a:t>
            </a:r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4B51ADD6-B0A9-FA79-9B04-527560110D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8855" y="5006550"/>
            <a:ext cx="473403" cy="515554"/>
          </a:xfrm>
        </p:spPr>
        <p:txBody>
          <a:bodyPr anchor="ctr"/>
          <a:lstStyle>
            <a:lvl1pPr marL="0" indent="0">
              <a:buNone/>
              <a:defRPr b="1" i="0">
                <a:solidFill>
                  <a:schemeClr val="tx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pPr lvl="0"/>
            <a:r>
              <a:rPr kumimoji="1" lang="en-US" altLang="ko-KR" dirty="0"/>
              <a:t>3.</a:t>
            </a:r>
            <a:endParaRPr kumimoji="1" lang="ko-KR" altLang="en-US" dirty="0"/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8872F4E5-8F29-B28D-1821-9F3B5892B4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02258" y="5006550"/>
            <a:ext cx="2911365" cy="515554"/>
          </a:xfrm>
        </p:spPr>
        <p:txBody>
          <a:bodyPr anchor="ctr">
            <a:normAutofit/>
          </a:bodyPr>
          <a:lstStyle>
            <a:lvl1pPr marL="0" indent="0" algn="just">
              <a:buNone/>
              <a:defRPr sz="2000" b="1" i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소제목을 입력하세요</a:t>
            </a:r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84EF0BD0-5619-61A4-BF32-FBC61F461C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02256" y="5610894"/>
            <a:ext cx="2911365" cy="80041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600" b="0" i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25756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60873-38DF-7928-1065-230ABE446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111" y="207470"/>
            <a:ext cx="4648199" cy="685909"/>
          </a:xfrm>
        </p:spPr>
        <p:txBody>
          <a:bodyPr>
            <a:noAutofit/>
          </a:bodyPr>
          <a:lstStyle>
            <a:lvl1pPr>
              <a:defRPr sz="4500" b="1">
                <a:latin typeface="Angsana New" panose="02020603050405020304" pitchFamily="18" charset="-34"/>
                <a:cs typeface="Angsana New" panose="02020603050405020304" pitchFamily="18" charset="-34"/>
              </a:defRPr>
            </a:lvl1pPr>
          </a:lstStyle>
          <a:p>
            <a:r>
              <a:rPr kumimoji="1" lang="en-US" altLang="ko-KR" dirty="0">
                <a:latin typeface="Angsana New" panose="02020603050405020304" pitchFamily="18" charset="-34"/>
                <a:cs typeface="Angsana New" panose="02020603050405020304" pitchFamily="18" charset="-34"/>
              </a:rPr>
              <a:t>1.</a:t>
            </a:r>
            <a:r>
              <a:rPr kumimoji="1" lang="ko-KR" alt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kumimoji="1" lang="en-US" altLang="ko-KR" dirty="0">
                <a:latin typeface="Angsana New" panose="02020603050405020304" pitchFamily="18" charset="-34"/>
                <a:cs typeface="Angsana New" panose="02020603050405020304" pitchFamily="18" charset="-34"/>
              </a:rPr>
              <a:t>Type it in </a:t>
            </a:r>
            <a:r>
              <a:rPr kumimoji="1" lang="en-US" altLang="ko-KR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english</a:t>
            </a: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E7CB946-13D4-DA6C-DE4E-1997E96E8B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690" y="207470"/>
            <a:ext cx="4648199" cy="685909"/>
          </a:xfrm>
        </p:spPr>
        <p:txBody>
          <a:bodyPr anchor="ctr">
            <a:normAutofit/>
          </a:bodyPr>
          <a:lstStyle>
            <a:lvl1pPr marL="0" indent="0" algn="r">
              <a:buNone/>
              <a:defRPr sz="2300" b="1" i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pPr lvl="0"/>
            <a:r>
              <a:rPr kumimoji="1" lang="ko-KR" altLang="en-US" dirty="0"/>
              <a:t>내용 입력</a:t>
            </a:r>
          </a:p>
        </p:txBody>
      </p:sp>
    </p:spTree>
    <p:extLst>
      <p:ext uri="{BB962C8B-B14F-4D97-AF65-F5344CB8AC3E}">
        <p14:creationId xmlns:p14="http://schemas.microsoft.com/office/powerpoint/2010/main" val="261240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934D2-DAA3-917C-0960-0D532096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4448DD-C129-235F-4094-48E815BA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22AD-9908-184C-B46A-1B3A8A49268B}" type="datetimeFigureOut">
              <a:rPr kumimoji="1" lang="ko-KR" altLang="en-US" smtClean="0"/>
              <a:t>2024-10-07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575FBC-C8E6-1A16-137F-CAA73B7F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EBC57-C3F6-0DD4-54FA-36A945FB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4EB5C-D9AD-1349-B279-955B6207A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847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70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468E69-04DF-AB78-2D00-86843D29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제목을 입력하세요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A12FDD-45F2-1BC3-8A5A-AF74A671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10C9C-38A4-1945-8384-81091E52D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10C022AD-9908-184C-B46A-1B3A8A49268B}" type="datetimeFigureOut">
              <a:rPr kumimoji="1" lang="ko-KR" altLang="en-US" smtClean="0"/>
              <a:pPr/>
              <a:t>2024-10-07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D661A-F93C-7986-F05C-E7F8BC826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EB668-1672-CC4B-6106-0B83AC2A0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fld id="{1004EB5C-D9AD-1349-B279-955B6207A548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891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4" r:id="rId5"/>
    <p:sldLayoutId id="2147483655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ngsana New" panose="02020603050405020304" pitchFamily="18" charset="-34"/>
          <a:ea typeface="NanumMyeongjo" panose="02000300000000000000" pitchFamily="2" charset="-127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freepi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flaticon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9C0C1-86A2-F7C4-7C01-AE8A13803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86" y="1782844"/>
            <a:ext cx="7833614" cy="1279498"/>
          </a:xfrm>
        </p:spPr>
        <p:txBody>
          <a:bodyPr/>
          <a:lstStyle/>
          <a:p>
            <a:r>
              <a:rPr kumimoji="1" lang="en-US" altLang="ko-KR" b="1" dirty="0"/>
              <a:t>Project; SUMMONER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E9862A-BC37-73E7-673B-96FD53FA3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86" y="2896165"/>
            <a:ext cx="4394104" cy="432474"/>
          </a:xfrm>
        </p:spPr>
        <p:txBody>
          <a:bodyPr/>
          <a:lstStyle/>
          <a:p>
            <a:r>
              <a:rPr kumimoji="1" lang="ko-KR" altLang="en-US" dirty="0"/>
              <a:t>기획서 발표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1106C-1711-1964-A637-DD1F68C05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5629" y="5977895"/>
            <a:ext cx="4933021" cy="744948"/>
          </a:xfrm>
        </p:spPr>
        <p:txBody>
          <a:bodyPr>
            <a:normAutofit/>
          </a:bodyPr>
          <a:lstStyle/>
          <a:p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발표자</a:t>
            </a:r>
            <a:endParaRPr kumimoji="1" lang="en-US" altLang="ko-KR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r>
              <a:rPr kumimoji="1" lang="ko-KR" altLang="en-US" dirty="0"/>
              <a:t>컴퓨터공학부 소프트웨어학과 </a:t>
            </a:r>
            <a:r>
              <a:rPr kumimoji="1" lang="en-US" altLang="ko-KR" dirty="0"/>
              <a:t>201901764</a:t>
            </a:r>
            <a:r>
              <a:rPr kumimoji="1" lang="ko-KR" altLang="en-US" dirty="0"/>
              <a:t> 김민선</a:t>
            </a:r>
          </a:p>
        </p:txBody>
      </p:sp>
    </p:spTree>
    <p:extLst>
      <p:ext uri="{BB962C8B-B14F-4D97-AF65-F5344CB8AC3E}">
        <p14:creationId xmlns:p14="http://schemas.microsoft.com/office/powerpoint/2010/main" val="249078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DCE46-C555-13BC-42DC-0BB6AE21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B32198A-0E26-6CC7-604C-9B2E8B85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239" y="3429000"/>
            <a:ext cx="6549966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/>
              <a:t>WAY TO DO </a:t>
            </a:r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7435A3-CC97-8CB8-2C32-9C9F31D732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프로젝트 수행 방법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F778E40-307E-73CF-7E97-A08C010EF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02317" y="2324287"/>
            <a:ext cx="2144110" cy="1295076"/>
          </a:xfrm>
        </p:spPr>
        <p:txBody>
          <a:bodyPr/>
          <a:lstStyle/>
          <a:p>
            <a:r>
              <a:rPr kumimoji="1" lang="en-US" altLang="ko-KR" dirty="0"/>
              <a:t>03</a:t>
            </a:r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0743929-A62A-6E1B-9470-F60AC3B881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40009" y="338896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94277C6-4C3D-CE69-ADFE-D14D1EC933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3412" y="338896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개발 방법론 선정 및 실행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6FE6F61-B3EB-2B43-CFEA-647785A8E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0009" y="1445660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895187F-9939-25EC-D477-7429C76831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3412" y="1445660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수행 도구 및 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B7ABD-A87D-583A-CBF9-C0FEE29CA1CB}"/>
              </a:ext>
            </a:extLst>
          </p:cNvPr>
          <p:cNvSpPr txBox="1"/>
          <p:nvPr/>
        </p:nvSpPr>
        <p:spPr>
          <a:xfrm>
            <a:off x="2539279" y="4137228"/>
            <a:ext cx="50209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8000" b="1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OUR PROJECT</a:t>
            </a:r>
            <a:endParaRPr kumimoji="1" lang="ko-KR" altLang="en-US" sz="8000" b="1" dirty="0">
              <a:solidFill>
                <a:schemeClr val="bg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3" name="텍스트 개체 틀 10">
            <a:extLst>
              <a:ext uri="{FF2B5EF4-FFF2-40B4-BE49-F238E27FC236}">
                <a16:creationId xmlns:a16="http://schemas.microsoft.com/office/drawing/2014/main" id="{13376C15-2C0E-230A-62C8-23B20D6018B7}"/>
              </a:ext>
            </a:extLst>
          </p:cNvPr>
          <p:cNvSpPr txBox="1">
            <a:spLocks/>
          </p:cNvSpPr>
          <p:nvPr/>
        </p:nvSpPr>
        <p:spPr>
          <a:xfrm>
            <a:off x="8440009" y="2476768"/>
            <a:ext cx="473403" cy="515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>
                <a:solidFill>
                  <a:schemeClr val="tx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3.</a:t>
            </a:r>
            <a:endParaRPr kumimoji="1" lang="ko-KR" altLang="en-US" dirty="0"/>
          </a:p>
        </p:txBody>
      </p:sp>
      <p:sp>
        <p:nvSpPr>
          <p:cNvPr id="4" name="텍스트 개체 틀 11">
            <a:extLst>
              <a:ext uri="{FF2B5EF4-FFF2-40B4-BE49-F238E27FC236}">
                <a16:creationId xmlns:a16="http://schemas.microsoft.com/office/drawing/2014/main" id="{EA2713EA-4563-A960-A9C7-E08DA428DFF0}"/>
              </a:ext>
            </a:extLst>
          </p:cNvPr>
          <p:cNvSpPr txBox="1">
            <a:spLocks/>
          </p:cNvSpPr>
          <p:nvPr/>
        </p:nvSpPr>
        <p:spPr>
          <a:xfrm>
            <a:off x="8913412" y="2476768"/>
            <a:ext cx="2911365" cy="515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just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>
                <a:solidFill>
                  <a:schemeClr val="tx2"/>
                </a:solidFill>
              </a:rPr>
              <a:t>주요 시스템 구현 로직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C5B807B-7078-9BA4-B5D3-F99BD785C1CD}"/>
              </a:ext>
            </a:extLst>
          </p:cNvPr>
          <p:cNvCxnSpPr>
            <a:cxnSpLocks/>
          </p:cNvCxnSpPr>
          <p:nvPr/>
        </p:nvCxnSpPr>
        <p:spPr>
          <a:xfrm>
            <a:off x="8913412" y="2992322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AC3527F-C9B9-DFCE-F5A1-FF89FCA0B50E}"/>
              </a:ext>
            </a:extLst>
          </p:cNvPr>
          <p:cNvCxnSpPr>
            <a:cxnSpLocks/>
          </p:cNvCxnSpPr>
          <p:nvPr/>
        </p:nvCxnSpPr>
        <p:spPr>
          <a:xfrm>
            <a:off x="8913412" y="848957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14FD3EE-FE66-2A9E-0CBC-0416766F74E8}"/>
              </a:ext>
            </a:extLst>
          </p:cNvPr>
          <p:cNvCxnSpPr>
            <a:cxnSpLocks/>
          </p:cNvCxnSpPr>
          <p:nvPr/>
        </p:nvCxnSpPr>
        <p:spPr>
          <a:xfrm>
            <a:off x="8913412" y="1961214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02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93B82-EA35-7EBA-793C-EB2764B6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6C20F-9557-7E26-9D9C-F678AFAA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E6031-E639-DF87-F3BE-85384D9EBB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개발 방법론 선정 및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2870B-6D98-4DE4-75E5-4B26A5DDD8DF}"/>
              </a:ext>
            </a:extLst>
          </p:cNvPr>
          <p:cNvSpPr txBox="1"/>
          <p:nvPr/>
        </p:nvSpPr>
        <p:spPr>
          <a:xfrm>
            <a:off x="10519483" y="70871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스크럼 방법론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B01582-AF91-56B5-E610-9E42DA575D7C}"/>
              </a:ext>
            </a:extLst>
          </p:cNvPr>
          <p:cNvSpPr/>
          <p:nvPr/>
        </p:nvSpPr>
        <p:spPr>
          <a:xfrm>
            <a:off x="0" y="3767328"/>
            <a:ext cx="4035552" cy="30906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DB7D9A-202A-888E-C566-DC2D82DEB95B}"/>
              </a:ext>
            </a:extLst>
          </p:cNvPr>
          <p:cNvSpPr/>
          <p:nvPr/>
        </p:nvSpPr>
        <p:spPr>
          <a:xfrm>
            <a:off x="1243584" y="1414272"/>
            <a:ext cx="3943004" cy="47061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549C0-919C-4C9B-2111-090AE3721E98}"/>
              </a:ext>
            </a:extLst>
          </p:cNvPr>
          <p:cNvSpPr txBox="1"/>
          <p:nvPr/>
        </p:nvSpPr>
        <p:spPr>
          <a:xfrm>
            <a:off x="1475232" y="1633728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애자일 방법론의 스크럼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44880-6A11-6BC5-1221-9FD2FF5D65FC}"/>
              </a:ext>
            </a:extLst>
          </p:cNvPr>
          <p:cNvSpPr txBox="1"/>
          <p:nvPr/>
        </p:nvSpPr>
        <p:spPr>
          <a:xfrm>
            <a:off x="1475232" y="2003060"/>
            <a:ext cx="13179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Agile - SCRUM</a:t>
            </a:r>
            <a:endParaRPr kumimoji="1" lang="ko-KR" altLang="en-US" sz="1300" b="1" dirty="0"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4C25D-D0EE-4997-339F-68DB211A3B69}"/>
              </a:ext>
            </a:extLst>
          </p:cNvPr>
          <p:cNvSpPr txBox="1"/>
          <p:nvPr/>
        </p:nvSpPr>
        <p:spPr>
          <a:xfrm>
            <a:off x="1418729" y="3300999"/>
            <a:ext cx="3592714" cy="2562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ko-KR" altLang="en-US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소프트웨어 개발 방법론 중</a:t>
            </a:r>
            <a:endParaRPr kumimoji="1" lang="en-US" altLang="ko-KR" sz="15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짧은 시간의 개발을 반복하는 프로젝트를 위한</a:t>
            </a:r>
            <a:endParaRPr kumimoji="1" lang="en-US" altLang="ko-KR" sz="15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관리 방법론</a:t>
            </a:r>
            <a:endParaRPr kumimoji="1" lang="en-US" altLang="ko-KR" sz="15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ct val="120000"/>
              </a:lnSpc>
            </a:pPr>
            <a:endParaRPr kumimoji="1" lang="en-US" altLang="ko-KR" sz="15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짧은 주기인 </a:t>
            </a:r>
            <a:r>
              <a:rPr kumimoji="1" lang="en-US" altLang="ko-KR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kumimoji="1" lang="ko-KR" altLang="en-US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스프린트</a:t>
            </a:r>
            <a:r>
              <a:rPr kumimoji="1" lang="en-US" altLang="ko-KR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kumimoji="1" lang="ko-KR" altLang="en-US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나누어 개발하고</a:t>
            </a:r>
            <a:endParaRPr kumimoji="1" lang="en-US" altLang="ko-KR" sz="15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매일 스탠드업 미팅을 통해 진행 상황 점검</a:t>
            </a:r>
            <a:endParaRPr kumimoji="1" lang="en-US" altLang="ko-KR" sz="15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ct val="120000"/>
              </a:lnSpc>
            </a:pPr>
            <a:endParaRPr kumimoji="1" lang="en-US" altLang="ko-KR" sz="15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원활한 의사소통을 주요 요소로 두고 있으며</a:t>
            </a:r>
            <a:endParaRPr kumimoji="1" lang="en-US" altLang="ko-KR" sz="15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ct val="120000"/>
              </a:lnSpc>
            </a:pPr>
            <a:r>
              <a:rPr kumimoji="1" lang="ko-KR" altLang="en-US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언어나 방법론을 특정하여 의존하지 않음</a:t>
            </a: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66D5B51-7F46-7BAB-EE17-6C3313251199}"/>
              </a:ext>
            </a:extLst>
          </p:cNvPr>
          <p:cNvCxnSpPr/>
          <p:nvPr/>
        </p:nvCxnSpPr>
        <p:spPr>
          <a:xfrm>
            <a:off x="5186588" y="2295448"/>
            <a:ext cx="504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5BBC0-E389-B4DF-FDB0-F1079EF2C6A6}"/>
              </a:ext>
            </a:extLst>
          </p:cNvPr>
          <p:cNvSpPr txBox="1"/>
          <p:nvPr/>
        </p:nvSpPr>
        <p:spPr>
          <a:xfrm>
            <a:off x="7304690" y="1818394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SCRUM</a:t>
            </a:r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을 사용하는 이유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093CB-4284-96CD-3303-A06F346D3308}"/>
              </a:ext>
            </a:extLst>
          </p:cNvPr>
          <p:cNvSpPr txBox="1"/>
          <p:nvPr/>
        </p:nvSpPr>
        <p:spPr>
          <a:xfrm>
            <a:off x="7304690" y="2482681"/>
            <a:ext cx="3007555" cy="2784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소규모 프로젝트에 적합</a:t>
            </a:r>
            <a:endParaRPr kumimoji="1" lang="en-US" altLang="ko-KR" sz="15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kumimoji="1"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명의 인원으로 진행되는 개발</a:t>
            </a:r>
            <a:endParaRPr kumimoji="1" lang="en-US" altLang="ko-KR" sz="1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20000"/>
              </a:lnSpc>
            </a:pP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팀 내 역할 분담 명확</a:t>
            </a:r>
            <a:endParaRPr kumimoji="1" lang="en-US" altLang="ko-KR" sz="15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전체를 관리하는 </a:t>
            </a:r>
            <a:r>
              <a: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PM</a:t>
            </a:r>
            <a:r>
              <a:rPr kumimoji="1"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</a:t>
            </a:r>
            <a:endParaRPr kumimoji="1" lang="en-US" altLang="ko-KR" sz="1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개발을 진행하는 개발자가 나누어져 있음</a:t>
            </a:r>
            <a:endParaRPr kumimoji="1" lang="en-US" altLang="ko-KR" sz="1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20000"/>
              </a:lnSpc>
            </a:pP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기능별로 구현하는 </a:t>
            </a:r>
            <a:r>
              <a:rPr kumimoji="1" lang="ko-KR" altLang="en-US" sz="1500" b="1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백로그</a:t>
            </a:r>
            <a:r>
              <a:rPr kumimoji="1" lang="ko-KR" altLang="en-US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목록</a:t>
            </a: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유기적으로 연결된 기능들을 위주로</a:t>
            </a:r>
            <a:endParaRPr kumimoji="1" lang="en-US" altLang="ko-KR" sz="1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백로그를 나눌 수 있어 작업이 용이</a:t>
            </a:r>
            <a:endParaRPr kumimoji="1" lang="en-US" altLang="ko-KR" sz="14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EAE6BD7A-6C54-C564-768B-5958B7ACBFA2}"/>
              </a:ext>
            </a:extLst>
          </p:cNvPr>
          <p:cNvSpPr>
            <a:spLocks noChangeAspect="1"/>
          </p:cNvSpPr>
          <p:nvPr/>
        </p:nvSpPr>
        <p:spPr>
          <a:xfrm>
            <a:off x="10211944" y="2241448"/>
            <a:ext cx="108000" cy="108000"/>
          </a:xfrm>
          <a:prstGeom prst="diamon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4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/>
      <p:bldP spid="8" grpId="0"/>
      <p:bldP spid="12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F773-2B9E-FCDB-9A87-3112C3C2C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48254-2F4C-FEF6-0DC4-8D3FC0BB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D9504-4479-4A87-E2A1-4E362517D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개발 방법론 선정 및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BF633-724C-33C3-40C2-6E7D328B68C5}"/>
              </a:ext>
            </a:extLst>
          </p:cNvPr>
          <p:cNvSpPr txBox="1"/>
          <p:nvPr/>
        </p:nvSpPr>
        <p:spPr>
          <a:xfrm>
            <a:off x="10917028" y="70871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실행 방식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79048C-5CF1-D4DF-10DD-A89EC271121A}"/>
              </a:ext>
            </a:extLst>
          </p:cNvPr>
          <p:cNvSpPr/>
          <p:nvPr/>
        </p:nvSpPr>
        <p:spPr>
          <a:xfrm>
            <a:off x="1257302" y="2268594"/>
            <a:ext cx="364490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>
            <a:extLst>
              <a:ext uri="{FF2B5EF4-FFF2-40B4-BE49-F238E27FC236}">
                <a16:creationId xmlns:a16="http://schemas.microsoft.com/office/drawing/2014/main" id="{44E6C686-C050-0C40-A262-7BC5E366EAD5}"/>
              </a:ext>
            </a:extLst>
          </p:cNvPr>
          <p:cNvSpPr>
            <a:spLocks noChangeAspect="1"/>
          </p:cNvSpPr>
          <p:nvPr/>
        </p:nvSpPr>
        <p:spPr>
          <a:xfrm rot="10800000">
            <a:off x="2975352" y="2520594"/>
            <a:ext cx="208800" cy="180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A96C00-375C-4686-C0E9-D1E673719F37}"/>
              </a:ext>
            </a:extLst>
          </p:cNvPr>
          <p:cNvGrpSpPr/>
          <p:nvPr/>
        </p:nvGrpSpPr>
        <p:grpSpPr>
          <a:xfrm>
            <a:off x="1653720" y="3004595"/>
            <a:ext cx="2852063" cy="1954490"/>
            <a:chOff x="216621" y="992343"/>
            <a:chExt cx="2852063" cy="195449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658534-9BAC-9D39-7687-50C3A26264F5}"/>
                </a:ext>
              </a:extLst>
            </p:cNvPr>
            <p:cNvSpPr txBox="1"/>
            <p:nvPr/>
          </p:nvSpPr>
          <p:spPr>
            <a:xfrm>
              <a:off x="475506" y="992343"/>
              <a:ext cx="2334293" cy="696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01</a:t>
              </a: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기획서 및 제품 </a:t>
              </a:r>
              <a:r>
                <a:rPr kumimoji="1" lang="ko-KR" altLang="en-US" sz="1600" b="1" dirty="0" err="1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백로그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작성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2FF5798-BC40-32AE-72DB-1361030FEA6E}"/>
                </a:ext>
              </a:extLst>
            </p:cNvPr>
            <p:cNvSpPr txBox="1"/>
            <p:nvPr/>
          </p:nvSpPr>
          <p:spPr>
            <a:xfrm>
              <a:off x="216621" y="1749133"/>
              <a:ext cx="2852063" cy="11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게임의 요구사항 목록을 작성하고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이를 토대로 세부적인 백로그를 작성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kumimoji="1" lang="en-US" altLang="ko-KR" sz="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백로그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개발을 위한 구체적인 기획서를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산출물로 작성해 백로그와 함께 기재</a:t>
              </a:r>
            </a:p>
          </p:txBody>
        </p: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EFF7CE7-1B71-9B58-2A86-85A887854DEC}"/>
              </a:ext>
            </a:extLst>
          </p:cNvPr>
          <p:cNvSpPr/>
          <p:nvPr/>
        </p:nvSpPr>
        <p:spPr>
          <a:xfrm>
            <a:off x="4902201" y="2268594"/>
            <a:ext cx="3644900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삼각형 75">
            <a:extLst>
              <a:ext uri="{FF2B5EF4-FFF2-40B4-BE49-F238E27FC236}">
                <a16:creationId xmlns:a16="http://schemas.microsoft.com/office/drawing/2014/main" id="{90BC67F8-F9EF-2B6E-6F9C-8302F8CBD842}"/>
              </a:ext>
            </a:extLst>
          </p:cNvPr>
          <p:cNvSpPr>
            <a:spLocks noChangeAspect="1"/>
          </p:cNvSpPr>
          <p:nvPr/>
        </p:nvSpPr>
        <p:spPr>
          <a:xfrm rot="10800000">
            <a:off x="6620251" y="2520594"/>
            <a:ext cx="208800" cy="180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2A4829-BF45-13B8-611F-F4CFCE915026}"/>
              </a:ext>
            </a:extLst>
          </p:cNvPr>
          <p:cNvSpPr/>
          <p:nvPr/>
        </p:nvSpPr>
        <p:spPr>
          <a:xfrm>
            <a:off x="8547100" y="2268594"/>
            <a:ext cx="3644900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삼각형 78">
            <a:extLst>
              <a:ext uri="{FF2B5EF4-FFF2-40B4-BE49-F238E27FC236}">
                <a16:creationId xmlns:a16="http://schemas.microsoft.com/office/drawing/2014/main" id="{6C229887-C184-B49F-56FB-EEE41A4B26E1}"/>
              </a:ext>
            </a:extLst>
          </p:cNvPr>
          <p:cNvSpPr>
            <a:spLocks noChangeAspect="1"/>
          </p:cNvSpPr>
          <p:nvPr/>
        </p:nvSpPr>
        <p:spPr>
          <a:xfrm rot="10800000">
            <a:off x="10265150" y="2520594"/>
            <a:ext cx="208800" cy="180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F44E617-786B-AB82-ECA3-A97F4FCE94CA}"/>
              </a:ext>
            </a:extLst>
          </p:cNvPr>
          <p:cNvGrpSpPr/>
          <p:nvPr/>
        </p:nvGrpSpPr>
        <p:grpSpPr>
          <a:xfrm>
            <a:off x="5276178" y="3004595"/>
            <a:ext cx="2896947" cy="1954489"/>
            <a:chOff x="216622" y="1042043"/>
            <a:chExt cx="2896947" cy="195448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948168-0906-D9B8-2385-3436FB29EB15}"/>
                </a:ext>
              </a:extLst>
            </p:cNvPr>
            <p:cNvSpPr txBox="1"/>
            <p:nvPr/>
          </p:nvSpPr>
          <p:spPr>
            <a:xfrm>
              <a:off x="812938" y="1042043"/>
              <a:ext cx="1704313" cy="696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02</a:t>
              </a: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스프린트 계획 수립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CF74C6A-0C86-B3F0-B9BD-46AFD3E02E9F}"/>
                </a:ext>
              </a:extLst>
            </p:cNvPr>
            <p:cNvSpPr txBox="1"/>
            <p:nvPr/>
          </p:nvSpPr>
          <p:spPr>
            <a:xfrm>
              <a:off x="216622" y="1798832"/>
              <a:ext cx="2896947" cy="11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개발 주기인 스프린트를 나누고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각 스프린트에 따른 일정과 작업 결정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kumimoji="1" lang="en-US" altLang="ko-KR" sz="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이때</a:t>
              </a: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프로젝트 진행 과정의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중요 지점을 여러 개 만들고 마일스톤화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FF0D142-3D7C-FBDD-3D5A-EFD18705CA89}"/>
              </a:ext>
            </a:extLst>
          </p:cNvPr>
          <p:cNvGrpSpPr/>
          <p:nvPr/>
        </p:nvGrpSpPr>
        <p:grpSpPr>
          <a:xfrm>
            <a:off x="8836119" y="3004595"/>
            <a:ext cx="3163045" cy="1954489"/>
            <a:chOff x="-67865" y="925458"/>
            <a:chExt cx="3163045" cy="19544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B5FB17-3F75-A9CE-0995-0AF60CCEDB8F}"/>
                </a:ext>
              </a:extLst>
            </p:cNvPr>
            <p:cNvSpPr txBox="1"/>
            <p:nvPr/>
          </p:nvSpPr>
          <p:spPr>
            <a:xfrm>
              <a:off x="572532" y="925458"/>
              <a:ext cx="1882247" cy="696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03</a:t>
              </a: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스프린트 </a:t>
              </a:r>
              <a:r>
                <a:rPr kumimoji="1" lang="ko-KR" altLang="en-US" sz="1600" b="1" dirty="0" err="1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백로그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작성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8F7CBC3-65D0-16CA-F47A-8F4F0C293F2E}"/>
                </a:ext>
              </a:extLst>
            </p:cNvPr>
            <p:cNvSpPr txBox="1"/>
            <p:nvPr/>
          </p:nvSpPr>
          <p:spPr>
            <a:xfrm>
              <a:off x="-67865" y="1682247"/>
              <a:ext cx="3163045" cy="11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결정된 작업 계획을 토대로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각 스프린트 별 </a:t>
              </a:r>
              <a:r>
                <a:rPr kumimoji="1" lang="ko-KR" altLang="en-US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백로그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목록 작성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kumimoji="1" lang="en-US" altLang="ko-KR" sz="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간트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차트에 백로그를 작성하고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이를 팀원들이 즉각적으로 확인하도록 체크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34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E8DE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E8DE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E8DE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E8DE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9873F-35EF-AF14-1EB1-9A04CBAEB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3F01-4250-46B3-7102-98D7430D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883D47-46BD-FA36-0E01-1661998AE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개발 방법론 선정 및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E2074-19B3-CDD6-B18A-7D97FD5BC589}"/>
              </a:ext>
            </a:extLst>
          </p:cNvPr>
          <p:cNvSpPr txBox="1"/>
          <p:nvPr/>
        </p:nvSpPr>
        <p:spPr>
          <a:xfrm>
            <a:off x="10917028" y="70871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실행 방식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D435789-85B5-45C4-D5BB-BD0C8FE74B9D}"/>
              </a:ext>
            </a:extLst>
          </p:cNvPr>
          <p:cNvSpPr/>
          <p:nvPr/>
        </p:nvSpPr>
        <p:spPr>
          <a:xfrm>
            <a:off x="-17670" y="2268593"/>
            <a:ext cx="3644900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삼각형 32">
            <a:extLst>
              <a:ext uri="{FF2B5EF4-FFF2-40B4-BE49-F238E27FC236}">
                <a16:creationId xmlns:a16="http://schemas.microsoft.com/office/drawing/2014/main" id="{B226BF8F-E10C-1826-48BB-6C7A0BE92E09}"/>
              </a:ext>
            </a:extLst>
          </p:cNvPr>
          <p:cNvSpPr>
            <a:spLocks noChangeAspect="1"/>
          </p:cNvSpPr>
          <p:nvPr/>
        </p:nvSpPr>
        <p:spPr>
          <a:xfrm rot="10800000">
            <a:off x="1700380" y="2520593"/>
            <a:ext cx="208800" cy="180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E49B34-F9D1-284F-C9C8-00A660DB8DE2}"/>
              </a:ext>
            </a:extLst>
          </p:cNvPr>
          <p:cNvGrpSpPr/>
          <p:nvPr/>
        </p:nvGrpSpPr>
        <p:grpSpPr>
          <a:xfrm>
            <a:off x="456493" y="3004594"/>
            <a:ext cx="2696572" cy="1954490"/>
            <a:chOff x="294366" y="992343"/>
            <a:chExt cx="2696572" cy="19544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24EDEB1-E42A-1EF7-6C7C-1801D76F2E5F}"/>
                </a:ext>
              </a:extLst>
            </p:cNvPr>
            <p:cNvSpPr txBox="1"/>
            <p:nvPr/>
          </p:nvSpPr>
          <p:spPr>
            <a:xfrm>
              <a:off x="992473" y="992343"/>
              <a:ext cx="1300356" cy="696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04</a:t>
              </a: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스프린트 수행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AF5ADC-C8DE-B6B5-E455-DF8536BF0903}"/>
                </a:ext>
              </a:extLst>
            </p:cNvPr>
            <p:cNvSpPr txBox="1"/>
            <p:nvPr/>
          </p:nvSpPr>
          <p:spPr>
            <a:xfrm>
              <a:off x="294366" y="1749133"/>
              <a:ext cx="2696572" cy="11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스프린트 백로그의 작업 목록들을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순서대로 수행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kumimoji="1" lang="en-US" altLang="ko-KR" sz="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매일 회의를 진행하는 대신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원격 채팅을 이용해 유기적으로 소통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6DF487-78AD-E9F9-6AFF-6C72A0CCABBE}"/>
              </a:ext>
            </a:extLst>
          </p:cNvPr>
          <p:cNvSpPr/>
          <p:nvPr/>
        </p:nvSpPr>
        <p:spPr>
          <a:xfrm>
            <a:off x="3627229" y="2268593"/>
            <a:ext cx="3644900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삼각형 28">
            <a:extLst>
              <a:ext uri="{FF2B5EF4-FFF2-40B4-BE49-F238E27FC236}">
                <a16:creationId xmlns:a16="http://schemas.microsoft.com/office/drawing/2014/main" id="{16E5F931-EBE9-8EDD-82F0-1197C9A8A266}"/>
              </a:ext>
            </a:extLst>
          </p:cNvPr>
          <p:cNvSpPr>
            <a:spLocks noChangeAspect="1"/>
          </p:cNvSpPr>
          <p:nvPr/>
        </p:nvSpPr>
        <p:spPr>
          <a:xfrm rot="10800000">
            <a:off x="5345279" y="2520593"/>
            <a:ext cx="208800" cy="180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A39518-56E4-6CCF-99CE-004DC6E516B6}"/>
              </a:ext>
            </a:extLst>
          </p:cNvPr>
          <p:cNvSpPr/>
          <p:nvPr/>
        </p:nvSpPr>
        <p:spPr>
          <a:xfrm>
            <a:off x="7272128" y="2268593"/>
            <a:ext cx="3644900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삼각형 26">
            <a:extLst>
              <a:ext uri="{FF2B5EF4-FFF2-40B4-BE49-F238E27FC236}">
                <a16:creationId xmlns:a16="http://schemas.microsoft.com/office/drawing/2014/main" id="{55AE2906-32FC-AD45-E9BD-AFA0DA4BF130}"/>
              </a:ext>
            </a:extLst>
          </p:cNvPr>
          <p:cNvSpPr>
            <a:spLocks noChangeAspect="1"/>
          </p:cNvSpPr>
          <p:nvPr/>
        </p:nvSpPr>
        <p:spPr>
          <a:xfrm rot="10800000">
            <a:off x="8990178" y="2520593"/>
            <a:ext cx="208800" cy="180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62EDD2-AC19-B470-1929-B9B1F5602A9C}"/>
              </a:ext>
            </a:extLst>
          </p:cNvPr>
          <p:cNvGrpSpPr/>
          <p:nvPr/>
        </p:nvGrpSpPr>
        <p:grpSpPr>
          <a:xfrm>
            <a:off x="4179143" y="3004594"/>
            <a:ext cx="2541080" cy="1603624"/>
            <a:chOff x="394559" y="1042043"/>
            <a:chExt cx="2541080" cy="16036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0AC6517-EA2B-AFF4-9819-A0B15CE07969}"/>
                </a:ext>
              </a:extLst>
            </p:cNvPr>
            <p:cNvSpPr txBox="1"/>
            <p:nvPr/>
          </p:nvSpPr>
          <p:spPr>
            <a:xfrm>
              <a:off x="497949" y="1042043"/>
              <a:ext cx="2334293" cy="696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05</a:t>
              </a: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스프린트 리뷰 및 회고 진행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247C74-D29C-2E03-62CA-B73EBDAB380D}"/>
                </a:ext>
              </a:extLst>
            </p:cNvPr>
            <p:cNvSpPr txBox="1"/>
            <p:nvPr/>
          </p:nvSpPr>
          <p:spPr>
            <a:xfrm>
              <a:off x="394559" y="1798832"/>
              <a:ext cx="2541080" cy="8468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스프린트 진행이 완료되면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정기 회의를 열어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해당 스프린트의 리뷰와 회고 진행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9242CD4-6F15-A4E6-5172-F86A00AC2A91}"/>
              </a:ext>
            </a:extLst>
          </p:cNvPr>
          <p:cNvGrpSpPr/>
          <p:nvPr/>
        </p:nvGrpSpPr>
        <p:grpSpPr>
          <a:xfrm>
            <a:off x="7894573" y="3004594"/>
            <a:ext cx="2496196" cy="1954489"/>
            <a:chOff x="265561" y="925458"/>
            <a:chExt cx="2496196" cy="195448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58E491-503F-B938-3C12-39478DC47188}"/>
                </a:ext>
              </a:extLst>
            </p:cNvPr>
            <p:cNvSpPr txBox="1"/>
            <p:nvPr/>
          </p:nvSpPr>
          <p:spPr>
            <a:xfrm>
              <a:off x="370555" y="925458"/>
              <a:ext cx="2286203" cy="696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ko-KR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06</a:t>
              </a: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다음 스프린트 </a:t>
              </a:r>
              <a:r>
                <a:rPr kumimoji="1" lang="ko-KR" altLang="en-US" sz="1600" b="1" dirty="0" err="1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백로그</a:t>
              </a:r>
              <a:r>
                <a:rPr kumimoji="1" lang="ko-KR" altLang="en-US" sz="16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고지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31A989-C66D-3A86-35D7-15AD0A7CEBEC}"/>
                </a:ext>
              </a:extLst>
            </p:cNvPr>
            <p:cNvSpPr txBox="1"/>
            <p:nvPr/>
          </p:nvSpPr>
          <p:spPr>
            <a:xfrm>
              <a:off x="265561" y="1682247"/>
              <a:ext cx="2496196" cy="119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다음 스프린트에 진행하는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백로그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목록과 작업 내용 설명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kumimoji="1" lang="en-US" altLang="ko-KR" sz="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이후 새로운 스프린트를 진행하고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다음과 같은 주기 진행 반복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89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E8DE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E8DE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E8DE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E8DE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13C59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6182B-F371-59F5-F0CD-8915A5EA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36138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F13190C-A0ED-44B4-0081-B940F88C0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4690" y="207470"/>
            <a:ext cx="4648199" cy="685909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수행 도구 및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7C022-58BC-FD3E-DDCA-8D1BBE16D934}"/>
              </a:ext>
            </a:extLst>
          </p:cNvPr>
          <p:cNvSpPr txBox="1"/>
          <p:nvPr/>
        </p:nvSpPr>
        <p:spPr>
          <a:xfrm>
            <a:off x="9953624" y="708713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 언어 및 서비스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E6FD7B-1B5D-6EF5-18E4-FD9AB4BEBEC0}"/>
              </a:ext>
            </a:extLst>
          </p:cNvPr>
          <p:cNvGrpSpPr/>
          <p:nvPr/>
        </p:nvGrpSpPr>
        <p:grpSpPr>
          <a:xfrm>
            <a:off x="770542" y="1487407"/>
            <a:ext cx="5053377" cy="4860000"/>
            <a:chOff x="982718" y="1821944"/>
            <a:chExt cx="5053377" cy="4860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7903F59-1315-6BD7-BE3F-EEA79FF8F9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2718" y="1821944"/>
              <a:ext cx="1440000" cy="1440000"/>
              <a:chOff x="640226" y="2858429"/>
              <a:chExt cx="2880000" cy="2880000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35EEFF3C-E880-132C-91F4-B98C654328A3}"/>
                  </a:ext>
                </a:extLst>
              </p:cNvPr>
              <p:cNvSpPr/>
              <p:nvPr/>
            </p:nvSpPr>
            <p:spPr>
              <a:xfrm>
                <a:off x="640226" y="2858429"/>
                <a:ext cx="2880000" cy="288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3D3CC580-5FEC-26F5-9D5C-A090F6CAD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0226" y="3398429"/>
                <a:ext cx="1800000" cy="1800000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716F40D-8AB2-5DF8-11C6-53AA1C6DD9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2718" y="3531944"/>
              <a:ext cx="1440000" cy="1440000"/>
              <a:chOff x="4656000" y="1989000"/>
              <a:chExt cx="2880000" cy="2880000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346F4ED-A28C-2E93-F6DB-8401594A8543}"/>
                  </a:ext>
                </a:extLst>
              </p:cNvPr>
              <p:cNvSpPr/>
              <p:nvPr/>
            </p:nvSpPr>
            <p:spPr>
              <a:xfrm>
                <a:off x="4656000" y="1989000"/>
                <a:ext cx="2880000" cy="288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50FA020-CC9F-116A-EF12-645376A525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6000" y="2529000"/>
                <a:ext cx="1800000" cy="1800000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37F47B4-9E13-A4A9-7CFC-BE6C18D105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2718" y="5241944"/>
              <a:ext cx="1440000" cy="1440000"/>
              <a:chOff x="8188789" y="1989000"/>
              <a:chExt cx="2880000" cy="288000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5DADCC4-86D5-F3CD-406D-546739BA9EF1}"/>
                  </a:ext>
                </a:extLst>
              </p:cNvPr>
              <p:cNvSpPr/>
              <p:nvPr/>
            </p:nvSpPr>
            <p:spPr>
              <a:xfrm>
                <a:off x="8188789" y="1989000"/>
                <a:ext cx="2880000" cy="2880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4C083D6-D792-688E-17EF-8A7C2BCA8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28789" y="2529000"/>
                <a:ext cx="1800000" cy="1800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5C97690-C480-B78D-2E75-DAC4A300348E}"/>
                </a:ext>
              </a:extLst>
            </p:cNvPr>
            <p:cNvGrpSpPr/>
            <p:nvPr/>
          </p:nvGrpSpPr>
          <p:grpSpPr>
            <a:xfrm>
              <a:off x="2594127" y="2064890"/>
              <a:ext cx="1996059" cy="954108"/>
              <a:chOff x="2594127" y="1961834"/>
              <a:chExt cx="1996059" cy="95410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392AA0-FAB6-59CE-6F59-FC01FDE63ED2}"/>
                  </a:ext>
                </a:extLst>
              </p:cNvPr>
              <p:cNvSpPr txBox="1"/>
              <p:nvPr/>
            </p:nvSpPr>
            <p:spPr>
              <a:xfrm>
                <a:off x="2594127" y="1961834"/>
                <a:ext cx="5261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Git</a:t>
                </a:r>
                <a:endParaRPr kumimoji="1" lang="ko-KR" altLang="en-US" sz="2000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1A0896-6DC7-C258-F08C-D8F00383F202}"/>
                  </a:ext>
                </a:extLst>
              </p:cNvPr>
              <p:cNvSpPr txBox="1"/>
              <p:nvPr/>
            </p:nvSpPr>
            <p:spPr>
              <a:xfrm>
                <a:off x="2594127" y="2361944"/>
                <a:ext cx="19960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오픈소스 기반의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분산형 버전 관리 시스템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9F5034A-89D8-E5BF-0E3D-F5A6AF30C0F5}"/>
                </a:ext>
              </a:extLst>
            </p:cNvPr>
            <p:cNvGrpSpPr/>
            <p:nvPr/>
          </p:nvGrpSpPr>
          <p:grpSpPr>
            <a:xfrm>
              <a:off x="2594127" y="3774890"/>
              <a:ext cx="2919389" cy="954108"/>
              <a:chOff x="2594127" y="3601889"/>
              <a:chExt cx="2919389" cy="95410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56AAED-6F91-2609-E2A4-96F48F020207}"/>
                  </a:ext>
                </a:extLst>
              </p:cNvPr>
              <p:cNvSpPr txBox="1"/>
              <p:nvPr/>
            </p:nvSpPr>
            <p:spPr>
              <a:xfrm>
                <a:off x="2594127" y="3601889"/>
                <a:ext cx="10134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rgbClr val="013C59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GitHub</a:t>
                </a:r>
                <a:endParaRPr kumimoji="1" lang="ko-KR" altLang="en-US" sz="2000" b="1" dirty="0">
                  <a:solidFill>
                    <a:srgbClr val="013C59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28375-BF7E-1C81-097A-3560612728A4}"/>
                  </a:ext>
                </a:extLst>
              </p:cNvPr>
              <p:cNvSpPr txBox="1"/>
              <p:nvPr/>
            </p:nvSpPr>
            <p:spPr>
              <a:xfrm>
                <a:off x="2594127" y="4001999"/>
                <a:ext cx="291938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깃</a:t>
                </a:r>
                <a:r>
                  <a: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(Git)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을 편리하게 사용할 수 있도록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여러 기능을 제공하는 서비스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73204DD-F17A-C350-F50C-06A9257B1D9D}"/>
                </a:ext>
              </a:extLst>
            </p:cNvPr>
            <p:cNvGrpSpPr/>
            <p:nvPr/>
          </p:nvGrpSpPr>
          <p:grpSpPr>
            <a:xfrm>
              <a:off x="2594127" y="5484890"/>
              <a:ext cx="3441968" cy="954108"/>
              <a:chOff x="2594127" y="5441999"/>
              <a:chExt cx="3441968" cy="95410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EB85A-91AE-3DC1-9A71-200701577E33}"/>
                  </a:ext>
                </a:extLst>
              </p:cNvPr>
              <p:cNvSpPr txBox="1"/>
              <p:nvPr/>
            </p:nvSpPr>
            <p:spPr>
              <a:xfrm>
                <a:off x="2594127" y="5441999"/>
                <a:ext cx="9701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Notion</a:t>
                </a:r>
                <a:endParaRPr kumimoji="1" lang="ko-KR" altLang="en-US" sz="2000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595008-C4AA-E1E9-7337-22D9FD34E9AB}"/>
                  </a:ext>
                </a:extLst>
              </p:cNvPr>
              <p:cNvSpPr txBox="1"/>
              <p:nvPr/>
            </p:nvSpPr>
            <p:spPr>
              <a:xfrm>
                <a:off x="2594127" y="5842109"/>
                <a:ext cx="344196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일정 관리를 위해 사용하는 서비스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깃허브</a:t>
                </a:r>
                <a:r>
                  <a: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(GitHub)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와 연동해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백로그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확인 가능</a:t>
                </a: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89CA168-4424-C2D1-93A7-27CCDD5A0E57}"/>
              </a:ext>
            </a:extLst>
          </p:cNvPr>
          <p:cNvGrpSpPr/>
          <p:nvPr/>
        </p:nvGrpSpPr>
        <p:grpSpPr>
          <a:xfrm>
            <a:off x="6401109" y="1482623"/>
            <a:ext cx="5020348" cy="4864784"/>
            <a:chOff x="6345656" y="1449170"/>
            <a:chExt cx="5020348" cy="486478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FF79DC7-CD28-4605-1B91-B6619D6BB6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5656" y="3159170"/>
              <a:ext cx="1440000" cy="1440000"/>
              <a:chOff x="982718" y="1821944"/>
              <a:chExt cx="2880000" cy="2880000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A75E0FC-3D4E-395E-0B82-F89BDA226C3C}"/>
                  </a:ext>
                </a:extLst>
              </p:cNvPr>
              <p:cNvSpPr/>
              <p:nvPr/>
            </p:nvSpPr>
            <p:spPr>
              <a:xfrm>
                <a:off x="982718" y="1821944"/>
                <a:ext cx="2880000" cy="28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innerShdw blurRad="635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51B1B065-C6B5-EDA8-3911-5049F371B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7718" y="2361944"/>
                <a:ext cx="1800000" cy="180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B5BD335-163A-EB36-5D10-EB13CEEACD6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45656" y="4873954"/>
              <a:ext cx="1440000" cy="1440000"/>
              <a:chOff x="8048296" y="1821944"/>
              <a:chExt cx="2880000" cy="2880000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F9103D0-D2E5-E255-E015-4DC52AE27A6C}"/>
                  </a:ext>
                </a:extLst>
              </p:cNvPr>
              <p:cNvSpPr/>
              <p:nvPr/>
            </p:nvSpPr>
            <p:spPr>
              <a:xfrm>
                <a:off x="8048296" y="1821944"/>
                <a:ext cx="2880000" cy="28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innerShdw blurRad="635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2A646ABC-D130-6794-D3BD-35B238E5F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8296" y="2361944"/>
                <a:ext cx="1800000" cy="1800000"/>
              </a:xfrm>
              <a:prstGeom prst="rect">
                <a:avLst/>
              </a:prstGeom>
            </p:spPr>
          </p:pic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D8FDA17A-2720-073C-59F0-27D792D7E2F4}"/>
                </a:ext>
              </a:extLst>
            </p:cNvPr>
            <p:cNvGrpSpPr/>
            <p:nvPr/>
          </p:nvGrpSpPr>
          <p:grpSpPr>
            <a:xfrm>
              <a:off x="7988156" y="3402116"/>
              <a:ext cx="2709396" cy="954108"/>
              <a:chOff x="7988156" y="1773844"/>
              <a:chExt cx="2709396" cy="954108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1C73ED-81B1-FFEA-4CEA-3203420F91E4}"/>
                  </a:ext>
                </a:extLst>
              </p:cNvPr>
              <p:cNvSpPr txBox="1"/>
              <p:nvPr/>
            </p:nvSpPr>
            <p:spPr>
              <a:xfrm>
                <a:off x="7988156" y="1773844"/>
                <a:ext cx="1204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Unity 2D</a:t>
                </a:r>
                <a:endParaRPr kumimoji="1" lang="ko-KR" altLang="en-US" sz="2000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44C9DD-EA76-28D2-9D5A-546FAF01B682}"/>
                  </a:ext>
                </a:extLst>
              </p:cNvPr>
              <p:cNvSpPr txBox="1"/>
              <p:nvPr/>
            </p:nvSpPr>
            <p:spPr>
              <a:xfrm>
                <a:off x="7988156" y="2173954"/>
                <a:ext cx="27093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프로젝트에 이용하는 게임 엔진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저사양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&amp;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소규모 게임 개발에 적합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A1B3AE1-1B81-95A8-D71C-99BE7BFC46FB}"/>
                </a:ext>
              </a:extLst>
            </p:cNvPr>
            <p:cNvGrpSpPr/>
            <p:nvPr/>
          </p:nvGrpSpPr>
          <p:grpSpPr>
            <a:xfrm>
              <a:off x="6345656" y="1449170"/>
              <a:ext cx="4092210" cy="1440000"/>
              <a:chOff x="6345656" y="3163954"/>
              <a:chExt cx="4092210" cy="1440000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D377D2B9-2A72-974F-3124-F884F73B88A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345656" y="3163954"/>
                <a:ext cx="1440000" cy="1440000"/>
                <a:chOff x="4515507" y="1821944"/>
                <a:chExt cx="2880000" cy="2880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9322D721-0C40-F57D-FA1C-03BA0889CAF4}"/>
                    </a:ext>
                  </a:extLst>
                </p:cNvPr>
                <p:cNvSpPr/>
                <p:nvPr/>
              </p:nvSpPr>
              <p:spPr>
                <a:xfrm>
                  <a:off x="4515507" y="1821944"/>
                  <a:ext cx="2880000" cy="288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ffectLst>
                  <a:innerShdw blurRad="635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505FC384-0A54-B653-8B6C-95626F1C15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5507" y="2370902"/>
                  <a:ext cx="1800000" cy="1800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F7923C3-19F0-4D2A-960E-7BEEF19C3E89}"/>
                  </a:ext>
                </a:extLst>
              </p:cNvPr>
              <p:cNvGrpSpPr/>
              <p:nvPr/>
            </p:nvGrpSpPr>
            <p:grpSpPr>
              <a:xfrm>
                <a:off x="7988156" y="3405446"/>
                <a:ext cx="2449710" cy="955562"/>
                <a:chOff x="7988156" y="3405446"/>
                <a:chExt cx="2449710" cy="955562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7A0256A-9932-1C6A-635E-60D099404107}"/>
                    </a:ext>
                  </a:extLst>
                </p:cNvPr>
                <p:cNvSpPr txBox="1"/>
                <p:nvPr/>
              </p:nvSpPr>
              <p:spPr>
                <a:xfrm>
                  <a:off x="7988573" y="3405446"/>
                  <a:ext cx="52610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2000" b="1" dirty="0">
                      <a:solidFill>
                        <a:srgbClr val="013C59"/>
                      </a:solidFill>
                      <a:latin typeface="Pretendard SemiBold" panose="02000503000000020004" pitchFamily="2" charset="-127"/>
                      <a:ea typeface="Pretendard SemiBold" panose="02000503000000020004" pitchFamily="2" charset="-127"/>
                      <a:cs typeface="Pretendard SemiBold" panose="02000503000000020004" pitchFamily="2" charset="-127"/>
                    </a:rPr>
                    <a:t>C#</a:t>
                  </a:r>
                  <a:endParaRPr kumimoji="1" lang="ko-KR" altLang="en-US" sz="2000" b="1" dirty="0">
                    <a:solidFill>
                      <a:srgbClr val="013C59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A109842-FAD0-D9C4-90C8-71A9FA3B5A51}"/>
                    </a:ext>
                  </a:extLst>
                </p:cNvPr>
                <p:cNvSpPr txBox="1"/>
                <p:nvPr/>
              </p:nvSpPr>
              <p:spPr>
                <a:xfrm>
                  <a:off x="7988156" y="3807010"/>
                  <a:ext cx="244971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주요 스크립트 작성 언어</a:t>
                  </a:r>
                  <a:endPara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r>
                    <a:rPr kumimoji="1" lang="en-US" altLang="ko-KR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Unity</a:t>
                  </a:r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에서 지원하는 양식 사용</a:t>
                  </a: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ECBA329-1D8A-0997-267D-04DC2A3FD229}"/>
                </a:ext>
              </a:extLst>
            </p:cNvPr>
            <p:cNvGrpSpPr/>
            <p:nvPr/>
          </p:nvGrpSpPr>
          <p:grpSpPr>
            <a:xfrm>
              <a:off x="7988156" y="5116900"/>
              <a:ext cx="3377848" cy="954108"/>
              <a:chOff x="7988156" y="5116900"/>
              <a:chExt cx="3377848" cy="95410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1C3A08E-364A-E584-8026-93E598354010}"/>
                  </a:ext>
                </a:extLst>
              </p:cNvPr>
              <p:cNvSpPr txBox="1"/>
              <p:nvPr/>
            </p:nvSpPr>
            <p:spPr>
              <a:xfrm>
                <a:off x="7988156" y="5116900"/>
                <a:ext cx="17427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Visual Studio</a:t>
                </a:r>
                <a:endParaRPr kumimoji="1" lang="ko-KR" altLang="en-US" sz="2000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E97F38B-4E39-D261-94A5-D70BE17A2AB7}"/>
                  </a:ext>
                </a:extLst>
              </p:cNvPr>
              <p:cNvSpPr txBox="1"/>
              <p:nvPr/>
            </p:nvSpPr>
            <p:spPr>
              <a:xfrm>
                <a:off x="7988156" y="5517010"/>
                <a:ext cx="3377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마이크로소프트에서 제작한 통합 개발 환경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코드 작성을 위한 환경으로 채택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94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C090D-EDCE-1CF7-D183-4E6FEC584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50C5A-9A69-F9EE-A23B-C9F00D3C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B485C-84A2-29BE-0A58-31094BEDD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주요 시스템 및 </a:t>
            </a:r>
            <a:r>
              <a:rPr kumimoji="1" lang="ko-KR" altLang="en-US" dirty="0" err="1">
                <a:solidFill>
                  <a:schemeClr val="tx2"/>
                </a:solidFill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</a:rPr>
              <a:t> 구현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3F90F-DC5C-62C8-893E-48E589FC096B}"/>
              </a:ext>
            </a:extLst>
          </p:cNvPr>
          <p:cNvSpPr txBox="1"/>
          <p:nvPr/>
        </p:nvSpPr>
        <p:spPr>
          <a:xfrm>
            <a:off x="9810956" y="708713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전투 시스템의 </a:t>
            </a:r>
            <a:r>
              <a:rPr kumimoji="1" lang="ko-KR" altLang="en-US" dirty="0" err="1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구현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469132F-1577-CB02-20DB-56BCE320514F}"/>
              </a:ext>
            </a:extLst>
          </p:cNvPr>
          <p:cNvGrpSpPr/>
          <p:nvPr/>
        </p:nvGrpSpPr>
        <p:grpSpPr>
          <a:xfrm>
            <a:off x="0" y="1606057"/>
            <a:ext cx="6248400" cy="4454769"/>
            <a:chOff x="0" y="1664676"/>
            <a:chExt cx="6248400" cy="4454769"/>
          </a:xfrm>
        </p:grpSpPr>
        <p:sp>
          <p:nvSpPr>
            <p:cNvPr id="6" name="평행 사변형[P] 5">
              <a:extLst>
                <a:ext uri="{FF2B5EF4-FFF2-40B4-BE49-F238E27FC236}">
                  <a16:creationId xmlns:a16="http://schemas.microsoft.com/office/drawing/2014/main" id="{BC02B46B-DA91-BB5D-17BB-23E4B4B50C62}"/>
                </a:ext>
              </a:extLst>
            </p:cNvPr>
            <p:cNvSpPr/>
            <p:nvPr/>
          </p:nvSpPr>
          <p:spPr>
            <a:xfrm>
              <a:off x="1488831" y="1664676"/>
              <a:ext cx="4759569" cy="4454769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148CBE7-4A89-4E69-C7D5-B36FDC283131}"/>
                </a:ext>
              </a:extLst>
            </p:cNvPr>
            <p:cNvSpPr/>
            <p:nvPr/>
          </p:nvSpPr>
          <p:spPr>
            <a:xfrm>
              <a:off x="0" y="1664676"/>
              <a:ext cx="3001108" cy="4454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EC1ABF7-8F36-1096-5FA0-542477263D5D}"/>
              </a:ext>
            </a:extLst>
          </p:cNvPr>
          <p:cNvGrpSpPr/>
          <p:nvPr/>
        </p:nvGrpSpPr>
        <p:grpSpPr>
          <a:xfrm>
            <a:off x="5363841" y="1606057"/>
            <a:ext cx="6828159" cy="4454769"/>
            <a:chOff x="5375564" y="1606059"/>
            <a:chExt cx="6828159" cy="4454769"/>
          </a:xfrm>
        </p:grpSpPr>
        <p:sp>
          <p:nvSpPr>
            <p:cNvPr id="7" name="평행 사변형[P] 6">
              <a:extLst>
                <a:ext uri="{FF2B5EF4-FFF2-40B4-BE49-F238E27FC236}">
                  <a16:creationId xmlns:a16="http://schemas.microsoft.com/office/drawing/2014/main" id="{8FC85531-7667-554B-B402-06B0DE3AF817}"/>
                </a:ext>
              </a:extLst>
            </p:cNvPr>
            <p:cNvSpPr/>
            <p:nvPr/>
          </p:nvSpPr>
          <p:spPr>
            <a:xfrm>
              <a:off x="5375564" y="1606059"/>
              <a:ext cx="4759570" cy="4454769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8F0E79-BE01-9F0B-EB67-77CBE0398D8C}"/>
                </a:ext>
              </a:extLst>
            </p:cNvPr>
            <p:cNvSpPr/>
            <p:nvPr/>
          </p:nvSpPr>
          <p:spPr>
            <a:xfrm>
              <a:off x="8622856" y="1606059"/>
              <a:ext cx="3580867" cy="44547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F297216-4550-3C5B-E460-5AF73DE95C20}"/>
              </a:ext>
            </a:extLst>
          </p:cNvPr>
          <p:cNvSpPr txBox="1"/>
          <p:nvPr/>
        </p:nvSpPr>
        <p:spPr>
          <a:xfrm>
            <a:off x="1959245" y="2998113"/>
            <a:ext cx="18485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5000" b="1" dirty="0" err="1">
                <a:solidFill>
                  <a:schemeClr val="bg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소환수</a:t>
            </a:r>
            <a:endParaRPr kumimoji="1" lang="ko-KR" altLang="en-US" sz="5000" b="1" dirty="0">
              <a:solidFill>
                <a:schemeClr val="bg2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865AFC-73CC-849D-5DD1-0204D12430D5}"/>
              </a:ext>
            </a:extLst>
          </p:cNvPr>
          <p:cNvSpPr txBox="1"/>
          <p:nvPr/>
        </p:nvSpPr>
        <p:spPr>
          <a:xfrm>
            <a:off x="8148162" y="2998113"/>
            <a:ext cx="18485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000" b="1" dirty="0">
                <a:solidFill>
                  <a:schemeClr val="tx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몬스터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180F0-C772-0B92-AE14-38D27F9A7397}"/>
              </a:ext>
            </a:extLst>
          </p:cNvPr>
          <p:cNvSpPr txBox="1"/>
          <p:nvPr/>
        </p:nvSpPr>
        <p:spPr>
          <a:xfrm>
            <a:off x="2063439" y="3833441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dirty="0"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아군 진영의 </a:t>
            </a:r>
            <a:r>
              <a:rPr kumimoji="1" lang="ko-KR" altLang="en-US" sz="2000" dirty="0" err="1"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몹</a:t>
            </a:r>
            <a:endParaRPr kumimoji="1" lang="ko-KR" altLang="en-US" sz="2000" dirty="0"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AE1E69-C978-93D5-D937-4039FE9DD3D4}"/>
              </a:ext>
            </a:extLst>
          </p:cNvPr>
          <p:cNvSpPr txBox="1"/>
          <p:nvPr/>
        </p:nvSpPr>
        <p:spPr>
          <a:xfrm>
            <a:off x="8252356" y="3859887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적군 진영의 </a:t>
            </a:r>
            <a:r>
              <a:rPr kumimoji="1" lang="ko-KR" altLang="en-US" sz="2000" dirty="0" err="1">
                <a:solidFill>
                  <a:schemeClr val="tx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몹</a:t>
            </a:r>
            <a:endParaRPr kumimoji="1" lang="ko-KR" altLang="en-US" sz="2000" dirty="0">
              <a:solidFill>
                <a:schemeClr val="tx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20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63F0E-7B0F-CCCA-7E39-7AD19D4F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E423D-6450-DE88-555E-55E780EC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99970-EB49-D16D-5DF1-4CAC334BC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주요 시스템 및 </a:t>
            </a:r>
            <a:r>
              <a:rPr kumimoji="1" lang="ko-KR" altLang="en-US" dirty="0" err="1">
                <a:solidFill>
                  <a:schemeClr val="tx2"/>
                </a:solidFill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</a:rPr>
              <a:t> 구현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86D82-132E-260A-3F71-8B9D634ECFBE}"/>
              </a:ext>
            </a:extLst>
          </p:cNvPr>
          <p:cNvSpPr txBox="1"/>
          <p:nvPr/>
        </p:nvSpPr>
        <p:spPr>
          <a:xfrm>
            <a:off x="10373610" y="708713"/>
            <a:ext cx="157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아군 </a:t>
            </a:r>
            <a:r>
              <a:rPr kumimoji="1" lang="ko-KR" altLang="en-US" dirty="0" err="1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‘</a:t>
            </a:r>
            <a:r>
              <a:rPr kumimoji="1" lang="ko-KR" altLang="en-US" dirty="0" err="1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소환수</a:t>
            </a:r>
            <a:r>
              <a:rPr kumimoji="1" lang="en-US" altLang="ko-KR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’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ACEA543-635F-2DEB-3B90-43D2AA059F1F}"/>
              </a:ext>
            </a:extLst>
          </p:cNvPr>
          <p:cNvGrpSpPr/>
          <p:nvPr/>
        </p:nvGrpSpPr>
        <p:grpSpPr>
          <a:xfrm>
            <a:off x="0" y="1606057"/>
            <a:ext cx="9309654" cy="4454769"/>
            <a:chOff x="-3061254" y="1664676"/>
            <a:chExt cx="9309654" cy="4454769"/>
          </a:xfrm>
        </p:grpSpPr>
        <p:sp>
          <p:nvSpPr>
            <p:cNvPr id="6" name="평행 사변형[P] 5">
              <a:extLst>
                <a:ext uri="{FF2B5EF4-FFF2-40B4-BE49-F238E27FC236}">
                  <a16:creationId xmlns:a16="http://schemas.microsoft.com/office/drawing/2014/main" id="{72CD89BA-3509-6F18-ADA8-581D2226E53C}"/>
                </a:ext>
              </a:extLst>
            </p:cNvPr>
            <p:cNvSpPr/>
            <p:nvPr/>
          </p:nvSpPr>
          <p:spPr>
            <a:xfrm>
              <a:off x="1488831" y="1664676"/>
              <a:ext cx="4759569" cy="4454769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731333-6D77-F54A-40C9-230671FF6C45}"/>
                </a:ext>
              </a:extLst>
            </p:cNvPr>
            <p:cNvSpPr/>
            <p:nvPr/>
          </p:nvSpPr>
          <p:spPr>
            <a:xfrm>
              <a:off x="-3061254" y="1664676"/>
              <a:ext cx="6062362" cy="4454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6DB155D-31CA-A4F8-CFDF-865BB12AC070}"/>
              </a:ext>
            </a:extLst>
          </p:cNvPr>
          <p:cNvGrpSpPr/>
          <p:nvPr/>
        </p:nvGrpSpPr>
        <p:grpSpPr>
          <a:xfrm>
            <a:off x="8425095" y="1606057"/>
            <a:ext cx="6828159" cy="4454769"/>
            <a:chOff x="5375564" y="1606059"/>
            <a:chExt cx="6828159" cy="4454769"/>
          </a:xfrm>
        </p:grpSpPr>
        <p:sp>
          <p:nvSpPr>
            <p:cNvPr id="7" name="평행 사변형[P] 6">
              <a:extLst>
                <a:ext uri="{FF2B5EF4-FFF2-40B4-BE49-F238E27FC236}">
                  <a16:creationId xmlns:a16="http://schemas.microsoft.com/office/drawing/2014/main" id="{FBCA33D0-95A4-F3DA-E387-850C4D6F0CAE}"/>
                </a:ext>
              </a:extLst>
            </p:cNvPr>
            <p:cNvSpPr/>
            <p:nvPr/>
          </p:nvSpPr>
          <p:spPr>
            <a:xfrm>
              <a:off x="5375564" y="1606059"/>
              <a:ext cx="4759570" cy="4454769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6521EC-B228-CC8D-97DE-956F2177CA20}"/>
                </a:ext>
              </a:extLst>
            </p:cNvPr>
            <p:cNvSpPr/>
            <p:nvPr/>
          </p:nvSpPr>
          <p:spPr>
            <a:xfrm>
              <a:off x="8622856" y="1606059"/>
              <a:ext cx="3580867" cy="44547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F12BD0A-DF25-D09A-F6E5-1A0B6093AA25}"/>
              </a:ext>
            </a:extLst>
          </p:cNvPr>
          <p:cNvSpPr txBox="1"/>
          <p:nvPr/>
        </p:nvSpPr>
        <p:spPr>
          <a:xfrm>
            <a:off x="8053532" y="1878117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b="1" dirty="0" err="1">
                <a:solidFill>
                  <a:schemeClr val="bg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소환수</a:t>
            </a:r>
            <a:endParaRPr kumimoji="1" lang="ko-KR" altLang="en-US" b="1" dirty="0">
              <a:solidFill>
                <a:schemeClr val="bg2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EAC1EB-E747-0526-07C6-B8AF2DFFF770}"/>
              </a:ext>
            </a:extLst>
          </p:cNvPr>
          <p:cNvSpPr txBox="1"/>
          <p:nvPr/>
        </p:nvSpPr>
        <p:spPr>
          <a:xfrm>
            <a:off x="7621027" y="2202434"/>
            <a:ext cx="1207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400" dirty="0"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아군 진영의 </a:t>
            </a:r>
            <a:r>
              <a:rPr kumimoji="1" lang="ko-KR" altLang="en-US" sz="1400" dirty="0" err="1"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몹</a:t>
            </a:r>
            <a:endParaRPr kumimoji="1" lang="ko-KR" altLang="en-US" sz="1400" dirty="0"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00FD9D5-5095-EEBA-2AC7-8ED02C0C2B99}"/>
              </a:ext>
            </a:extLst>
          </p:cNvPr>
          <p:cNvGrpSpPr/>
          <p:nvPr/>
        </p:nvGrpSpPr>
        <p:grpSpPr>
          <a:xfrm>
            <a:off x="632229" y="1696491"/>
            <a:ext cx="4246843" cy="2224610"/>
            <a:chOff x="632229" y="1696491"/>
            <a:chExt cx="4246843" cy="222461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A50FEB6-56E8-B474-8252-18E30FD1EE08}"/>
                </a:ext>
              </a:extLst>
            </p:cNvPr>
            <p:cNvSpPr/>
            <p:nvPr/>
          </p:nvSpPr>
          <p:spPr>
            <a:xfrm>
              <a:off x="632229" y="2040048"/>
              <a:ext cx="4246843" cy="1881053"/>
            </a:xfrm>
            <a:prstGeom prst="roundRect">
              <a:avLst>
                <a:gd name="adj" fmla="val 123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75C50600-587E-57A6-E583-5D1DF7F8CA2B}"/>
                </a:ext>
              </a:extLst>
            </p:cNvPr>
            <p:cNvSpPr/>
            <p:nvPr/>
          </p:nvSpPr>
          <p:spPr>
            <a:xfrm>
              <a:off x="1926441" y="1696491"/>
              <a:ext cx="1572741" cy="499509"/>
            </a:xfrm>
            <a:prstGeom prst="roundRect">
              <a:avLst>
                <a:gd name="adj" fmla="val 2394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tx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하급 </a:t>
              </a:r>
              <a:r>
                <a:rPr kumimoji="1" lang="ko-KR" altLang="en-US" b="1" dirty="0" err="1">
                  <a:solidFill>
                    <a:schemeClr val="tx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소환수</a:t>
              </a:r>
              <a:endParaRPr kumimoji="1" lang="ko-KR" altLang="en-US" b="1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C497DD2-B696-3108-9635-CE581648ED9E}"/>
              </a:ext>
            </a:extLst>
          </p:cNvPr>
          <p:cNvGrpSpPr/>
          <p:nvPr/>
        </p:nvGrpSpPr>
        <p:grpSpPr>
          <a:xfrm>
            <a:off x="875819" y="2247449"/>
            <a:ext cx="1440000" cy="1440000"/>
            <a:chOff x="875819" y="2247449"/>
            <a:chExt cx="1440000" cy="144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FD8F3DB-B9B4-CDE6-B90A-E99020CF1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5819" y="2247449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784B096-1ABB-2DA6-3E9B-16E4E6FF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915" y="2411599"/>
              <a:ext cx="864000" cy="864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C67178-E5ED-3EF9-1A22-C7CD341B4D42}"/>
                </a:ext>
              </a:extLst>
            </p:cNvPr>
            <p:cNvSpPr txBox="1"/>
            <p:nvPr/>
          </p:nvSpPr>
          <p:spPr>
            <a:xfrm>
              <a:off x="1243915" y="3275599"/>
              <a:ext cx="684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고양이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61B507B-04B3-2AE1-5184-F46E7720F024}"/>
              </a:ext>
            </a:extLst>
          </p:cNvPr>
          <p:cNvGrpSpPr/>
          <p:nvPr/>
        </p:nvGrpSpPr>
        <p:grpSpPr>
          <a:xfrm>
            <a:off x="3110085" y="2247449"/>
            <a:ext cx="1440000" cy="1440000"/>
            <a:chOff x="3110085" y="2247449"/>
            <a:chExt cx="1440000" cy="1440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9FB9C48-B222-0BE6-3BA6-816E6A429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0085" y="2247449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5BFC072-BB56-3D4D-5AD1-F81B65646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8085" y="2411599"/>
              <a:ext cx="864000" cy="864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4E4B0B-3D12-1DBC-6CD8-37816DCA8AA5}"/>
                </a:ext>
              </a:extLst>
            </p:cNvPr>
            <p:cNvSpPr txBox="1"/>
            <p:nvPr/>
          </p:nvSpPr>
          <p:spPr>
            <a:xfrm>
              <a:off x="3575997" y="3276322"/>
              <a:ext cx="5180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여우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EBC3F15-8729-95DC-801C-6165798F74F6}"/>
              </a:ext>
            </a:extLst>
          </p:cNvPr>
          <p:cNvGrpSpPr/>
          <p:nvPr/>
        </p:nvGrpSpPr>
        <p:grpSpPr>
          <a:xfrm>
            <a:off x="4956808" y="1700112"/>
            <a:ext cx="2284997" cy="4138998"/>
            <a:chOff x="632229" y="1700112"/>
            <a:chExt cx="2284997" cy="413899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F81A65D3-16FF-DCE9-45B6-04DD20FFA634}"/>
                </a:ext>
              </a:extLst>
            </p:cNvPr>
            <p:cNvSpPr/>
            <p:nvPr/>
          </p:nvSpPr>
          <p:spPr>
            <a:xfrm>
              <a:off x="632229" y="2040048"/>
              <a:ext cx="2284997" cy="3799062"/>
            </a:xfrm>
            <a:prstGeom prst="roundRect">
              <a:avLst>
                <a:gd name="adj" fmla="val 123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3CA5DD3D-D4BC-9E74-C4A2-D81E8D17607D}"/>
                </a:ext>
              </a:extLst>
            </p:cNvPr>
            <p:cNvSpPr/>
            <p:nvPr/>
          </p:nvSpPr>
          <p:spPr>
            <a:xfrm>
              <a:off x="963978" y="1700112"/>
              <a:ext cx="1572741" cy="499509"/>
            </a:xfrm>
            <a:prstGeom prst="roundRect">
              <a:avLst>
                <a:gd name="adj" fmla="val 2394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tx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중급 </a:t>
              </a:r>
              <a:r>
                <a:rPr kumimoji="1" lang="ko-KR" altLang="en-US" b="1" dirty="0" err="1">
                  <a:solidFill>
                    <a:schemeClr val="tx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소환수</a:t>
              </a:r>
              <a:endParaRPr kumimoji="1" lang="ko-KR" altLang="en-US" b="1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1C48DB9-0AB5-8E86-C5CB-8C0E87E4AC79}"/>
              </a:ext>
            </a:extLst>
          </p:cNvPr>
          <p:cNvGrpSpPr/>
          <p:nvPr/>
        </p:nvGrpSpPr>
        <p:grpSpPr>
          <a:xfrm>
            <a:off x="5344351" y="2247449"/>
            <a:ext cx="1440000" cy="1440000"/>
            <a:chOff x="5344351" y="2247449"/>
            <a:chExt cx="1440000" cy="144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BA4E0C4-9273-1D00-7941-3ED312926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4351" y="2247449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B52A73C-FE2A-5DFE-AB6A-27C06D60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3641" y="2411599"/>
              <a:ext cx="864000" cy="864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EEE115-9D4A-6B4A-1845-47ABB55718F2}"/>
                </a:ext>
              </a:extLst>
            </p:cNvPr>
            <p:cNvSpPr txBox="1"/>
            <p:nvPr/>
          </p:nvSpPr>
          <p:spPr>
            <a:xfrm>
              <a:off x="5921771" y="3275599"/>
              <a:ext cx="3513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뱀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F3BB47D-43C4-D055-5F40-36AB58A9FBB2}"/>
              </a:ext>
            </a:extLst>
          </p:cNvPr>
          <p:cNvGrpSpPr/>
          <p:nvPr/>
        </p:nvGrpSpPr>
        <p:grpSpPr>
          <a:xfrm>
            <a:off x="5349309" y="4081141"/>
            <a:ext cx="1440000" cy="1440000"/>
            <a:chOff x="5349309" y="4081141"/>
            <a:chExt cx="1440000" cy="144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5A5937F-ABCD-381D-99F4-E85ABF6A5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9309" y="4081141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8E16F9B-662B-7E71-4E4D-28E688138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0362" y="4244266"/>
              <a:ext cx="864000" cy="864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E3D641-714C-0011-B082-FB158DA6C677}"/>
                </a:ext>
              </a:extLst>
            </p:cNvPr>
            <p:cNvSpPr txBox="1"/>
            <p:nvPr/>
          </p:nvSpPr>
          <p:spPr>
            <a:xfrm>
              <a:off x="5803316" y="5108266"/>
              <a:ext cx="5180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토끼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7D3BF27-7F7B-5E67-3CA1-8E70ECD59991}"/>
              </a:ext>
            </a:extLst>
          </p:cNvPr>
          <p:cNvGrpSpPr/>
          <p:nvPr/>
        </p:nvGrpSpPr>
        <p:grpSpPr>
          <a:xfrm>
            <a:off x="632229" y="3958057"/>
            <a:ext cx="4246843" cy="2040037"/>
            <a:chOff x="632229" y="2040048"/>
            <a:chExt cx="4246843" cy="204003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2945AFD3-C712-7611-9760-25105DB6E8AB}"/>
                </a:ext>
              </a:extLst>
            </p:cNvPr>
            <p:cNvSpPr/>
            <p:nvPr/>
          </p:nvSpPr>
          <p:spPr>
            <a:xfrm>
              <a:off x="632229" y="2040048"/>
              <a:ext cx="4246843" cy="1881053"/>
            </a:xfrm>
            <a:prstGeom prst="roundRect">
              <a:avLst>
                <a:gd name="adj" fmla="val 123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34168617-95EE-5276-686C-75D454EC04E0}"/>
                </a:ext>
              </a:extLst>
            </p:cNvPr>
            <p:cNvSpPr/>
            <p:nvPr/>
          </p:nvSpPr>
          <p:spPr>
            <a:xfrm>
              <a:off x="1969279" y="3580576"/>
              <a:ext cx="1572741" cy="499509"/>
            </a:xfrm>
            <a:prstGeom prst="roundRect">
              <a:avLst>
                <a:gd name="adj" fmla="val 2394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tx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상급 </a:t>
              </a:r>
              <a:r>
                <a:rPr kumimoji="1" lang="ko-KR" altLang="en-US" b="1" dirty="0" err="1">
                  <a:solidFill>
                    <a:schemeClr val="tx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소환수</a:t>
              </a:r>
              <a:endParaRPr kumimoji="1" lang="ko-KR" altLang="en-US" b="1" dirty="0">
                <a:solidFill>
                  <a:schemeClr val="tx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E4844C0-28E3-5354-BEB4-8E09D729E38F}"/>
              </a:ext>
            </a:extLst>
          </p:cNvPr>
          <p:cNvGrpSpPr/>
          <p:nvPr/>
        </p:nvGrpSpPr>
        <p:grpSpPr>
          <a:xfrm>
            <a:off x="880777" y="4081141"/>
            <a:ext cx="1440000" cy="1440000"/>
            <a:chOff x="880777" y="4081141"/>
            <a:chExt cx="1440000" cy="1440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1CAB002-A17D-CDD3-5600-CD4A41449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77" y="4081141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2ED86B9-F526-6005-97A3-79617DF75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2251" y="4244266"/>
              <a:ext cx="864000" cy="864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5FEA3A0-AB32-2340-AE50-086144F67E63}"/>
                </a:ext>
              </a:extLst>
            </p:cNvPr>
            <p:cNvSpPr txBox="1"/>
            <p:nvPr/>
          </p:nvSpPr>
          <p:spPr>
            <a:xfrm>
              <a:off x="1345205" y="5108266"/>
              <a:ext cx="5180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늑대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4839E00-DBB6-7B47-672A-432ADCF881A7}"/>
              </a:ext>
            </a:extLst>
          </p:cNvPr>
          <p:cNvGrpSpPr/>
          <p:nvPr/>
        </p:nvGrpSpPr>
        <p:grpSpPr>
          <a:xfrm>
            <a:off x="3115043" y="4081141"/>
            <a:ext cx="1440000" cy="1440000"/>
            <a:chOff x="3115043" y="4081141"/>
            <a:chExt cx="1440000" cy="144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0867C17-EB0F-0445-DC9E-4A7F17711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5043" y="4081141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6AC557D-DF0B-CB24-DA23-5F02F97C9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517" y="4244266"/>
              <a:ext cx="864000" cy="8640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F2CC40-C8F7-036B-7ED0-DF07D725921D}"/>
                </a:ext>
              </a:extLst>
            </p:cNvPr>
            <p:cNvSpPr txBox="1"/>
            <p:nvPr/>
          </p:nvSpPr>
          <p:spPr>
            <a:xfrm>
              <a:off x="3499182" y="5108266"/>
              <a:ext cx="684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독수리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59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1A1EA-0142-AA5D-6E02-DE6442EDF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3ECF2-BC55-7198-EA53-96F22BA9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2BE8B8-161B-E09A-E3D6-652F613166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주요 시스템 및 </a:t>
            </a:r>
            <a:r>
              <a:rPr kumimoji="1" lang="ko-KR" altLang="en-US" dirty="0" err="1">
                <a:solidFill>
                  <a:schemeClr val="tx2"/>
                </a:solidFill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</a:rPr>
              <a:t> 구현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D4482-52ED-72BB-DEA8-7081686DEF07}"/>
              </a:ext>
            </a:extLst>
          </p:cNvPr>
          <p:cNvSpPr txBox="1"/>
          <p:nvPr/>
        </p:nvSpPr>
        <p:spPr>
          <a:xfrm>
            <a:off x="10373610" y="708713"/>
            <a:ext cx="157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아군 </a:t>
            </a:r>
            <a:r>
              <a:rPr kumimoji="1" lang="ko-KR" altLang="en-US" dirty="0" err="1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‘</a:t>
            </a:r>
            <a:r>
              <a:rPr kumimoji="1" lang="ko-KR" altLang="en-US" dirty="0" err="1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소환수</a:t>
            </a:r>
            <a:r>
              <a:rPr kumimoji="1" lang="en-US" altLang="ko-KR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’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E567266-6C90-E049-B6B3-A1343BB8FE89}"/>
              </a:ext>
            </a:extLst>
          </p:cNvPr>
          <p:cNvGrpSpPr/>
          <p:nvPr/>
        </p:nvGrpSpPr>
        <p:grpSpPr>
          <a:xfrm>
            <a:off x="0" y="1606057"/>
            <a:ext cx="9309654" cy="4454769"/>
            <a:chOff x="-3061254" y="1664676"/>
            <a:chExt cx="9309654" cy="4454769"/>
          </a:xfrm>
        </p:grpSpPr>
        <p:sp>
          <p:nvSpPr>
            <p:cNvPr id="6" name="평행 사변형[P] 5">
              <a:extLst>
                <a:ext uri="{FF2B5EF4-FFF2-40B4-BE49-F238E27FC236}">
                  <a16:creationId xmlns:a16="http://schemas.microsoft.com/office/drawing/2014/main" id="{98D78404-01D3-AABB-912B-75CE7112FA6F}"/>
                </a:ext>
              </a:extLst>
            </p:cNvPr>
            <p:cNvSpPr/>
            <p:nvPr/>
          </p:nvSpPr>
          <p:spPr>
            <a:xfrm>
              <a:off x="1488831" y="1664676"/>
              <a:ext cx="4759569" cy="4454769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71A56C-7B71-C644-2505-3B79FE55D302}"/>
                </a:ext>
              </a:extLst>
            </p:cNvPr>
            <p:cNvSpPr/>
            <p:nvPr/>
          </p:nvSpPr>
          <p:spPr>
            <a:xfrm>
              <a:off x="-3061254" y="1664676"/>
              <a:ext cx="6062362" cy="4454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88FC56-E12C-F5D4-D9EE-977571FB3B6E}"/>
              </a:ext>
            </a:extLst>
          </p:cNvPr>
          <p:cNvGrpSpPr/>
          <p:nvPr/>
        </p:nvGrpSpPr>
        <p:grpSpPr>
          <a:xfrm>
            <a:off x="8425095" y="1606057"/>
            <a:ext cx="6828159" cy="4454769"/>
            <a:chOff x="5375564" y="1606059"/>
            <a:chExt cx="6828159" cy="4454769"/>
          </a:xfrm>
        </p:grpSpPr>
        <p:sp>
          <p:nvSpPr>
            <p:cNvPr id="7" name="평행 사변형[P] 6">
              <a:extLst>
                <a:ext uri="{FF2B5EF4-FFF2-40B4-BE49-F238E27FC236}">
                  <a16:creationId xmlns:a16="http://schemas.microsoft.com/office/drawing/2014/main" id="{29A2CF3F-D40C-34AB-BDF4-7D2927CD2572}"/>
                </a:ext>
              </a:extLst>
            </p:cNvPr>
            <p:cNvSpPr/>
            <p:nvPr/>
          </p:nvSpPr>
          <p:spPr>
            <a:xfrm>
              <a:off x="5375564" y="1606059"/>
              <a:ext cx="4759570" cy="4454769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E454D5-9DAB-8EF3-62CB-8CB3F2B8EDF2}"/>
                </a:ext>
              </a:extLst>
            </p:cNvPr>
            <p:cNvSpPr/>
            <p:nvPr/>
          </p:nvSpPr>
          <p:spPr>
            <a:xfrm>
              <a:off x="8622856" y="1606059"/>
              <a:ext cx="3580867" cy="44547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E08ACDE-57D1-F71C-E9E7-7DC591F844E8}"/>
              </a:ext>
            </a:extLst>
          </p:cNvPr>
          <p:cNvSpPr txBox="1"/>
          <p:nvPr/>
        </p:nvSpPr>
        <p:spPr>
          <a:xfrm>
            <a:off x="8053532" y="1878117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b="1" dirty="0" err="1">
                <a:solidFill>
                  <a:schemeClr val="bg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소환수</a:t>
            </a:r>
            <a:endParaRPr kumimoji="1" lang="ko-KR" altLang="en-US" b="1" dirty="0">
              <a:solidFill>
                <a:schemeClr val="bg2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163C70-F628-60AF-FA22-5F9A11799CE2}"/>
              </a:ext>
            </a:extLst>
          </p:cNvPr>
          <p:cNvSpPr txBox="1"/>
          <p:nvPr/>
        </p:nvSpPr>
        <p:spPr>
          <a:xfrm>
            <a:off x="7621027" y="2202434"/>
            <a:ext cx="1207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400" dirty="0"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아군 진영의 </a:t>
            </a:r>
            <a:r>
              <a:rPr kumimoji="1" lang="ko-KR" altLang="en-US" sz="1400" dirty="0" err="1"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몹</a:t>
            </a:r>
            <a:endParaRPr kumimoji="1" lang="ko-KR" altLang="en-US" sz="1400" dirty="0"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양쪽 모서리가 둥근 사각형 47">
            <a:extLst>
              <a:ext uri="{FF2B5EF4-FFF2-40B4-BE49-F238E27FC236}">
                <a16:creationId xmlns:a16="http://schemas.microsoft.com/office/drawing/2014/main" id="{CD9415CC-A967-A906-F672-1F4A03F217E1}"/>
              </a:ext>
            </a:extLst>
          </p:cNvPr>
          <p:cNvSpPr/>
          <p:nvPr/>
        </p:nvSpPr>
        <p:spPr>
          <a:xfrm>
            <a:off x="632230" y="2040048"/>
            <a:ext cx="1926686" cy="2204218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681F2F-490D-0413-C6EF-D28F6F176933}"/>
              </a:ext>
            </a:extLst>
          </p:cNvPr>
          <p:cNvGrpSpPr/>
          <p:nvPr/>
        </p:nvGrpSpPr>
        <p:grpSpPr>
          <a:xfrm>
            <a:off x="875819" y="2247449"/>
            <a:ext cx="1440000" cy="1440000"/>
            <a:chOff x="875819" y="2247449"/>
            <a:chExt cx="1440000" cy="1440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9E5C79E-59B3-17FE-F88A-DD7851E5A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5819" y="2247449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C4322EB-183E-CD8B-5E37-F37D13ED4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3915" y="2411599"/>
              <a:ext cx="864000" cy="864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9764AA-1D28-F473-65BB-3C7E2E62BAFE}"/>
                </a:ext>
              </a:extLst>
            </p:cNvPr>
            <p:cNvSpPr txBox="1"/>
            <p:nvPr/>
          </p:nvSpPr>
          <p:spPr>
            <a:xfrm>
              <a:off x="1243915" y="3275599"/>
              <a:ext cx="684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고양이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6A2CAF2-75E2-AEEC-A64F-31C82E00AC86}"/>
              </a:ext>
            </a:extLst>
          </p:cNvPr>
          <p:cNvGrpSpPr/>
          <p:nvPr/>
        </p:nvGrpSpPr>
        <p:grpSpPr>
          <a:xfrm>
            <a:off x="2994962" y="1714969"/>
            <a:ext cx="4246843" cy="2224610"/>
            <a:chOff x="632229" y="1696491"/>
            <a:chExt cx="4246843" cy="222461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6967422-EA8C-8719-07AA-89D57CE96358}"/>
                </a:ext>
              </a:extLst>
            </p:cNvPr>
            <p:cNvSpPr/>
            <p:nvPr/>
          </p:nvSpPr>
          <p:spPr>
            <a:xfrm>
              <a:off x="632229" y="2040048"/>
              <a:ext cx="4246843" cy="1881053"/>
            </a:xfrm>
            <a:prstGeom prst="roundRect">
              <a:avLst>
                <a:gd name="adj" fmla="val 123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DD094035-E375-CA2B-7D36-61485C842DDB}"/>
                </a:ext>
              </a:extLst>
            </p:cNvPr>
            <p:cNvSpPr/>
            <p:nvPr/>
          </p:nvSpPr>
          <p:spPr>
            <a:xfrm>
              <a:off x="1926441" y="1696491"/>
              <a:ext cx="1572741" cy="499509"/>
            </a:xfrm>
            <a:prstGeom prst="roundRect">
              <a:avLst>
                <a:gd name="adj" fmla="val 2394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tx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유틸리티형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ABE6123-F037-F3A3-D241-75E77104D203}"/>
              </a:ext>
            </a:extLst>
          </p:cNvPr>
          <p:cNvGrpSpPr/>
          <p:nvPr/>
        </p:nvGrpSpPr>
        <p:grpSpPr>
          <a:xfrm>
            <a:off x="3110085" y="2247449"/>
            <a:ext cx="1440000" cy="1440000"/>
            <a:chOff x="3110085" y="2247449"/>
            <a:chExt cx="1440000" cy="1440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76248A6-5CF0-06A3-F93B-2671FE469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0085" y="2247449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5967F77-7883-E952-415E-7C1239B71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8085" y="2411599"/>
              <a:ext cx="864000" cy="864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4C6162-125D-B6D8-D12C-A121A6079ACE}"/>
                </a:ext>
              </a:extLst>
            </p:cNvPr>
            <p:cNvSpPr txBox="1"/>
            <p:nvPr/>
          </p:nvSpPr>
          <p:spPr>
            <a:xfrm>
              <a:off x="3575997" y="3276322"/>
              <a:ext cx="5180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여우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2861061-3903-13AF-C39A-1C9697F892EF}"/>
              </a:ext>
            </a:extLst>
          </p:cNvPr>
          <p:cNvGrpSpPr/>
          <p:nvPr/>
        </p:nvGrpSpPr>
        <p:grpSpPr>
          <a:xfrm>
            <a:off x="4956808" y="3958056"/>
            <a:ext cx="2284997" cy="2068760"/>
            <a:chOff x="632229" y="3958056"/>
            <a:chExt cx="2284997" cy="206876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AC3BAB86-CC58-F352-CFBB-FB6902473336}"/>
                </a:ext>
              </a:extLst>
            </p:cNvPr>
            <p:cNvSpPr/>
            <p:nvPr/>
          </p:nvSpPr>
          <p:spPr>
            <a:xfrm>
              <a:off x="632229" y="3958056"/>
              <a:ext cx="2284997" cy="1881053"/>
            </a:xfrm>
            <a:prstGeom prst="roundRect">
              <a:avLst>
                <a:gd name="adj" fmla="val 1236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B8A3AFDA-BF60-6C8A-4BD2-35CD86C290AF}"/>
                </a:ext>
              </a:extLst>
            </p:cNvPr>
            <p:cNvSpPr/>
            <p:nvPr/>
          </p:nvSpPr>
          <p:spPr>
            <a:xfrm>
              <a:off x="990281" y="5527307"/>
              <a:ext cx="1572741" cy="499509"/>
            </a:xfrm>
            <a:prstGeom prst="roundRect">
              <a:avLst>
                <a:gd name="adj" fmla="val 23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tx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치유형</a:t>
              </a: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2E37243-6241-3C5E-BC27-4837D5D1E8A0}"/>
              </a:ext>
            </a:extLst>
          </p:cNvPr>
          <p:cNvGrpSpPr/>
          <p:nvPr/>
        </p:nvGrpSpPr>
        <p:grpSpPr>
          <a:xfrm>
            <a:off x="5344351" y="2247449"/>
            <a:ext cx="1440000" cy="1440000"/>
            <a:chOff x="5344351" y="2247449"/>
            <a:chExt cx="1440000" cy="1440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84A6196-9BDB-E649-6BBC-8358309B5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4351" y="2247449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7A88C47-3F17-2BC7-E3CC-0E58EDE86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63641" y="2411599"/>
              <a:ext cx="864000" cy="864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CA7C81-BA17-94F3-0B18-021C7E963FAD}"/>
                </a:ext>
              </a:extLst>
            </p:cNvPr>
            <p:cNvSpPr txBox="1"/>
            <p:nvPr/>
          </p:nvSpPr>
          <p:spPr>
            <a:xfrm>
              <a:off x="5921771" y="3275599"/>
              <a:ext cx="3513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뱀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2180057-7DBF-C5EA-D0F5-7DB99ADD2718}"/>
              </a:ext>
            </a:extLst>
          </p:cNvPr>
          <p:cNvGrpSpPr/>
          <p:nvPr/>
        </p:nvGrpSpPr>
        <p:grpSpPr>
          <a:xfrm>
            <a:off x="5349309" y="4081141"/>
            <a:ext cx="1440000" cy="1440000"/>
            <a:chOff x="5349309" y="4081141"/>
            <a:chExt cx="1440000" cy="144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FA115FC-7BE3-F922-33BC-D52A206D6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9309" y="4081141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0AF6453-B6F0-3090-67A7-3D4991AEC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0362" y="4244266"/>
              <a:ext cx="864000" cy="864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EE84C9-A68B-E53A-FE36-7C0D02D25E88}"/>
                </a:ext>
              </a:extLst>
            </p:cNvPr>
            <p:cNvSpPr txBox="1"/>
            <p:nvPr/>
          </p:nvSpPr>
          <p:spPr>
            <a:xfrm>
              <a:off x="5803316" y="5108266"/>
              <a:ext cx="5180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토끼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D015D6A-92DD-F0FF-6B03-8B8BB0CF88D4}"/>
              </a:ext>
            </a:extLst>
          </p:cNvPr>
          <p:cNvGrpSpPr/>
          <p:nvPr/>
        </p:nvGrpSpPr>
        <p:grpSpPr>
          <a:xfrm>
            <a:off x="632229" y="3958057"/>
            <a:ext cx="4246843" cy="2040037"/>
            <a:chOff x="632229" y="2040048"/>
            <a:chExt cx="4246843" cy="204003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2639B548-08D5-ABB7-FA99-45723838F009}"/>
                </a:ext>
              </a:extLst>
            </p:cNvPr>
            <p:cNvSpPr/>
            <p:nvPr/>
          </p:nvSpPr>
          <p:spPr>
            <a:xfrm>
              <a:off x="632229" y="2040048"/>
              <a:ext cx="4246843" cy="1881053"/>
            </a:xfrm>
            <a:prstGeom prst="roundRect">
              <a:avLst>
                <a:gd name="adj" fmla="val 1236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8B8C2C48-961B-2F2E-6C30-37A5BDA224BC}"/>
                </a:ext>
              </a:extLst>
            </p:cNvPr>
            <p:cNvSpPr/>
            <p:nvPr/>
          </p:nvSpPr>
          <p:spPr>
            <a:xfrm>
              <a:off x="1969279" y="3580576"/>
              <a:ext cx="1572741" cy="499509"/>
            </a:xfrm>
            <a:prstGeom prst="roundRect">
              <a:avLst>
                <a:gd name="adj" fmla="val 23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>
                  <a:solidFill>
                    <a:schemeClr val="tx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공격형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A38FA8D-7E5C-7AE5-13DA-85A37FAACC67}"/>
              </a:ext>
            </a:extLst>
          </p:cNvPr>
          <p:cNvGrpSpPr/>
          <p:nvPr/>
        </p:nvGrpSpPr>
        <p:grpSpPr>
          <a:xfrm>
            <a:off x="880777" y="4081141"/>
            <a:ext cx="1440000" cy="1440000"/>
            <a:chOff x="880777" y="4081141"/>
            <a:chExt cx="1440000" cy="1440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3E4416D-E377-9450-A859-823EE89A42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77" y="4081141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7FEC291-5771-F8EC-5894-65280C5E7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2251" y="4244266"/>
              <a:ext cx="864000" cy="864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0C8069-75D6-617E-E73D-A3369CBE5ED0}"/>
                </a:ext>
              </a:extLst>
            </p:cNvPr>
            <p:cNvSpPr txBox="1"/>
            <p:nvPr/>
          </p:nvSpPr>
          <p:spPr>
            <a:xfrm>
              <a:off x="1345205" y="5108266"/>
              <a:ext cx="51809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늑대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7FE47AD-9603-F09D-B859-528360A2E0EF}"/>
              </a:ext>
            </a:extLst>
          </p:cNvPr>
          <p:cNvGrpSpPr/>
          <p:nvPr/>
        </p:nvGrpSpPr>
        <p:grpSpPr>
          <a:xfrm>
            <a:off x="3115043" y="4081141"/>
            <a:ext cx="1440000" cy="1440000"/>
            <a:chOff x="3115043" y="4081141"/>
            <a:chExt cx="1440000" cy="1440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5FD07B1-491F-FD3E-DD2A-45D9CCBD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5043" y="4081141"/>
              <a:ext cx="1440000" cy="1440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E636B2E-FA29-3E5C-236A-30A21ADC0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6517" y="4244266"/>
              <a:ext cx="864000" cy="8640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E40F77-7CB5-0159-262F-A6EF403F6BB2}"/>
                </a:ext>
              </a:extLst>
            </p:cNvPr>
            <p:cNvSpPr txBox="1"/>
            <p:nvPr/>
          </p:nvSpPr>
          <p:spPr>
            <a:xfrm>
              <a:off x="3499182" y="5108266"/>
              <a:ext cx="6848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독수리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93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B8F4B-601F-3675-311A-A7B9D5D9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EFA8-2A66-F0ED-B9D9-6DDC1EE5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ED03B-7697-A824-426B-EE31A8D25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주요 시스템 및 </a:t>
            </a:r>
            <a:r>
              <a:rPr kumimoji="1" lang="ko-KR" altLang="en-US" dirty="0" err="1">
                <a:solidFill>
                  <a:schemeClr val="tx2"/>
                </a:solidFill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</a:rPr>
              <a:t> 구현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B698F-ADA8-8DB2-DF3F-11C23180C04A}"/>
              </a:ext>
            </a:extLst>
          </p:cNvPr>
          <p:cNvSpPr txBox="1"/>
          <p:nvPr/>
        </p:nvSpPr>
        <p:spPr>
          <a:xfrm>
            <a:off x="10373610" y="708713"/>
            <a:ext cx="157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적군 </a:t>
            </a:r>
            <a:r>
              <a:rPr kumimoji="1" lang="ko-KR" altLang="en-US" dirty="0" err="1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‘</a:t>
            </a:r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몬스터</a:t>
            </a:r>
            <a:r>
              <a:rPr kumimoji="1" lang="en-US" altLang="ko-KR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’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9266C13-8A06-4015-E792-6EAE8A51C651}"/>
              </a:ext>
            </a:extLst>
          </p:cNvPr>
          <p:cNvGrpSpPr/>
          <p:nvPr/>
        </p:nvGrpSpPr>
        <p:grpSpPr>
          <a:xfrm>
            <a:off x="-3041375" y="1606057"/>
            <a:ext cx="6248400" cy="4454769"/>
            <a:chOff x="0" y="1664676"/>
            <a:chExt cx="6248400" cy="4454769"/>
          </a:xfrm>
        </p:grpSpPr>
        <p:sp>
          <p:nvSpPr>
            <p:cNvPr id="6" name="평행 사변형[P] 5">
              <a:extLst>
                <a:ext uri="{FF2B5EF4-FFF2-40B4-BE49-F238E27FC236}">
                  <a16:creationId xmlns:a16="http://schemas.microsoft.com/office/drawing/2014/main" id="{211BEB3C-E637-1FAA-9E22-C67D05727146}"/>
                </a:ext>
              </a:extLst>
            </p:cNvPr>
            <p:cNvSpPr/>
            <p:nvPr/>
          </p:nvSpPr>
          <p:spPr>
            <a:xfrm>
              <a:off x="1488831" y="1664676"/>
              <a:ext cx="4759569" cy="4454769"/>
            </a:xfrm>
            <a:prstGeom prst="parallelogram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48CACE4-61D4-43B0-7DCC-2C909CD477DB}"/>
                </a:ext>
              </a:extLst>
            </p:cNvPr>
            <p:cNvSpPr/>
            <p:nvPr/>
          </p:nvSpPr>
          <p:spPr>
            <a:xfrm>
              <a:off x="0" y="1664676"/>
              <a:ext cx="3001108" cy="445476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696EED1-EE00-F721-FA67-97D027379A48}"/>
              </a:ext>
            </a:extLst>
          </p:cNvPr>
          <p:cNvGrpSpPr/>
          <p:nvPr/>
        </p:nvGrpSpPr>
        <p:grpSpPr>
          <a:xfrm>
            <a:off x="2322466" y="1606057"/>
            <a:ext cx="9869534" cy="4454769"/>
            <a:chOff x="5375564" y="1606059"/>
            <a:chExt cx="9869534" cy="4454769"/>
          </a:xfrm>
        </p:grpSpPr>
        <p:sp>
          <p:nvSpPr>
            <p:cNvPr id="7" name="평행 사변형[P] 6">
              <a:extLst>
                <a:ext uri="{FF2B5EF4-FFF2-40B4-BE49-F238E27FC236}">
                  <a16:creationId xmlns:a16="http://schemas.microsoft.com/office/drawing/2014/main" id="{C55B4F5F-63EB-E670-8D67-35AF3A8FC97F}"/>
                </a:ext>
              </a:extLst>
            </p:cNvPr>
            <p:cNvSpPr/>
            <p:nvPr/>
          </p:nvSpPr>
          <p:spPr>
            <a:xfrm>
              <a:off x="5375564" y="1606059"/>
              <a:ext cx="4759570" cy="4454769"/>
            </a:xfrm>
            <a:prstGeom prst="parallelogram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71BFDC-DA21-F25F-9966-480D267799F6}"/>
                </a:ext>
              </a:extLst>
            </p:cNvPr>
            <p:cNvSpPr/>
            <p:nvPr/>
          </p:nvSpPr>
          <p:spPr>
            <a:xfrm>
              <a:off x="8622856" y="1606059"/>
              <a:ext cx="6622242" cy="44547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335F3B8-2A4E-AF20-EEAE-5FAC16BDBDA5}"/>
              </a:ext>
            </a:extLst>
          </p:cNvPr>
          <p:cNvSpPr txBox="1"/>
          <p:nvPr/>
        </p:nvSpPr>
        <p:spPr>
          <a:xfrm>
            <a:off x="2731887" y="546977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tx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몬스터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A3385-B5D4-6FC8-70FF-8258401D919F}"/>
              </a:ext>
            </a:extLst>
          </p:cNvPr>
          <p:cNvSpPr txBox="1"/>
          <p:nvPr/>
        </p:nvSpPr>
        <p:spPr>
          <a:xfrm>
            <a:off x="2722890" y="5207016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solidFill>
                  <a:schemeClr val="tx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적군 진영의 </a:t>
            </a:r>
            <a:r>
              <a:rPr kumimoji="1" lang="ko-KR" altLang="en-US" sz="1400" dirty="0" err="1">
                <a:solidFill>
                  <a:schemeClr val="tx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몹</a:t>
            </a:r>
            <a:endParaRPr kumimoji="1" lang="ko-KR" altLang="en-US" sz="1400" dirty="0">
              <a:solidFill>
                <a:schemeClr val="tx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76C764-CE4C-3683-222E-9F978376ACFF}"/>
              </a:ext>
            </a:extLst>
          </p:cNvPr>
          <p:cNvCxnSpPr>
            <a:cxnSpLocks/>
          </p:cNvCxnSpPr>
          <p:nvPr/>
        </p:nvCxnSpPr>
        <p:spPr>
          <a:xfrm flipV="1">
            <a:off x="5523282" y="1893063"/>
            <a:ext cx="0" cy="3600000"/>
          </a:xfrm>
          <a:prstGeom prst="straightConnector1">
            <a:avLst/>
          </a:prstGeom>
          <a:ln w="28575" cap="rnd"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643C90-6794-E833-7B6D-81F73FC0DE93}"/>
              </a:ext>
            </a:extLst>
          </p:cNvPr>
          <p:cNvCxnSpPr>
            <a:cxnSpLocks/>
          </p:cNvCxnSpPr>
          <p:nvPr/>
        </p:nvCxnSpPr>
        <p:spPr>
          <a:xfrm>
            <a:off x="5523282" y="5493063"/>
            <a:ext cx="5400000" cy="0"/>
          </a:xfrm>
          <a:prstGeom prst="straightConnector1">
            <a:avLst/>
          </a:prstGeom>
          <a:ln w="28575" cap="rnd">
            <a:solidFill>
              <a:schemeClr val="tx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C273C8-A6B8-9DAA-BA36-8CB2A53C92F7}"/>
              </a:ext>
            </a:extLst>
          </p:cNvPr>
          <p:cNvSpPr txBox="1"/>
          <p:nvPr/>
        </p:nvSpPr>
        <p:spPr>
          <a:xfrm>
            <a:off x="4778847" y="1902554"/>
            <a:ext cx="6848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공격력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FEE260-AFD6-30D9-9005-42A25D9C1056}"/>
              </a:ext>
            </a:extLst>
          </p:cNvPr>
          <p:cNvSpPr txBox="1"/>
          <p:nvPr/>
        </p:nvSpPr>
        <p:spPr>
          <a:xfrm>
            <a:off x="9481862" y="5604497"/>
            <a:ext cx="14414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공격 대상의 개수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B1FA748-71C0-FE73-B162-821530F733D0}"/>
              </a:ext>
            </a:extLst>
          </p:cNvPr>
          <p:cNvGrpSpPr/>
          <p:nvPr/>
        </p:nvGrpSpPr>
        <p:grpSpPr>
          <a:xfrm>
            <a:off x="6396506" y="2226524"/>
            <a:ext cx="4686062" cy="2761302"/>
            <a:chOff x="6396506" y="2226524"/>
            <a:chExt cx="4686062" cy="276130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E3280EB-28E2-77CA-C7C9-16CF1293E406}"/>
                </a:ext>
              </a:extLst>
            </p:cNvPr>
            <p:cNvGrpSpPr/>
            <p:nvPr/>
          </p:nvGrpSpPr>
          <p:grpSpPr>
            <a:xfrm>
              <a:off x="6396945" y="2226524"/>
              <a:ext cx="1378125" cy="555921"/>
              <a:chOff x="6396945" y="2226524"/>
              <a:chExt cx="1378125" cy="55592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4A526D3-D74B-D152-E3A1-FE7F1DFB4A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396945" y="2560059"/>
                <a:ext cx="108000" cy="10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9D62AC4B-735F-C205-14BE-E651271D7A77}"/>
                  </a:ext>
                </a:extLst>
              </p:cNvPr>
              <p:cNvCxnSpPr>
                <a:stCxn id="40" idx="0"/>
              </p:cNvCxnSpPr>
              <p:nvPr/>
            </p:nvCxnSpPr>
            <p:spPr>
              <a:xfrm flipV="1">
                <a:off x="6489129" y="2419842"/>
                <a:ext cx="154800" cy="1548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34E019-B865-C94E-D318-535BFC457886}"/>
                  </a:ext>
                </a:extLst>
              </p:cNvPr>
              <p:cNvSpPr txBox="1"/>
              <p:nvPr/>
            </p:nvSpPr>
            <p:spPr>
              <a:xfrm>
                <a:off x="6628418" y="2226524"/>
                <a:ext cx="8996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저격 공격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D98320-4CB2-358C-9F26-FD0F5756BCCD}"/>
                  </a:ext>
                </a:extLst>
              </p:cNvPr>
              <p:cNvSpPr txBox="1"/>
              <p:nvPr/>
            </p:nvSpPr>
            <p:spPr>
              <a:xfrm>
                <a:off x="6641426" y="2490057"/>
                <a:ext cx="113364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특정 위치 공격</a:t>
                </a:r>
                <a:endParaRPr kumimoji="1"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66A4B33-D656-8A16-37EC-DA93197AD92B}"/>
                </a:ext>
              </a:extLst>
            </p:cNvPr>
            <p:cNvGrpSpPr/>
            <p:nvPr/>
          </p:nvGrpSpPr>
          <p:grpSpPr>
            <a:xfrm>
              <a:off x="6396945" y="3213952"/>
              <a:ext cx="1409700" cy="568275"/>
              <a:chOff x="6396945" y="3213952"/>
              <a:chExt cx="1409700" cy="5682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EBC44DC-A8DD-CAF6-5203-4BDAA3F9279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396945" y="3547487"/>
                <a:ext cx="108000" cy="10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32" name="직선 연결선[R] 31">
                <a:extLst>
                  <a:ext uri="{FF2B5EF4-FFF2-40B4-BE49-F238E27FC236}">
                    <a16:creationId xmlns:a16="http://schemas.microsoft.com/office/drawing/2014/main" id="{19C9A7BC-8C1F-0902-A509-E602DFD22DDB}"/>
                  </a:ext>
                </a:extLst>
              </p:cNvPr>
              <p:cNvCxnSpPr>
                <a:stCxn id="20" idx="0"/>
              </p:cNvCxnSpPr>
              <p:nvPr/>
            </p:nvCxnSpPr>
            <p:spPr>
              <a:xfrm flipV="1">
                <a:off x="6489129" y="3407270"/>
                <a:ext cx="154800" cy="1548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0487D9-289C-2B38-5FF5-FF4738072F2B}"/>
                  </a:ext>
                </a:extLst>
              </p:cNvPr>
              <p:cNvSpPr txBox="1"/>
              <p:nvPr/>
            </p:nvSpPr>
            <p:spPr>
              <a:xfrm>
                <a:off x="6628418" y="3213952"/>
                <a:ext cx="8996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일반 공격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56D5C7-27E7-2147-F9FB-1CEFB50AFE6E}"/>
                  </a:ext>
                </a:extLst>
              </p:cNvPr>
              <p:cNvSpPr txBox="1"/>
              <p:nvPr/>
            </p:nvSpPr>
            <p:spPr>
              <a:xfrm>
                <a:off x="6631323" y="3489839"/>
                <a:ext cx="117532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맨 앞의 </a:t>
                </a:r>
                <a:r>
                  <a:rPr kumimoji="1" lang="ko-KR" altLang="en-US" sz="13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</a:t>
                </a:r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공격</a:t>
                </a:r>
                <a:endParaRPr kumimoji="1"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A36CB1C-56A8-9A03-4DAC-E37CB7A31F15}"/>
                </a:ext>
              </a:extLst>
            </p:cNvPr>
            <p:cNvGrpSpPr/>
            <p:nvPr/>
          </p:nvGrpSpPr>
          <p:grpSpPr>
            <a:xfrm>
              <a:off x="7927086" y="3205714"/>
              <a:ext cx="3155482" cy="780009"/>
              <a:chOff x="7927086" y="3205714"/>
              <a:chExt cx="3155482" cy="780009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2B25DF1-6A51-B5A6-2962-F7B094D6D1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7927086" y="3539249"/>
                <a:ext cx="108000" cy="10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73" name="직선 연결선[R] 72">
                <a:extLst>
                  <a:ext uri="{FF2B5EF4-FFF2-40B4-BE49-F238E27FC236}">
                    <a16:creationId xmlns:a16="http://schemas.microsoft.com/office/drawing/2014/main" id="{9E2CE366-EC5E-7F75-8F58-E3B4A57464B1}"/>
                  </a:ext>
                </a:extLst>
              </p:cNvPr>
              <p:cNvCxnSpPr>
                <a:stCxn id="72" idx="0"/>
              </p:cNvCxnSpPr>
              <p:nvPr/>
            </p:nvCxnSpPr>
            <p:spPr>
              <a:xfrm flipV="1">
                <a:off x="8019270" y="3399032"/>
                <a:ext cx="154800" cy="15480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6DB5FB-4538-3074-011C-5383607FDAD3}"/>
                  </a:ext>
                </a:extLst>
              </p:cNvPr>
              <p:cNvSpPr txBox="1"/>
              <p:nvPr/>
            </p:nvSpPr>
            <p:spPr>
              <a:xfrm>
                <a:off x="8158559" y="3205714"/>
                <a:ext cx="1233030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상태이상 공격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B3ECD0E-845B-38D7-0F2D-5F504E28C14F}"/>
                  </a:ext>
                </a:extLst>
              </p:cNvPr>
              <p:cNvSpPr txBox="1"/>
              <p:nvPr/>
            </p:nvSpPr>
            <p:spPr>
              <a:xfrm>
                <a:off x="8195239" y="3493280"/>
                <a:ext cx="28873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상태이상을 입혀</a:t>
                </a:r>
                <a:endParaRPr kumimoji="1"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체력 손실 혹은 공격에 차질이 생기도록 함</a:t>
                </a:r>
                <a:endParaRPr kumimoji="1"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E433919-F27A-44F0-452C-9554FC5A9444}"/>
                </a:ext>
              </a:extLst>
            </p:cNvPr>
            <p:cNvGrpSpPr/>
            <p:nvPr/>
          </p:nvGrpSpPr>
          <p:grpSpPr>
            <a:xfrm>
              <a:off x="6396506" y="4207796"/>
              <a:ext cx="1190016" cy="775267"/>
              <a:chOff x="6396506" y="4207796"/>
              <a:chExt cx="1190016" cy="775267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F892F78-4747-5546-4027-FA65B95BCA5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6396506" y="4541331"/>
                <a:ext cx="108000" cy="10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61" name="직선 연결선[R] 60">
                <a:extLst>
                  <a:ext uri="{FF2B5EF4-FFF2-40B4-BE49-F238E27FC236}">
                    <a16:creationId xmlns:a16="http://schemas.microsoft.com/office/drawing/2014/main" id="{E0772F64-B804-FBB0-A80F-6CEB8B75ACE0}"/>
                  </a:ext>
                </a:extLst>
              </p:cNvPr>
              <p:cNvCxnSpPr>
                <a:stCxn id="60" idx="0"/>
              </p:cNvCxnSpPr>
              <p:nvPr/>
            </p:nvCxnSpPr>
            <p:spPr>
              <a:xfrm flipV="1">
                <a:off x="6488690" y="4401114"/>
                <a:ext cx="154800" cy="1548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6FDB78-1EBD-31CB-53C6-2DC77ACBD5DA}"/>
                  </a:ext>
                </a:extLst>
              </p:cNvPr>
              <p:cNvSpPr txBox="1"/>
              <p:nvPr/>
            </p:nvSpPr>
            <p:spPr>
              <a:xfrm>
                <a:off x="6627979" y="4207796"/>
                <a:ext cx="8996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치유 공격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ED21240-66EE-DEA4-73F0-AFE1A57F76FF}"/>
                  </a:ext>
                </a:extLst>
              </p:cNvPr>
              <p:cNvSpPr txBox="1"/>
              <p:nvPr/>
            </p:nvSpPr>
            <p:spPr>
              <a:xfrm>
                <a:off x="6638827" y="4490620"/>
                <a:ext cx="94769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지정한 </a:t>
                </a:r>
                <a:r>
                  <a:rPr kumimoji="1" lang="ko-KR" altLang="en-US" sz="13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몹의</a:t>
                </a:r>
                <a:endParaRPr kumimoji="1"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체력 회복</a:t>
                </a:r>
                <a:endParaRPr kumimoji="1"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CC9FC01-ECBC-337D-BBE5-7C6E5D7F8311}"/>
                </a:ext>
              </a:extLst>
            </p:cNvPr>
            <p:cNvGrpSpPr/>
            <p:nvPr/>
          </p:nvGrpSpPr>
          <p:grpSpPr>
            <a:xfrm>
              <a:off x="9530903" y="4199558"/>
              <a:ext cx="1351215" cy="564818"/>
              <a:chOff x="9530903" y="4199558"/>
              <a:chExt cx="1351215" cy="564818"/>
            </a:xfrm>
          </p:grpSpPr>
          <p:cxnSp>
            <p:nvCxnSpPr>
              <p:cNvPr id="81" name="직선 연결선[R] 80">
                <a:extLst>
                  <a:ext uri="{FF2B5EF4-FFF2-40B4-BE49-F238E27FC236}">
                    <a16:creationId xmlns:a16="http://schemas.microsoft.com/office/drawing/2014/main" id="{4A6CFDE8-9293-FE0C-5192-E53A3B9ECB11}"/>
                  </a:ext>
                </a:extLst>
              </p:cNvPr>
              <p:cNvCxnSpPr>
                <a:stCxn id="80" idx="0"/>
              </p:cNvCxnSpPr>
              <p:nvPr/>
            </p:nvCxnSpPr>
            <p:spPr>
              <a:xfrm flipV="1">
                <a:off x="9623087" y="4393395"/>
                <a:ext cx="154800" cy="154800"/>
              </a:xfrm>
              <a:prstGeom prst="line">
                <a:avLst/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AD5EB06-4717-B4A1-9905-3FB90175A3CA}"/>
                  </a:ext>
                </a:extLst>
              </p:cNvPr>
              <p:cNvSpPr txBox="1"/>
              <p:nvPr/>
            </p:nvSpPr>
            <p:spPr>
              <a:xfrm>
                <a:off x="9748474" y="4199558"/>
                <a:ext cx="8996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전체 공격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C83F9D5-59B6-A94D-B969-3B47940B03DD}"/>
                  </a:ext>
                </a:extLst>
              </p:cNvPr>
              <p:cNvSpPr txBox="1"/>
              <p:nvPr/>
            </p:nvSpPr>
            <p:spPr>
              <a:xfrm>
                <a:off x="9748474" y="4471988"/>
                <a:ext cx="113364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전체 위치 공격</a:t>
                </a:r>
                <a:endParaRPr kumimoji="1"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C5C34498-8DFD-F2E7-83D1-C2216A96004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9530903" y="4533612"/>
                <a:ext cx="108000" cy="10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B35F1A5-309A-B06A-8F25-1248FEEB5F6B}"/>
                </a:ext>
              </a:extLst>
            </p:cNvPr>
            <p:cNvGrpSpPr/>
            <p:nvPr/>
          </p:nvGrpSpPr>
          <p:grpSpPr>
            <a:xfrm>
              <a:off x="7906208" y="4212559"/>
              <a:ext cx="1520235" cy="775267"/>
              <a:chOff x="7906208" y="4212559"/>
              <a:chExt cx="1520235" cy="775267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30F356C-0386-EA96-8968-E3C203BB63C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700000">
                <a:off x="7906208" y="4546094"/>
                <a:ext cx="108000" cy="10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96" name="직선 연결선[R] 95">
                <a:extLst>
                  <a:ext uri="{FF2B5EF4-FFF2-40B4-BE49-F238E27FC236}">
                    <a16:creationId xmlns:a16="http://schemas.microsoft.com/office/drawing/2014/main" id="{A0BA21B0-B001-F754-ECEC-49063650579D}"/>
                  </a:ext>
                </a:extLst>
              </p:cNvPr>
              <p:cNvCxnSpPr>
                <a:stCxn id="95" idx="0"/>
              </p:cNvCxnSpPr>
              <p:nvPr/>
            </p:nvCxnSpPr>
            <p:spPr>
              <a:xfrm flipV="1">
                <a:off x="7998392" y="4405877"/>
                <a:ext cx="154800" cy="15480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E32AF6B-D486-59C2-301E-5A05EDC9EBD4}"/>
                  </a:ext>
                </a:extLst>
              </p:cNvPr>
              <p:cNvSpPr txBox="1"/>
              <p:nvPr/>
            </p:nvSpPr>
            <p:spPr>
              <a:xfrm>
                <a:off x="8137681" y="4212559"/>
                <a:ext cx="122982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5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아군강화 공격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FE77615-78AF-93C1-8F1A-6F875FEE2570}"/>
                  </a:ext>
                </a:extLst>
              </p:cNvPr>
              <p:cNvSpPr txBox="1"/>
              <p:nvPr/>
            </p:nvSpPr>
            <p:spPr>
              <a:xfrm>
                <a:off x="8148529" y="4495383"/>
                <a:ext cx="127791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자신의 진영 </a:t>
                </a:r>
                <a:r>
                  <a:rPr kumimoji="1" lang="ko-KR" altLang="en-US" sz="13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몹의</a:t>
                </a:r>
                <a:endParaRPr kumimoji="1"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공격력 증가</a:t>
                </a:r>
                <a:endParaRPr kumimoji="1" lang="en-US" altLang="ko-KR" sz="13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305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51438-1EF7-F3D8-8474-EFC97B79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F0675-36AA-6A6A-5B54-4A4F46A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AEA2-5254-3316-354A-0BBFA2189D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주요 시스템 및 </a:t>
            </a:r>
            <a:r>
              <a:rPr kumimoji="1" lang="ko-KR" altLang="en-US" dirty="0" err="1">
                <a:solidFill>
                  <a:schemeClr val="tx2"/>
                </a:solidFill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</a:rPr>
              <a:t> 구현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2C016-249A-8D22-90DB-B02AC824AA3C}"/>
              </a:ext>
            </a:extLst>
          </p:cNvPr>
          <p:cNvSpPr txBox="1"/>
          <p:nvPr/>
        </p:nvSpPr>
        <p:spPr>
          <a:xfrm>
            <a:off x="10519483" y="70871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공격 알고리즘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609C4CB-6068-1B2A-0A88-31225856C8AD}"/>
              </a:ext>
            </a:extLst>
          </p:cNvPr>
          <p:cNvCxnSpPr/>
          <p:nvPr/>
        </p:nvCxnSpPr>
        <p:spPr>
          <a:xfrm flipV="1">
            <a:off x="0" y="2003612"/>
            <a:ext cx="2520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8A5F59-702E-5666-54F6-E8AD1957F305}"/>
              </a:ext>
            </a:extLst>
          </p:cNvPr>
          <p:cNvGrpSpPr/>
          <p:nvPr/>
        </p:nvGrpSpPr>
        <p:grpSpPr>
          <a:xfrm>
            <a:off x="398219" y="1913612"/>
            <a:ext cx="3522118" cy="3072421"/>
            <a:chOff x="1135814" y="1913612"/>
            <a:chExt cx="3522118" cy="307242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B7D9097-6904-0FAB-A017-56F41E0C4893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8A9D30CF-EEF9-3854-BD3E-89056521D7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9" name="직선 연결선[R] 8">
                <a:extLst>
                  <a:ext uri="{FF2B5EF4-FFF2-40B4-BE49-F238E27FC236}">
                    <a16:creationId xmlns:a16="http://schemas.microsoft.com/office/drawing/2014/main" id="{0D777DD2-4C22-F19C-1C7C-95DBE1F1B933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5528DCE-8285-44FC-38EF-3C0C42A70D69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D66B24AE-B1D2-CCF2-43EC-D5ACE47B36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A06B77E-89CC-BEAE-DA41-FDB06DA464D9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01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8FCB7AA-B3E9-E909-227F-EB1DDCE8638D}"/>
                </a:ext>
              </a:extLst>
            </p:cNvPr>
            <p:cNvGrpSpPr/>
            <p:nvPr/>
          </p:nvGrpSpPr>
          <p:grpSpPr>
            <a:xfrm>
              <a:off x="1135814" y="3623609"/>
              <a:ext cx="3522118" cy="1362424"/>
              <a:chOff x="1135814" y="3623609"/>
              <a:chExt cx="3522118" cy="136242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CE9AC7-832D-96A2-CF4D-73E578E56258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2733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공격이 가능한 상태인지 확인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603B69-731F-8775-2963-2AE6C894B6AB}"/>
                  </a:ext>
                </a:extLst>
              </p:cNvPr>
              <p:cNvSpPr txBox="1"/>
              <p:nvPr/>
            </p:nvSpPr>
            <p:spPr>
              <a:xfrm>
                <a:off x="1135814" y="3992941"/>
                <a:ext cx="3522118" cy="99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현재 해당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몹이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공격을 진행할 수 있는지 확인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endParaRPr kumimoji="1" lang="en-US" altLang="ko-KR" sz="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이미 공격을 진행한 상태라면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알고리즘을 수행하지 않음</a:t>
                </a:r>
              </a:p>
            </p:txBody>
          </p:sp>
        </p:grpSp>
      </p:grp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3982E5B-F937-FAB8-0543-0B7D424D62C6}"/>
              </a:ext>
            </a:extLst>
          </p:cNvPr>
          <p:cNvSpPr/>
          <p:nvPr/>
        </p:nvSpPr>
        <p:spPr>
          <a:xfrm>
            <a:off x="4741956" y="4027666"/>
            <a:ext cx="750341" cy="3118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C7C4D73-8A00-EB7E-8F8F-95E82D183705}"/>
              </a:ext>
            </a:extLst>
          </p:cNvPr>
          <p:cNvGrpSpPr/>
          <p:nvPr/>
        </p:nvGrpSpPr>
        <p:grpSpPr>
          <a:xfrm>
            <a:off x="4291956" y="1913612"/>
            <a:ext cx="2329484" cy="2703090"/>
            <a:chOff x="1135814" y="1913612"/>
            <a:chExt cx="2329484" cy="270309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D99633D-5A66-963D-99DD-374D58368F53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D2E819A-A6EA-8A66-04F2-780EC1C22B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159BB13F-DD15-1909-B33C-3AEFD4F89BE8}"/>
                  </a:ext>
                </a:extLst>
              </p:cNvPr>
              <p:cNvCxnSpPr>
                <a:cxnSpLocks/>
                <a:stCxn id="24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318AD39D-D814-32EE-C5C3-868FFC1ED2B7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1FD71A08-7EFE-1F99-4753-43222C9740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59FB478-5A1F-F430-3E80-3EBB0D295338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02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15BCB71-17C0-449E-2CAC-A2CA02CB3613}"/>
                </a:ext>
              </a:extLst>
            </p:cNvPr>
            <p:cNvGrpSpPr/>
            <p:nvPr/>
          </p:nvGrpSpPr>
          <p:grpSpPr>
            <a:xfrm>
              <a:off x="1135814" y="3623609"/>
              <a:ext cx="2329484" cy="993093"/>
              <a:chOff x="1135814" y="3623609"/>
              <a:chExt cx="2329484" cy="9930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78F55C-FB50-0ACE-A95C-671E47B04D71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치유 공격 사용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67DA19-05A6-8047-53CC-E7B541745645}"/>
                  </a:ext>
                </a:extLst>
              </p:cNvPr>
              <p:cNvSpPr txBox="1"/>
              <p:nvPr/>
            </p:nvSpPr>
            <p:spPr>
              <a:xfrm>
                <a:off x="1135814" y="3992941"/>
                <a:ext cx="2329484" cy="623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만약 치유 공격이 존재한다면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해당 공격을 먼저 사용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BD6FDD9-E8AD-1964-A0E0-6E68FC7816AF}"/>
              </a:ext>
            </a:extLst>
          </p:cNvPr>
          <p:cNvGrpSpPr/>
          <p:nvPr/>
        </p:nvGrpSpPr>
        <p:grpSpPr>
          <a:xfrm>
            <a:off x="4291956" y="4304822"/>
            <a:ext cx="3233578" cy="1430426"/>
            <a:chOff x="4922664" y="4304822"/>
            <a:chExt cx="3233578" cy="1430426"/>
          </a:xfrm>
        </p:grpSpPr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5CEFDF3C-9E2F-B97A-1168-F0AC83A7E3D6}"/>
                </a:ext>
              </a:extLst>
            </p:cNvPr>
            <p:cNvSpPr/>
            <p:nvPr/>
          </p:nvSpPr>
          <p:spPr>
            <a:xfrm>
              <a:off x="4922664" y="4742168"/>
              <a:ext cx="3233578" cy="99308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kumimoji="1" lang="ko-KR" altLang="en-US" sz="1500" dirty="0" err="1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몹의</a:t>
              </a:r>
              <a:r>
                <a:rPr kumimoji="1" lang="ko-KR" altLang="en-US" sz="15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체력을 직접적으로 올리는 공격</a:t>
              </a:r>
              <a:endParaRPr kumimoji="1" lang="en-US" altLang="ko-KR" sz="15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kumimoji="1" lang="ko-KR" altLang="en-US" sz="15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상대방의 체력을 빼앗아 자신의 체력을 채우는 공격</a:t>
              </a: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2DB5D308-6DDC-E5CA-0897-532CEA22B684}"/>
                </a:ext>
              </a:extLst>
            </p:cNvPr>
            <p:cNvCxnSpPr>
              <a:stCxn id="23" idx="1"/>
              <a:endCxn id="30" idx="1"/>
            </p:cNvCxnSpPr>
            <p:nvPr/>
          </p:nvCxnSpPr>
          <p:spPr>
            <a:xfrm rot="10800000" flipV="1">
              <a:off x="4922664" y="4304822"/>
              <a:ext cx="12700" cy="933886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394CC01-BEB7-7D15-E088-7052D894D078}"/>
              </a:ext>
            </a:extLst>
          </p:cNvPr>
          <p:cNvGrpSpPr/>
          <p:nvPr/>
        </p:nvGrpSpPr>
        <p:grpSpPr>
          <a:xfrm>
            <a:off x="12349428" y="1913612"/>
            <a:ext cx="3903633" cy="3262366"/>
            <a:chOff x="1135812" y="1913612"/>
            <a:chExt cx="3903633" cy="326236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05003F9-8708-2F31-DFD7-A1FAF6EC72A2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71B665A-C18E-4833-74B7-B6EAE31F47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3E675BB4-A20A-6096-64A8-F7A6C27EEA01}"/>
                  </a:ext>
                </a:extLst>
              </p:cNvPr>
              <p:cNvCxnSpPr>
                <a:cxnSpLocks/>
                <a:stCxn id="51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C974489-5484-1EC2-F1AB-668FB0C80D0C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360F8AFF-F03E-9F41-7257-01BD44E975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0D4EDFB-EC22-360E-77E8-E84067C1693C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04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DE75C94-A844-21D5-061F-A8F66375C386}"/>
                </a:ext>
              </a:extLst>
            </p:cNvPr>
            <p:cNvGrpSpPr/>
            <p:nvPr/>
          </p:nvGrpSpPr>
          <p:grpSpPr>
            <a:xfrm>
              <a:off x="1135812" y="3623609"/>
              <a:ext cx="3903633" cy="1552369"/>
              <a:chOff x="1135812" y="3623609"/>
              <a:chExt cx="3903633" cy="155236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5FA79CD-5358-E45D-4D5C-FC183E32E116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3438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상대 진영의 </a:t>
                </a:r>
                <a:r>
                  <a:rPr kumimoji="1" lang="ko-KR" altLang="en-US" b="1" dirty="0" err="1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몹들</a:t>
                </a:r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중</a:t>
                </a:r>
                <a:endParaRPr kumimoji="1" lang="en-US" altLang="ko-KR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endParaRPr>
              </a:p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월등히 체력이 낮은 </a:t>
                </a:r>
                <a:r>
                  <a:rPr kumimoji="1" lang="ko-KR" altLang="en-US" b="1" dirty="0" err="1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몹이</a:t>
                </a:r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있는지 확인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F673D0D-A157-67B8-EC58-229F04B40A53}"/>
                  </a:ext>
                </a:extLst>
              </p:cNvPr>
              <p:cNvSpPr txBox="1"/>
              <p:nvPr/>
            </p:nvSpPr>
            <p:spPr>
              <a:xfrm>
                <a:off x="1135812" y="4275219"/>
                <a:ext cx="3903633" cy="900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상대 진영의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몹들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중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다른 개체에 비해 낮은 체력을 가진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몹이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있을 경우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해당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몹을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겨냥하는 저격 공격 사용</a:t>
                </a:r>
              </a:p>
            </p:txBody>
          </p:sp>
        </p:grpSp>
      </p:grp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77113110-E269-2B1C-A21A-2A1916B20CB7}"/>
              </a:ext>
            </a:extLst>
          </p:cNvPr>
          <p:cNvSpPr/>
          <p:nvPr/>
        </p:nvSpPr>
        <p:spPr>
          <a:xfrm>
            <a:off x="8212588" y="4581820"/>
            <a:ext cx="1146566" cy="3118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853ECC-1F19-09EE-89E7-BCBF1BF1C69A}"/>
              </a:ext>
            </a:extLst>
          </p:cNvPr>
          <p:cNvGrpSpPr/>
          <p:nvPr/>
        </p:nvGrpSpPr>
        <p:grpSpPr>
          <a:xfrm>
            <a:off x="8185693" y="1913612"/>
            <a:ext cx="3632726" cy="2980088"/>
            <a:chOff x="1135814" y="1913612"/>
            <a:chExt cx="3632726" cy="2980088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28E5458-0C8C-4476-F340-F07118139405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346BF03D-D97C-9820-90A0-0DAE27D581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5853E649-A398-5E4B-C7A6-F13716E55367}"/>
                  </a:ext>
                </a:extLst>
              </p:cNvPr>
              <p:cNvCxnSpPr>
                <a:cxnSpLocks/>
                <a:stCxn id="40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F649D0CE-CC3B-C5B3-DCBD-B327078047A0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9309EE7E-8FA8-1A21-D939-53CC366F64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214083-8398-252D-9022-1D20060AFCEA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03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D6E4511-2EE1-D30C-22CE-0472E4979F8D}"/>
                </a:ext>
              </a:extLst>
            </p:cNvPr>
            <p:cNvGrpSpPr/>
            <p:nvPr/>
          </p:nvGrpSpPr>
          <p:grpSpPr>
            <a:xfrm>
              <a:off x="1135814" y="3623609"/>
              <a:ext cx="3632726" cy="1270091"/>
              <a:chOff x="1135814" y="3623609"/>
              <a:chExt cx="3632726" cy="127009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14544D-00A4-D03F-ACD2-422046B65FE3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3632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상대 진영에 </a:t>
                </a:r>
                <a:r>
                  <a:rPr kumimoji="1" lang="ko-KR" altLang="en-US" b="1" dirty="0" err="1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몹이</a:t>
                </a:r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</a:t>
                </a:r>
                <a:r>
                  <a:rPr kumimoji="1" lang="en-US" altLang="ko-KR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2</a:t>
                </a:r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개 이상 있는지 확인</a:t>
                </a:r>
                <a:endParaRPr kumimoji="1" lang="en-US" altLang="ko-KR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BB7BB5-3541-C3CD-6A7A-945CF897150F}"/>
                  </a:ext>
                </a:extLst>
              </p:cNvPr>
              <p:cNvSpPr txBox="1"/>
              <p:nvPr/>
            </p:nvSpPr>
            <p:spPr>
              <a:xfrm>
                <a:off x="1135814" y="3992941"/>
                <a:ext cx="3419526" cy="900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여러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몹에게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피해를 줄 수 있도록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상대 진영에 </a:t>
                </a:r>
                <a:r>
                  <a: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개 이상의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몹이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남아있을 경우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광범위한 공격을 사용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F6FB71F-C6B2-9FAA-744D-CF551D075ED4}"/>
              </a:ext>
            </a:extLst>
          </p:cNvPr>
          <p:cNvGrpSpPr/>
          <p:nvPr/>
        </p:nvGrpSpPr>
        <p:grpSpPr>
          <a:xfrm>
            <a:off x="8185691" y="4443322"/>
            <a:ext cx="3632726" cy="2091941"/>
            <a:chOff x="8185691" y="4443322"/>
            <a:chExt cx="3632726" cy="2091941"/>
          </a:xfrm>
        </p:grpSpPr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B02B1BA0-72C9-2D23-53E4-660D68C3A1D2}"/>
                </a:ext>
              </a:extLst>
            </p:cNvPr>
            <p:cNvCxnSpPr>
              <a:stCxn id="58" idx="1"/>
              <a:endCxn id="39" idx="1"/>
            </p:cNvCxnSpPr>
            <p:nvPr/>
          </p:nvCxnSpPr>
          <p:spPr>
            <a:xfrm rot="10800000" flipH="1">
              <a:off x="8185691" y="4443322"/>
              <a:ext cx="1" cy="1382509"/>
            </a:xfrm>
            <a:prstGeom prst="bentConnector3">
              <a:avLst>
                <a:gd name="adj1" fmla="val -22860000000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4062304-1E00-55CA-3E9C-A2A1F006D561}"/>
                </a:ext>
              </a:extLst>
            </p:cNvPr>
            <p:cNvGrpSpPr/>
            <p:nvPr/>
          </p:nvGrpSpPr>
          <p:grpSpPr>
            <a:xfrm>
              <a:off x="8185692" y="5116396"/>
              <a:ext cx="3632725" cy="1418867"/>
              <a:chOff x="8185692" y="5116396"/>
              <a:chExt cx="3632725" cy="1418867"/>
            </a:xfrm>
          </p:grpSpPr>
          <p:sp>
            <p:nvSpPr>
              <p:cNvPr id="58" name="모서리가 둥근 직사각형 57">
                <a:extLst>
                  <a:ext uri="{FF2B5EF4-FFF2-40B4-BE49-F238E27FC236}">
                    <a16:creationId xmlns:a16="http://schemas.microsoft.com/office/drawing/2014/main" id="{53186FE3-B001-2176-7002-6F6537BC2996}"/>
                  </a:ext>
                </a:extLst>
              </p:cNvPr>
              <p:cNvSpPr/>
              <p:nvPr/>
            </p:nvSpPr>
            <p:spPr>
              <a:xfrm>
                <a:off x="8185692" y="5116396"/>
                <a:ext cx="3632725" cy="1418867"/>
              </a:xfrm>
              <a:prstGeom prst="roundRect">
                <a:avLst>
                  <a:gd name="adj" fmla="val 1098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endParaRPr kumimoji="1" lang="ko-KR" altLang="en-US" sz="15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1" name="지연 60">
                <a:extLst>
                  <a:ext uri="{FF2B5EF4-FFF2-40B4-BE49-F238E27FC236}">
                    <a16:creationId xmlns:a16="http://schemas.microsoft.com/office/drawing/2014/main" id="{A4360FD0-EF17-8A0D-4883-239E1640904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9642174" y="5375248"/>
                <a:ext cx="720000" cy="72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2" name="지연 61">
                <a:extLst>
                  <a:ext uri="{FF2B5EF4-FFF2-40B4-BE49-F238E27FC236}">
                    <a16:creationId xmlns:a16="http://schemas.microsoft.com/office/drawing/2014/main" id="{D047E6F7-C4E8-C470-934E-7C4268763DB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0730295" y="5375248"/>
                <a:ext cx="720000" cy="72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3" name="지연 62">
                <a:extLst>
                  <a:ext uri="{FF2B5EF4-FFF2-40B4-BE49-F238E27FC236}">
                    <a16:creationId xmlns:a16="http://schemas.microsoft.com/office/drawing/2014/main" id="{5076E734-69F3-702D-87AE-DB94C1EF260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8554052" y="5375248"/>
                <a:ext cx="720000" cy="720000"/>
              </a:xfrm>
              <a:prstGeom prst="flowChartDelay">
                <a:avLst/>
              </a:prstGeom>
              <a:solidFill>
                <a:schemeClr val="bg2"/>
              </a:solidFill>
              <a:ln>
                <a:noFill/>
              </a:ln>
              <a:effectLst>
                <a:innerShdw blurRad="635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FC17D0E5-C647-B5F4-74F4-DD2F03956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0295" y="5477155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685BCA4-F7F7-5313-9AC7-DE5B6700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47993" y="5465247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C9A805A8-3CFF-7CB9-D447-4A243108A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6235" y="5505256"/>
                <a:ext cx="540000" cy="540000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7C4F682-A1F8-0A83-3FEC-BA0D59DD6309}"/>
                  </a:ext>
                </a:extLst>
              </p:cNvPr>
              <p:cNvSpPr txBox="1"/>
              <p:nvPr/>
            </p:nvSpPr>
            <p:spPr>
              <a:xfrm>
                <a:off x="8368069" y="6141682"/>
                <a:ext cx="109196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상태이상 공격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3950693-A3D4-90F0-D6F1-EDC7CE748347}"/>
                  </a:ext>
                </a:extLst>
              </p:cNvPr>
              <p:cNvSpPr txBox="1"/>
              <p:nvPr/>
            </p:nvSpPr>
            <p:spPr>
              <a:xfrm>
                <a:off x="9460036" y="6141682"/>
                <a:ext cx="109196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아군강화 공격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FE84C3C-FE40-5D0C-D14F-75BC8A1B0A12}"/>
                  </a:ext>
                </a:extLst>
              </p:cNvPr>
              <p:cNvSpPr txBox="1"/>
              <p:nvPr/>
            </p:nvSpPr>
            <p:spPr>
              <a:xfrm>
                <a:off x="10696273" y="6141682"/>
                <a:ext cx="80342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13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전체 공격</a:t>
                </a:r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D5B64B7-72C6-64B5-CE43-184334350086}"/>
              </a:ext>
            </a:extLst>
          </p:cNvPr>
          <p:cNvGrpSpPr/>
          <p:nvPr/>
        </p:nvGrpSpPr>
        <p:grpSpPr>
          <a:xfrm>
            <a:off x="17143167" y="1913612"/>
            <a:ext cx="3903633" cy="3349420"/>
            <a:chOff x="1135814" y="1913612"/>
            <a:chExt cx="3903633" cy="334942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B6F8AB6-6808-BC19-6B37-089BEC37C393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BA2039F8-E9BF-E432-5534-C4E50984DC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90" name="직선 연결선[R] 89">
                <a:extLst>
                  <a:ext uri="{FF2B5EF4-FFF2-40B4-BE49-F238E27FC236}">
                    <a16:creationId xmlns:a16="http://schemas.microsoft.com/office/drawing/2014/main" id="{9640D7F7-10AA-82C6-3B20-EA07DB35FAE8}"/>
                  </a:ext>
                </a:extLst>
              </p:cNvPr>
              <p:cNvCxnSpPr>
                <a:cxnSpLocks/>
                <a:stCxn id="89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34DA5958-3E4A-6C37-C046-0F7925841708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0F88FA5A-F1E0-D1E3-CB48-0BC3641030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77E79B2-BAD4-7DB5-8008-435389D23AF6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05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CD789F0-00B0-EB09-15B2-9EB494D68B68}"/>
                </a:ext>
              </a:extLst>
            </p:cNvPr>
            <p:cNvGrpSpPr/>
            <p:nvPr/>
          </p:nvGrpSpPr>
          <p:grpSpPr>
            <a:xfrm>
              <a:off x="1135814" y="3623609"/>
              <a:ext cx="3903633" cy="1639423"/>
              <a:chOff x="1135814" y="3623609"/>
              <a:chExt cx="3903633" cy="1639423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642861E-A496-05DA-F02A-4DEF5ADC45A6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일반 공격 사용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81C3E4-1AE6-20A2-BA48-F2195B22BFFB}"/>
                  </a:ext>
                </a:extLst>
              </p:cNvPr>
              <p:cNvSpPr txBox="1"/>
              <p:nvPr/>
            </p:nvSpPr>
            <p:spPr>
              <a:xfrm>
                <a:off x="1135814" y="3992941"/>
                <a:ext cx="3903633" cy="1270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앞의 모든 순서에서 공격을 사용하지 않은 경우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상대 진영의 가장 앞에 있는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몹에게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일반 공격 사용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endParaRPr kumimoji="1" lang="en-US" altLang="ko-KR" sz="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30%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의 확률로 더 강한 공격 수치를 사용하며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등급에 따라 나누어짐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26FBD1F-6F29-E298-EAF7-3ECE9EDACDCC}"/>
              </a:ext>
            </a:extLst>
          </p:cNvPr>
          <p:cNvGrpSpPr/>
          <p:nvPr/>
        </p:nvGrpSpPr>
        <p:grpSpPr>
          <a:xfrm>
            <a:off x="21577811" y="1912606"/>
            <a:ext cx="3307316" cy="2980088"/>
            <a:chOff x="1135814" y="1913612"/>
            <a:chExt cx="3307316" cy="2980088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A5012DDD-95B8-B8B1-AD1B-C70F7E126BD8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ACED6E40-B798-4CFC-731F-A931CB25CC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00" name="직선 연결선[R] 99">
                <a:extLst>
                  <a:ext uri="{FF2B5EF4-FFF2-40B4-BE49-F238E27FC236}">
                    <a16:creationId xmlns:a16="http://schemas.microsoft.com/office/drawing/2014/main" id="{0F981F1B-D2ED-7973-90EB-BE7FB8B0F18D}"/>
                  </a:ext>
                </a:extLst>
              </p:cNvPr>
              <p:cNvCxnSpPr>
                <a:cxnSpLocks/>
                <a:stCxn id="99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1D46607B-FF99-C8DA-561F-4F9AB5A4F4B5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82D94FD8-2EB5-6A7F-4B83-B19F48D16F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D621042-21B5-6F20-4EB2-DE16DA71DB7F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06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6BE6D497-0410-6070-3D8F-65C437670EBE}"/>
                </a:ext>
              </a:extLst>
            </p:cNvPr>
            <p:cNvGrpSpPr/>
            <p:nvPr/>
          </p:nvGrpSpPr>
          <p:grpSpPr>
            <a:xfrm>
              <a:off x="1135814" y="3623609"/>
              <a:ext cx="3307316" cy="1270091"/>
              <a:chOff x="1135814" y="3623609"/>
              <a:chExt cx="3307316" cy="1270091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9E50F26-5DC0-6532-F7E7-763892717347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2335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공격 불가능 상태로 전환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738AFBD-1DD8-6299-5370-F82B22560861}"/>
                  </a:ext>
                </a:extLst>
              </p:cNvPr>
              <p:cNvSpPr txBox="1"/>
              <p:nvPr/>
            </p:nvSpPr>
            <p:spPr>
              <a:xfrm>
                <a:off x="1135814" y="3992941"/>
                <a:ext cx="3307316" cy="900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모든 공격 순서가 종료되면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해당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몹의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공격 가능 상태를 비활성화한 후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공격 알고리즘을 종료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07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F1CA3-F310-A645-B22A-A171760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tx2"/>
                </a:solidFill>
              </a:rPr>
              <a:t>TABLE OF CONTENTS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88B6A-F2CB-CF6A-EDF6-FF31264BB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196" y="2041570"/>
            <a:ext cx="1953853" cy="546154"/>
          </a:xfrm>
        </p:spPr>
        <p:txBody>
          <a:bodyPr anchor="ctr"/>
          <a:lstStyle/>
          <a:p>
            <a:r>
              <a:rPr kumimoji="1" lang="ko-KR" altLang="en-US" sz="200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프로젝트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268987-4C12-AFD2-B1A2-3AD673629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8201" y="2747071"/>
            <a:ext cx="2712131" cy="546154"/>
          </a:xfrm>
        </p:spPr>
        <p:txBody>
          <a:bodyPr anchor="ctr"/>
          <a:lstStyle/>
          <a:p>
            <a:r>
              <a:rPr kumimoji="1" lang="ko-KR" altLang="en-US" sz="200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게임 </a:t>
            </a:r>
            <a:r>
              <a:rPr kumimoji="1" lang="en-US" altLang="ko-KR" sz="200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‘SUMMONER’</a:t>
            </a:r>
            <a:endParaRPr kumimoji="1" lang="ko-KR" altLang="en-US" sz="2000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EE725-D47E-B32E-AD78-B065C41AD9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8200" y="3452572"/>
            <a:ext cx="2522049" cy="546154"/>
          </a:xfrm>
        </p:spPr>
        <p:txBody>
          <a:bodyPr anchor="ctr"/>
          <a:lstStyle/>
          <a:p>
            <a:r>
              <a:rPr kumimoji="1" lang="ko-KR" altLang="en-US" sz="200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프로젝트 수행 방법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8104FF5-9A55-C588-1D8D-0FC869C070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8199" y="4158073"/>
            <a:ext cx="2712131" cy="546154"/>
          </a:xfrm>
        </p:spPr>
        <p:txBody>
          <a:bodyPr anchor="ctr"/>
          <a:lstStyle/>
          <a:p>
            <a:r>
              <a:rPr kumimoji="1" lang="ko-KR" altLang="en-US" sz="200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프로젝트 수행 조직원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CC265F3-47D5-B169-50FC-EE4A78F5A1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454" y="4863574"/>
            <a:ext cx="2048955" cy="546154"/>
          </a:xfrm>
        </p:spPr>
        <p:txBody>
          <a:bodyPr anchor="ctr"/>
          <a:lstStyle/>
          <a:p>
            <a:r>
              <a:rPr kumimoji="1" lang="ko-KR" altLang="en-US" sz="200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프로젝트 일정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13084CD-BFEA-4365-AF17-AF4C86C847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8196" y="5569077"/>
            <a:ext cx="4039131" cy="546154"/>
          </a:xfrm>
        </p:spPr>
        <p:txBody>
          <a:bodyPr anchor="ctr"/>
          <a:lstStyle/>
          <a:p>
            <a:r>
              <a:rPr kumimoji="1" lang="ko-KR" altLang="en-US" sz="2000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리스크 관리 및 현재 진행 상황 보고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ECAFAC0-83AE-0B04-77FA-AE8298AB3A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71355" y="2041570"/>
            <a:ext cx="475011" cy="546154"/>
          </a:xfrm>
        </p:spPr>
        <p:txBody>
          <a:bodyPr/>
          <a:lstStyle/>
          <a:p>
            <a:r>
              <a:rPr kumimoji="1" lang="en-US" altLang="ko-KR" sz="1500" dirty="0"/>
              <a:t>03</a:t>
            </a:r>
            <a:endParaRPr kumimoji="1" lang="ko-KR" altLang="en-US" sz="1500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D5DF659-3A3F-A627-EBD5-C55E789E4F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71355" y="2747071"/>
            <a:ext cx="475016" cy="546154"/>
          </a:xfrm>
        </p:spPr>
        <p:txBody>
          <a:bodyPr/>
          <a:lstStyle/>
          <a:p>
            <a:r>
              <a:rPr kumimoji="1" lang="en-US" altLang="ko-KR" sz="1500" dirty="0"/>
              <a:t>06</a:t>
            </a:r>
            <a:endParaRPr kumimoji="1" lang="ko-KR" altLang="en-US" sz="1500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874C98F-78DF-F59A-B26E-A1C3724E18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71354" y="3452572"/>
            <a:ext cx="475016" cy="546154"/>
          </a:xfrm>
        </p:spPr>
        <p:txBody>
          <a:bodyPr/>
          <a:lstStyle/>
          <a:p>
            <a:r>
              <a:rPr kumimoji="1" lang="en-US" altLang="ko-KR" sz="1500" dirty="0"/>
              <a:t>10</a:t>
            </a:r>
            <a:endParaRPr kumimoji="1" lang="ko-KR" altLang="en-US" sz="15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C68C369-35DC-ACD6-4EE9-EF750147B2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71353" y="4158073"/>
            <a:ext cx="475016" cy="546154"/>
          </a:xfrm>
        </p:spPr>
        <p:txBody>
          <a:bodyPr/>
          <a:lstStyle/>
          <a:p>
            <a:r>
              <a:rPr kumimoji="1" lang="en-US" altLang="ko-KR" sz="1500" dirty="0"/>
              <a:t>21</a:t>
            </a:r>
            <a:endParaRPr kumimoji="1" lang="ko-KR" altLang="en-US" sz="1500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A14A6EE2-C856-C416-B79C-C0242E312F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571352" y="4863574"/>
            <a:ext cx="480271" cy="546154"/>
          </a:xfrm>
        </p:spPr>
        <p:txBody>
          <a:bodyPr/>
          <a:lstStyle/>
          <a:p>
            <a:r>
              <a:rPr kumimoji="1" lang="en-US" altLang="ko-KR" sz="1500" dirty="0"/>
              <a:t>24</a:t>
            </a:r>
            <a:endParaRPr kumimoji="1" lang="ko-KR" altLang="en-US" sz="15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FC22A40-ACB0-47ED-9A05-10B6F3CFFF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66095" y="5569077"/>
            <a:ext cx="480272" cy="546154"/>
          </a:xfrm>
        </p:spPr>
        <p:txBody>
          <a:bodyPr/>
          <a:lstStyle/>
          <a:p>
            <a:r>
              <a:rPr kumimoji="1" lang="en-US" altLang="ko-KR" sz="1500" dirty="0"/>
              <a:t>26</a:t>
            </a:r>
            <a:endParaRPr kumimoji="1" lang="ko-KR" altLang="en-US" sz="1500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E76BD47-4AAE-8F8D-4A73-C01840EEA2D6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732049" y="2314647"/>
            <a:ext cx="7839306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F8C5A19F-1D8F-9842-2429-1C5872A5432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490332" y="3020148"/>
            <a:ext cx="708102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ECC7C753-5383-2E81-E684-6C8D0AD25087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300249" y="3725649"/>
            <a:ext cx="7271105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8E4DA572-654A-1E0D-2FD4-242FE751A83E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490330" y="4431150"/>
            <a:ext cx="708102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68EFE491-7C3C-CDB7-6552-770272C6BF30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32409" y="5136651"/>
            <a:ext cx="7738943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8C36BF9A-F2E1-F655-A556-4BC42C2A32A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4817327" y="5842154"/>
            <a:ext cx="574876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ED71F-8A28-D199-4F24-E41D177E3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E316A-F222-A667-079C-F33D209D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WAY TO DO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E021A-4767-5411-1B19-4084C6EF89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주요 시스템 및 </a:t>
            </a:r>
            <a:r>
              <a:rPr kumimoji="1" lang="ko-KR" altLang="en-US" dirty="0" err="1">
                <a:solidFill>
                  <a:schemeClr val="tx2"/>
                </a:solidFill>
              </a:rPr>
              <a:t>몹</a:t>
            </a:r>
            <a:r>
              <a:rPr kumimoji="1" lang="ko-KR" altLang="en-US" dirty="0">
                <a:solidFill>
                  <a:schemeClr val="tx2"/>
                </a:solidFill>
              </a:rPr>
              <a:t> 구현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0FB34-3B3E-C9CD-8AC0-1B7B1781D10C}"/>
              </a:ext>
            </a:extLst>
          </p:cNvPr>
          <p:cNvSpPr txBox="1"/>
          <p:nvPr/>
        </p:nvSpPr>
        <p:spPr>
          <a:xfrm>
            <a:off x="10519483" y="70871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공격 알고리즘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8681CCF-16E7-D8B2-0BC0-F361F35596DE}"/>
              </a:ext>
            </a:extLst>
          </p:cNvPr>
          <p:cNvCxnSpPr/>
          <p:nvPr/>
        </p:nvCxnSpPr>
        <p:spPr>
          <a:xfrm flipV="1">
            <a:off x="-11613776" y="2003612"/>
            <a:ext cx="2415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D8F2AEE-8375-43D7-FB82-54948B0DEF85}"/>
              </a:ext>
            </a:extLst>
          </p:cNvPr>
          <p:cNvGrpSpPr/>
          <p:nvPr/>
        </p:nvGrpSpPr>
        <p:grpSpPr>
          <a:xfrm>
            <a:off x="-11215557" y="1913612"/>
            <a:ext cx="3233578" cy="3072421"/>
            <a:chOff x="1135814" y="1913612"/>
            <a:chExt cx="3233578" cy="307242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617E8C91-A82B-9E6D-B026-BE557E114DD6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BC5F90B-761B-90F7-03D8-CB86470914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9" name="직선 연결선[R] 8">
                <a:extLst>
                  <a:ext uri="{FF2B5EF4-FFF2-40B4-BE49-F238E27FC236}">
                    <a16:creationId xmlns:a16="http://schemas.microsoft.com/office/drawing/2014/main" id="{24940790-96F3-305B-664E-5A123A5EF60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BBD59619-119E-E486-D433-D291C309BD86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BD99BCEB-78DC-0135-1D3D-83F9B516F2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4F1DA3-9A90-5CEE-AA39-AFA7EDED1249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01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0D14F16-9096-CDB5-5346-AA69BA3C8646}"/>
                </a:ext>
              </a:extLst>
            </p:cNvPr>
            <p:cNvGrpSpPr/>
            <p:nvPr/>
          </p:nvGrpSpPr>
          <p:grpSpPr>
            <a:xfrm>
              <a:off x="1135814" y="3623609"/>
              <a:ext cx="3233578" cy="1362424"/>
              <a:chOff x="1135814" y="3623609"/>
              <a:chExt cx="3233578" cy="136242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3BCC8E-0DF9-9578-5238-53B710D014D0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2733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공격이 가능한 상태인지 확인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B8A6FD-EB92-21D0-3837-765B1211354A}"/>
                  </a:ext>
                </a:extLst>
              </p:cNvPr>
              <p:cNvSpPr txBox="1"/>
              <p:nvPr/>
            </p:nvSpPr>
            <p:spPr>
              <a:xfrm>
                <a:off x="1135814" y="3992941"/>
                <a:ext cx="3233578" cy="993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현재 해당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몹이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공격을 진행할 수 있는가</a:t>
                </a:r>
                <a:r>
                  <a: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endParaRPr kumimoji="1" lang="en-US" altLang="ko-KR" sz="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이미 공격을 진행한 상태라면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알고리즘을 수행하지 않음</a:t>
                </a:r>
              </a:p>
            </p:txBody>
          </p: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FAA22F-9178-A791-9079-E67FCC1FE167}"/>
              </a:ext>
            </a:extLst>
          </p:cNvPr>
          <p:cNvGrpSpPr/>
          <p:nvPr/>
        </p:nvGrpSpPr>
        <p:grpSpPr>
          <a:xfrm>
            <a:off x="-7321820" y="1913612"/>
            <a:ext cx="3233578" cy="3821636"/>
            <a:chOff x="4291956" y="1913612"/>
            <a:chExt cx="3233578" cy="3821636"/>
          </a:xfrm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6CD8B17E-3F4E-6DAA-7CAD-4998466FC7C5}"/>
                </a:ext>
              </a:extLst>
            </p:cNvPr>
            <p:cNvSpPr/>
            <p:nvPr/>
          </p:nvSpPr>
          <p:spPr>
            <a:xfrm>
              <a:off x="4741956" y="4027666"/>
              <a:ext cx="750341" cy="31188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A98E876-5FA2-49C0-608B-1DA8C87E2B4F}"/>
                </a:ext>
              </a:extLst>
            </p:cNvPr>
            <p:cNvGrpSpPr/>
            <p:nvPr/>
          </p:nvGrpSpPr>
          <p:grpSpPr>
            <a:xfrm>
              <a:off x="4291956" y="1913612"/>
              <a:ext cx="2329484" cy="2703090"/>
              <a:chOff x="1135814" y="1913612"/>
              <a:chExt cx="2329484" cy="270309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987F561-AFD1-465A-32F1-437F674FFBBC}"/>
                  </a:ext>
                </a:extLst>
              </p:cNvPr>
              <p:cNvGrpSpPr/>
              <p:nvPr/>
            </p:nvGrpSpPr>
            <p:grpSpPr>
              <a:xfrm>
                <a:off x="1135814" y="1913612"/>
                <a:ext cx="720000" cy="1619999"/>
                <a:chOff x="1135814" y="1913612"/>
                <a:chExt cx="720000" cy="161999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894C99C6-1852-AF28-481B-C3C2051261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814" y="1913612"/>
                  <a:ext cx="180000" cy="18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25" name="직선 연결선[R] 24">
                  <a:extLst>
                    <a:ext uri="{FF2B5EF4-FFF2-40B4-BE49-F238E27FC236}">
                      <a16:creationId xmlns:a16="http://schemas.microsoft.com/office/drawing/2014/main" id="{A077C8B9-7F6B-32FD-394B-659786D07931}"/>
                    </a:ext>
                  </a:extLst>
                </p:cNvPr>
                <p:cNvCxnSpPr>
                  <a:cxnSpLocks/>
                  <a:stCxn id="24" idx="4"/>
                </p:cNvCxnSpPr>
                <p:nvPr/>
              </p:nvCxnSpPr>
              <p:spPr>
                <a:xfrm>
                  <a:off x="1495814" y="2093611"/>
                  <a:ext cx="0" cy="72000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EAED3167-7D24-E863-5043-E6A04B93296D}"/>
                    </a:ext>
                  </a:extLst>
                </p:cNvPr>
                <p:cNvGrpSpPr/>
                <p:nvPr/>
              </p:nvGrpSpPr>
              <p:grpSpPr>
                <a:xfrm>
                  <a:off x="1135814" y="2813611"/>
                  <a:ext cx="720000" cy="720000"/>
                  <a:chOff x="1135814" y="2813611"/>
                  <a:chExt cx="720000" cy="72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BB9BE4C5-7B30-69A4-448A-0E257F75D0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5814" y="2813611"/>
                    <a:ext cx="720000" cy="7200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3000" b="1" dirty="0">
                      <a:solidFill>
                        <a:schemeClr val="bg2"/>
                      </a:solidFill>
                      <a:latin typeface="Shrikhand" panose="02000000000000000000" pitchFamily="2" charset="0"/>
                      <a:cs typeface="Shrikhand" panose="02000000000000000000" pitchFamily="2" charset="0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3B50F61-0262-CBFF-BC56-CE3D88008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233562" y="2813611"/>
                    <a:ext cx="524503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4000" b="1" dirty="0">
                        <a:solidFill>
                          <a:schemeClr val="bg2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02</a:t>
                    </a:r>
                    <a:endParaRPr kumimoji="1" lang="ko-KR" altLang="en-US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endParaRPr>
                  </a:p>
                </p:txBody>
              </p:sp>
            </p:grp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841F177-0A7E-3C01-C3DC-FA9F36C9FD8A}"/>
                  </a:ext>
                </a:extLst>
              </p:cNvPr>
              <p:cNvGrpSpPr/>
              <p:nvPr/>
            </p:nvGrpSpPr>
            <p:grpSpPr>
              <a:xfrm>
                <a:off x="1135814" y="3623609"/>
                <a:ext cx="2329484" cy="993093"/>
                <a:chOff x="1135814" y="3623609"/>
                <a:chExt cx="2329484" cy="993093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F0DFB2-64B8-83E4-40E8-C688918C49E2}"/>
                    </a:ext>
                  </a:extLst>
                </p:cNvPr>
                <p:cNvSpPr txBox="1"/>
                <p:nvPr/>
              </p:nvSpPr>
              <p:spPr>
                <a:xfrm>
                  <a:off x="1135814" y="3623609"/>
                  <a:ext cx="14863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b="1" dirty="0">
                      <a:solidFill>
                        <a:schemeClr val="tx2"/>
                      </a:solidFill>
                      <a:latin typeface="Pretendard SemiBold" panose="02000503000000020004" pitchFamily="2" charset="-127"/>
                      <a:ea typeface="Pretendard SemiBold" panose="02000503000000020004" pitchFamily="2" charset="-127"/>
                      <a:cs typeface="Pretendard SemiBold" panose="02000503000000020004" pitchFamily="2" charset="-127"/>
                    </a:rPr>
                    <a:t>치유 공격 사용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09D1EB2-AB72-15F6-B649-6C88D4D3EB27}"/>
                    </a:ext>
                  </a:extLst>
                </p:cNvPr>
                <p:cNvSpPr txBox="1"/>
                <p:nvPr/>
              </p:nvSpPr>
              <p:spPr>
                <a:xfrm>
                  <a:off x="1135814" y="3992941"/>
                  <a:ext cx="2329484" cy="6237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만약 치유 공격이 존재한다면</a:t>
                  </a:r>
                  <a:endPara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해당 공격을 먼저 사용</a:t>
                  </a:r>
                  <a:endPara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70A2F2B-7C90-8F0B-5973-74127850BA2B}"/>
                </a:ext>
              </a:extLst>
            </p:cNvPr>
            <p:cNvGrpSpPr/>
            <p:nvPr/>
          </p:nvGrpSpPr>
          <p:grpSpPr>
            <a:xfrm>
              <a:off x="4291956" y="4304822"/>
              <a:ext cx="3233578" cy="1430426"/>
              <a:chOff x="4922664" y="4304822"/>
              <a:chExt cx="3233578" cy="1430426"/>
            </a:xfrm>
          </p:grpSpPr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id="{DD0532CE-CDFC-5C0D-F163-8C69062C5153}"/>
                  </a:ext>
                </a:extLst>
              </p:cNvPr>
              <p:cNvSpPr/>
              <p:nvPr/>
            </p:nvSpPr>
            <p:spPr>
              <a:xfrm>
                <a:off x="4922664" y="4742168"/>
                <a:ext cx="3233578" cy="99308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 err="1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몹의</a:t>
                </a:r>
                <a:r>
                  <a:rPr kumimoji="1" lang="ko-KR" altLang="en-US" sz="15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체력을 직접적으로 올리는 공격</a:t>
                </a:r>
                <a:endParaRPr kumimoji="1" lang="en-US" altLang="ko-KR" sz="15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상대방의 체력을 빼앗아 자신의 체력을 채우는 공격</a:t>
                </a:r>
              </a:p>
            </p:txBody>
          </p:sp>
          <p:cxnSp>
            <p:nvCxnSpPr>
              <p:cNvPr id="32" name="꺾인 연결선[E] 31">
                <a:extLst>
                  <a:ext uri="{FF2B5EF4-FFF2-40B4-BE49-F238E27FC236}">
                    <a16:creationId xmlns:a16="http://schemas.microsoft.com/office/drawing/2014/main" id="{879C62B8-8674-D359-A4B1-95D759986C47}"/>
                  </a:ext>
                </a:extLst>
              </p:cNvPr>
              <p:cNvCxnSpPr>
                <a:stCxn id="23" idx="1"/>
                <a:endCxn id="30" idx="1"/>
              </p:cNvCxnSpPr>
              <p:nvPr/>
            </p:nvCxnSpPr>
            <p:spPr>
              <a:xfrm rot="10800000" flipV="1">
                <a:off x="4922664" y="4304822"/>
                <a:ext cx="12700" cy="933886"/>
              </a:xfrm>
              <a:prstGeom prst="bentConnector3">
                <a:avLst>
                  <a:gd name="adj1" fmla="val 1800000"/>
                </a:avLst>
              </a:prstGeom>
              <a:ln w="127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3356F08-CAE5-7FB6-154D-97AEA0213E12}"/>
              </a:ext>
            </a:extLst>
          </p:cNvPr>
          <p:cNvGrpSpPr/>
          <p:nvPr/>
        </p:nvGrpSpPr>
        <p:grpSpPr>
          <a:xfrm>
            <a:off x="735652" y="1913612"/>
            <a:ext cx="3903633" cy="3262366"/>
            <a:chOff x="1135812" y="1913612"/>
            <a:chExt cx="3903633" cy="326236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E41A386-21E3-53CD-4241-78A454D01AA7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9EF9C25D-9A31-1E38-5DB9-394104C05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9BEF7B19-2168-525F-0654-DE7FEFDD2C2F}"/>
                  </a:ext>
                </a:extLst>
              </p:cNvPr>
              <p:cNvCxnSpPr>
                <a:cxnSpLocks/>
                <a:stCxn id="51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49641F73-41A2-E08C-F77D-3114D637F6A3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721C4690-2622-1CCD-C258-1019DFBFD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7655EA6-8FF0-3ED5-0BF3-A339C2D8475F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04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88D256F-E1DF-2879-F678-BEF8B7BDF70F}"/>
                </a:ext>
              </a:extLst>
            </p:cNvPr>
            <p:cNvGrpSpPr/>
            <p:nvPr/>
          </p:nvGrpSpPr>
          <p:grpSpPr>
            <a:xfrm>
              <a:off x="1135812" y="3623609"/>
              <a:ext cx="3903633" cy="1552369"/>
              <a:chOff x="1135812" y="3623609"/>
              <a:chExt cx="3903633" cy="155236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C1B2A-9BA6-4877-A53A-C7FEDC882AAB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3438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상대 진영의 </a:t>
                </a:r>
                <a:r>
                  <a:rPr kumimoji="1" lang="ko-KR" altLang="en-US" b="1" dirty="0" err="1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몹들</a:t>
                </a:r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중</a:t>
                </a:r>
                <a:endParaRPr kumimoji="1" lang="en-US" altLang="ko-KR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endParaRPr>
              </a:p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월등히 체력이 낮은 </a:t>
                </a:r>
                <a:r>
                  <a:rPr kumimoji="1" lang="ko-KR" altLang="en-US" b="1" dirty="0" err="1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몹이</a:t>
                </a:r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있는지 확인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A9540D-9369-9D08-9891-8FF7539EBA43}"/>
                  </a:ext>
                </a:extLst>
              </p:cNvPr>
              <p:cNvSpPr txBox="1"/>
              <p:nvPr/>
            </p:nvSpPr>
            <p:spPr>
              <a:xfrm>
                <a:off x="1135812" y="4275219"/>
                <a:ext cx="3903633" cy="900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상대 진영의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몹들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중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다른 개체에 비해 낮은 체력을 가진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몹이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있을 경우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해당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몹을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겨냥하는 저격 공격 사용</a:t>
                </a: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80C9592-7008-3875-2648-D4E5A80A6AD0}"/>
              </a:ext>
            </a:extLst>
          </p:cNvPr>
          <p:cNvGrpSpPr/>
          <p:nvPr/>
        </p:nvGrpSpPr>
        <p:grpSpPr>
          <a:xfrm>
            <a:off x="-3818048" y="1913612"/>
            <a:ext cx="3632728" cy="4621651"/>
            <a:chOff x="8185691" y="1913612"/>
            <a:chExt cx="3632728" cy="4621651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0123DC3E-C7C7-C0AD-85C4-EB33DE6BB7D1}"/>
                </a:ext>
              </a:extLst>
            </p:cNvPr>
            <p:cNvSpPr/>
            <p:nvPr/>
          </p:nvSpPr>
          <p:spPr>
            <a:xfrm>
              <a:off x="8212588" y="4581820"/>
              <a:ext cx="1146566" cy="3118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90EC2F1-2763-0D89-D4CB-EB2BC77D5715}"/>
                </a:ext>
              </a:extLst>
            </p:cNvPr>
            <p:cNvGrpSpPr/>
            <p:nvPr/>
          </p:nvGrpSpPr>
          <p:grpSpPr>
            <a:xfrm>
              <a:off x="8185693" y="1913612"/>
              <a:ext cx="3632726" cy="2980088"/>
              <a:chOff x="1135814" y="1913612"/>
              <a:chExt cx="3632726" cy="298008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FE543A7-E549-C908-375F-0D8F6FFC6F65}"/>
                  </a:ext>
                </a:extLst>
              </p:cNvPr>
              <p:cNvGrpSpPr/>
              <p:nvPr/>
            </p:nvGrpSpPr>
            <p:grpSpPr>
              <a:xfrm>
                <a:off x="1135814" y="1913612"/>
                <a:ext cx="720000" cy="1619999"/>
                <a:chOff x="1135814" y="1913612"/>
                <a:chExt cx="720000" cy="1619999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604D465D-E02A-C037-A3F3-6AD013D0F2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05814" y="1913612"/>
                  <a:ext cx="180000" cy="18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41" name="직선 연결선[R] 40">
                  <a:extLst>
                    <a:ext uri="{FF2B5EF4-FFF2-40B4-BE49-F238E27FC236}">
                      <a16:creationId xmlns:a16="http://schemas.microsoft.com/office/drawing/2014/main" id="{BA8EFDAF-1ECB-DE5E-892A-2B5951245087}"/>
                    </a:ext>
                  </a:extLst>
                </p:cNvPr>
                <p:cNvCxnSpPr>
                  <a:cxnSpLocks/>
                  <a:stCxn id="40" idx="4"/>
                </p:cNvCxnSpPr>
                <p:nvPr/>
              </p:nvCxnSpPr>
              <p:spPr>
                <a:xfrm>
                  <a:off x="1495814" y="2093611"/>
                  <a:ext cx="0" cy="72000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A0E76ABA-BEE2-7857-E997-F3ACC89D14BB}"/>
                    </a:ext>
                  </a:extLst>
                </p:cNvPr>
                <p:cNvGrpSpPr/>
                <p:nvPr/>
              </p:nvGrpSpPr>
              <p:grpSpPr>
                <a:xfrm>
                  <a:off x="1135814" y="2813611"/>
                  <a:ext cx="720000" cy="720000"/>
                  <a:chOff x="1135814" y="2813611"/>
                  <a:chExt cx="720000" cy="720000"/>
                </a:xfrm>
              </p:grpSpPr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790DF84D-0625-28FB-56B1-3A9DB0BB0E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35814" y="2813611"/>
                    <a:ext cx="720000" cy="720000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3000" b="1" dirty="0">
                      <a:solidFill>
                        <a:schemeClr val="bg2"/>
                      </a:solidFill>
                      <a:latin typeface="Shrikhand" panose="02000000000000000000" pitchFamily="2" charset="0"/>
                      <a:cs typeface="Shrikhand" panose="02000000000000000000" pitchFamily="2" charset="0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A9D177E9-CD99-9C5A-C78F-6C4D6DD4DFE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3562" y="2813611"/>
                    <a:ext cx="524503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en-US" altLang="ko-KR" sz="4000" b="1" dirty="0">
                        <a:solidFill>
                          <a:schemeClr val="bg2"/>
                        </a:solidFill>
                        <a:latin typeface="Angsana New" panose="02020603050405020304" pitchFamily="18" charset="-34"/>
                        <a:cs typeface="Angsana New" panose="02020603050405020304" pitchFamily="18" charset="-34"/>
                      </a:rPr>
                      <a:t>03</a:t>
                    </a:r>
                    <a:endParaRPr kumimoji="1" lang="ko-KR" altLang="en-US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endParaRPr>
                  </a:p>
                </p:txBody>
              </p:sp>
            </p:grp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BD266012-C34B-3BEE-D512-8B1CB5DC51CB}"/>
                  </a:ext>
                </a:extLst>
              </p:cNvPr>
              <p:cNvGrpSpPr/>
              <p:nvPr/>
            </p:nvGrpSpPr>
            <p:grpSpPr>
              <a:xfrm>
                <a:off x="1135814" y="3623609"/>
                <a:ext cx="3632726" cy="1270091"/>
                <a:chOff x="1135814" y="3623609"/>
                <a:chExt cx="3632726" cy="127009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32DB226-7792-0A35-9E7C-6C1F87662456}"/>
                    </a:ext>
                  </a:extLst>
                </p:cNvPr>
                <p:cNvSpPr txBox="1"/>
                <p:nvPr/>
              </p:nvSpPr>
              <p:spPr>
                <a:xfrm>
                  <a:off x="1135814" y="3623609"/>
                  <a:ext cx="36327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b="1" dirty="0">
                      <a:solidFill>
                        <a:schemeClr val="tx2"/>
                      </a:solidFill>
                      <a:latin typeface="Pretendard SemiBold" panose="02000503000000020004" pitchFamily="2" charset="-127"/>
                      <a:ea typeface="Pretendard SemiBold" panose="02000503000000020004" pitchFamily="2" charset="-127"/>
                      <a:cs typeface="Pretendard SemiBold" panose="02000503000000020004" pitchFamily="2" charset="-127"/>
                    </a:rPr>
                    <a:t>상대 진영에 </a:t>
                  </a:r>
                  <a:r>
                    <a:rPr kumimoji="1" lang="ko-KR" altLang="en-US" b="1" dirty="0" err="1">
                      <a:solidFill>
                        <a:schemeClr val="tx2"/>
                      </a:solidFill>
                      <a:latin typeface="Pretendard SemiBold" panose="02000503000000020004" pitchFamily="2" charset="-127"/>
                      <a:ea typeface="Pretendard SemiBold" panose="02000503000000020004" pitchFamily="2" charset="-127"/>
                      <a:cs typeface="Pretendard SemiBold" panose="02000503000000020004" pitchFamily="2" charset="-127"/>
                    </a:rPr>
                    <a:t>몹이</a:t>
                  </a:r>
                  <a:r>
                    <a:rPr kumimoji="1" lang="ko-KR" altLang="en-US" b="1" dirty="0">
                      <a:solidFill>
                        <a:schemeClr val="tx2"/>
                      </a:solidFill>
                      <a:latin typeface="Pretendard SemiBold" panose="02000503000000020004" pitchFamily="2" charset="-127"/>
                      <a:ea typeface="Pretendard SemiBold" panose="02000503000000020004" pitchFamily="2" charset="-127"/>
                      <a:cs typeface="Pretendard SemiBold" panose="02000503000000020004" pitchFamily="2" charset="-127"/>
                    </a:rPr>
                    <a:t> </a:t>
                  </a:r>
                  <a:r>
                    <a:rPr kumimoji="1" lang="en-US" altLang="ko-KR" b="1" dirty="0">
                      <a:solidFill>
                        <a:schemeClr val="tx2"/>
                      </a:solidFill>
                      <a:latin typeface="Pretendard SemiBold" panose="02000503000000020004" pitchFamily="2" charset="-127"/>
                      <a:ea typeface="Pretendard SemiBold" panose="02000503000000020004" pitchFamily="2" charset="-127"/>
                      <a:cs typeface="Pretendard SemiBold" panose="02000503000000020004" pitchFamily="2" charset="-127"/>
                    </a:rPr>
                    <a:t>2</a:t>
                  </a:r>
                  <a:r>
                    <a:rPr kumimoji="1" lang="ko-KR" altLang="en-US" b="1" dirty="0">
                      <a:solidFill>
                        <a:schemeClr val="tx2"/>
                      </a:solidFill>
                      <a:latin typeface="Pretendard SemiBold" panose="02000503000000020004" pitchFamily="2" charset="-127"/>
                      <a:ea typeface="Pretendard SemiBold" panose="02000503000000020004" pitchFamily="2" charset="-127"/>
                      <a:cs typeface="Pretendard SemiBold" panose="02000503000000020004" pitchFamily="2" charset="-127"/>
                    </a:rPr>
                    <a:t>개 이상 있는지 확인</a:t>
                  </a:r>
                  <a:endParaRPr kumimoji="1" lang="en-US" altLang="ko-KR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D630E6B-81D8-1462-B072-CD99990D3251}"/>
                    </a:ext>
                  </a:extLst>
                </p:cNvPr>
                <p:cNvSpPr txBox="1"/>
                <p:nvPr/>
              </p:nvSpPr>
              <p:spPr>
                <a:xfrm>
                  <a:off x="1135814" y="3992941"/>
                  <a:ext cx="3419526" cy="9007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여러 </a:t>
                  </a:r>
                  <a:r>
                    <a:rPr kumimoji="1" lang="ko-KR" altLang="en-US" sz="1500" dirty="0" err="1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몹에게</a:t>
                  </a:r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피해를 줄 수 있도록</a:t>
                  </a:r>
                  <a:endPara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상대 진영에 </a:t>
                  </a:r>
                  <a:r>
                    <a:rPr kumimoji="1" lang="en-US" altLang="ko-KR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2</a:t>
                  </a:r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개 이상의 </a:t>
                  </a:r>
                  <a:r>
                    <a:rPr kumimoji="1" lang="ko-KR" altLang="en-US" sz="1500" dirty="0" err="1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몹이</a:t>
                  </a:r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남아있을 경우</a:t>
                  </a:r>
                  <a:endPara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kumimoji="1" lang="ko-KR" altLang="en-US" sz="15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광범위한 공격을 사용</a:t>
                  </a:r>
                  <a:endPara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</p:grp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A70E6C26-1032-5FB2-A19D-69B201F30397}"/>
                </a:ext>
              </a:extLst>
            </p:cNvPr>
            <p:cNvGrpSpPr/>
            <p:nvPr/>
          </p:nvGrpSpPr>
          <p:grpSpPr>
            <a:xfrm>
              <a:off x="8185691" y="4443322"/>
              <a:ext cx="3632726" cy="2091941"/>
              <a:chOff x="8185691" y="4443322"/>
              <a:chExt cx="3632726" cy="2091941"/>
            </a:xfrm>
          </p:grpSpPr>
          <p:cxnSp>
            <p:nvCxnSpPr>
              <p:cNvPr id="60" name="꺾인 연결선[E] 59">
                <a:extLst>
                  <a:ext uri="{FF2B5EF4-FFF2-40B4-BE49-F238E27FC236}">
                    <a16:creationId xmlns:a16="http://schemas.microsoft.com/office/drawing/2014/main" id="{6B4E6987-C9E1-DA59-B52B-132830094E83}"/>
                  </a:ext>
                </a:extLst>
              </p:cNvPr>
              <p:cNvCxnSpPr>
                <a:stCxn id="58" idx="1"/>
                <a:endCxn id="39" idx="1"/>
              </p:cNvCxnSpPr>
              <p:nvPr/>
            </p:nvCxnSpPr>
            <p:spPr>
              <a:xfrm rot="10800000" flipH="1">
                <a:off x="8185691" y="4443322"/>
                <a:ext cx="1" cy="1382509"/>
              </a:xfrm>
              <a:prstGeom prst="bentConnector3">
                <a:avLst>
                  <a:gd name="adj1" fmla="val -22860000000"/>
                </a:avLst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4E4A653D-B5A9-6D8F-9052-87BDF88298A2}"/>
                  </a:ext>
                </a:extLst>
              </p:cNvPr>
              <p:cNvGrpSpPr/>
              <p:nvPr/>
            </p:nvGrpSpPr>
            <p:grpSpPr>
              <a:xfrm>
                <a:off x="8185692" y="5116396"/>
                <a:ext cx="3632725" cy="1418867"/>
                <a:chOff x="8185692" y="5116396"/>
                <a:chExt cx="3632725" cy="1418867"/>
              </a:xfrm>
            </p:grpSpPr>
            <p:sp>
              <p:nvSpPr>
                <p:cNvPr id="58" name="모서리가 둥근 직사각형 57">
                  <a:extLst>
                    <a:ext uri="{FF2B5EF4-FFF2-40B4-BE49-F238E27FC236}">
                      <a16:creationId xmlns:a16="http://schemas.microsoft.com/office/drawing/2014/main" id="{CF510360-081A-1BAB-9F80-41430C2D1F04}"/>
                    </a:ext>
                  </a:extLst>
                </p:cNvPr>
                <p:cNvSpPr/>
                <p:nvPr/>
              </p:nvSpPr>
              <p:spPr>
                <a:xfrm>
                  <a:off x="8185692" y="5116396"/>
                  <a:ext cx="3632725" cy="1418867"/>
                </a:xfrm>
                <a:prstGeom prst="roundRect">
                  <a:avLst>
                    <a:gd name="adj" fmla="val 10981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20000"/>
                    </a:lnSpc>
                  </a:pPr>
                  <a:endParaRPr kumimoji="1" lang="ko-KR" altLang="en-US" sz="15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sp>
              <p:nvSpPr>
                <p:cNvPr id="61" name="지연 60">
                  <a:extLst>
                    <a:ext uri="{FF2B5EF4-FFF2-40B4-BE49-F238E27FC236}">
                      <a16:creationId xmlns:a16="http://schemas.microsoft.com/office/drawing/2014/main" id="{D5E4330C-E1D0-3837-953C-C0289201F3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9642174" y="5375248"/>
                  <a:ext cx="720000" cy="720000"/>
                </a:xfrm>
                <a:prstGeom prst="flowChartDelay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innerShdw blurRad="635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2" name="지연 61">
                  <a:extLst>
                    <a:ext uri="{FF2B5EF4-FFF2-40B4-BE49-F238E27FC236}">
                      <a16:creationId xmlns:a16="http://schemas.microsoft.com/office/drawing/2014/main" id="{BF2D4420-841D-0688-BF8A-C5AA474BCC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10730295" y="5375248"/>
                  <a:ext cx="720000" cy="720000"/>
                </a:xfrm>
                <a:prstGeom prst="flowChartDelay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innerShdw blurRad="635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63" name="지연 62">
                  <a:extLst>
                    <a:ext uri="{FF2B5EF4-FFF2-40B4-BE49-F238E27FC236}">
                      <a16:creationId xmlns:a16="http://schemas.microsoft.com/office/drawing/2014/main" id="{42F3447A-8711-15FB-7E4D-40507888C7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8554052" y="5375248"/>
                  <a:ext cx="720000" cy="720000"/>
                </a:xfrm>
                <a:prstGeom prst="flowChartDelay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innerShdw blurRad="63500">
                    <a:prstClr val="black">
                      <a:alpha val="30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pic>
              <p:nvPicPr>
                <p:cNvPr id="66" name="그림 65">
                  <a:extLst>
                    <a:ext uri="{FF2B5EF4-FFF2-40B4-BE49-F238E27FC236}">
                      <a16:creationId xmlns:a16="http://schemas.microsoft.com/office/drawing/2014/main" id="{928D95F1-39AA-B0DE-9E4F-91C209E69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20295" y="5477155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2649AD5F-9492-7CE0-69BA-661E65E991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47993" y="5465247"/>
                  <a:ext cx="540000" cy="540000"/>
                </a:xfrm>
                <a:prstGeom prst="rect">
                  <a:avLst/>
                </a:prstGeom>
              </p:spPr>
            </p:pic>
            <p:pic>
              <p:nvPicPr>
                <p:cNvPr id="70" name="그림 69">
                  <a:extLst>
                    <a:ext uri="{FF2B5EF4-FFF2-40B4-BE49-F238E27FC236}">
                      <a16:creationId xmlns:a16="http://schemas.microsoft.com/office/drawing/2014/main" id="{DC018C3D-8175-E105-04D0-010F056176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36235" y="5505256"/>
                  <a:ext cx="540000" cy="540000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A65FEB7-8972-A93C-A5CE-8BBD194A01AE}"/>
                    </a:ext>
                  </a:extLst>
                </p:cNvPr>
                <p:cNvSpPr txBox="1"/>
                <p:nvPr/>
              </p:nvSpPr>
              <p:spPr>
                <a:xfrm>
                  <a:off x="8368069" y="6141682"/>
                  <a:ext cx="109196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3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상태이상 공격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8442CAA-F541-E97E-49F9-6C7EFF1A5F89}"/>
                    </a:ext>
                  </a:extLst>
                </p:cNvPr>
                <p:cNvSpPr txBox="1"/>
                <p:nvPr/>
              </p:nvSpPr>
              <p:spPr>
                <a:xfrm>
                  <a:off x="9460036" y="6141682"/>
                  <a:ext cx="109196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3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아군강화 공격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E412B62-8A46-F563-3E86-397268E98FF7}"/>
                    </a:ext>
                  </a:extLst>
                </p:cNvPr>
                <p:cNvSpPr txBox="1"/>
                <p:nvPr/>
              </p:nvSpPr>
              <p:spPr>
                <a:xfrm>
                  <a:off x="10696273" y="6141682"/>
                  <a:ext cx="803426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ko-KR" altLang="en-US" sz="1300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전체 공격</a:t>
                  </a:r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D375F77-A7C7-B0E2-5421-27EDA68401D2}"/>
              </a:ext>
            </a:extLst>
          </p:cNvPr>
          <p:cNvGrpSpPr/>
          <p:nvPr/>
        </p:nvGrpSpPr>
        <p:grpSpPr>
          <a:xfrm>
            <a:off x="5529391" y="1913612"/>
            <a:ext cx="3903633" cy="3349420"/>
            <a:chOff x="1135814" y="1913612"/>
            <a:chExt cx="3903633" cy="334942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833B572-22F5-7898-F806-4F0F14D320B0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ED55A2C9-D040-68FB-0945-CFA7795F2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90" name="직선 연결선[R] 89">
                <a:extLst>
                  <a:ext uri="{FF2B5EF4-FFF2-40B4-BE49-F238E27FC236}">
                    <a16:creationId xmlns:a16="http://schemas.microsoft.com/office/drawing/2014/main" id="{488A60A4-C506-C2FE-F019-906B7A9B10E7}"/>
                  </a:ext>
                </a:extLst>
              </p:cNvPr>
              <p:cNvCxnSpPr>
                <a:cxnSpLocks/>
                <a:stCxn id="89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31E6E46-44F1-7A6F-AD0F-6DD59ECC52E4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5D39078E-FFD7-92F8-D2A1-515FF3804C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D9C1ECC-E52A-BE70-1019-1D4C67AEA864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05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81C02904-EFBD-E8DF-8164-1E835A0A1FC0}"/>
                </a:ext>
              </a:extLst>
            </p:cNvPr>
            <p:cNvGrpSpPr/>
            <p:nvPr/>
          </p:nvGrpSpPr>
          <p:grpSpPr>
            <a:xfrm>
              <a:off x="1135814" y="3623609"/>
              <a:ext cx="3903633" cy="1639423"/>
              <a:chOff x="1135814" y="3623609"/>
              <a:chExt cx="3903633" cy="1639423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51EB527-A4F1-D7D8-A025-126D7E1EDCF8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일반 공격 사용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C2FFB83-0645-2AAA-073F-EFB173DEC36A}"/>
                  </a:ext>
                </a:extLst>
              </p:cNvPr>
              <p:cNvSpPr txBox="1"/>
              <p:nvPr/>
            </p:nvSpPr>
            <p:spPr>
              <a:xfrm>
                <a:off x="1135814" y="3992941"/>
                <a:ext cx="3903633" cy="1270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앞의 모든 순서에서 공격을 사용하지 않은 경우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상대 진영의 가장 앞에 있는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몹에게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일반 공격 사용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endParaRPr kumimoji="1" lang="en-US" altLang="ko-KR" sz="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en-US" altLang="ko-KR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30%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의 확률로 더 강한 공격 수치를 사용하며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등급에 따라 나누어짐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7FD9F5-C9A5-B8AD-927C-8B03D6F6E2CB}"/>
              </a:ext>
            </a:extLst>
          </p:cNvPr>
          <p:cNvGrpSpPr/>
          <p:nvPr/>
        </p:nvGrpSpPr>
        <p:grpSpPr>
          <a:xfrm>
            <a:off x="9964035" y="1912606"/>
            <a:ext cx="3307316" cy="2980088"/>
            <a:chOff x="1135814" y="1913612"/>
            <a:chExt cx="3307316" cy="2980088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DA8FB847-F4DF-C222-6D62-AC84BA2658AF}"/>
                </a:ext>
              </a:extLst>
            </p:cNvPr>
            <p:cNvGrpSpPr/>
            <p:nvPr/>
          </p:nvGrpSpPr>
          <p:grpSpPr>
            <a:xfrm>
              <a:off x="1135814" y="1913612"/>
              <a:ext cx="720000" cy="1619999"/>
              <a:chOff x="1135814" y="1913612"/>
              <a:chExt cx="720000" cy="1619999"/>
            </a:xfrm>
          </p:grpSpPr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CA82AC0-56ED-E52E-E16C-65102E2244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05814" y="1913612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00" name="직선 연결선[R] 99">
                <a:extLst>
                  <a:ext uri="{FF2B5EF4-FFF2-40B4-BE49-F238E27FC236}">
                    <a16:creationId xmlns:a16="http://schemas.microsoft.com/office/drawing/2014/main" id="{CB626348-320D-CD1D-A324-A98727C99433}"/>
                  </a:ext>
                </a:extLst>
              </p:cNvPr>
              <p:cNvCxnSpPr>
                <a:cxnSpLocks/>
                <a:stCxn id="99" idx="4"/>
              </p:cNvCxnSpPr>
              <p:nvPr/>
            </p:nvCxnSpPr>
            <p:spPr>
              <a:xfrm>
                <a:off x="1495814" y="2093611"/>
                <a:ext cx="0" cy="720000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203F5533-928F-ECF2-73FF-D101A313CD10}"/>
                  </a:ext>
                </a:extLst>
              </p:cNvPr>
              <p:cNvGrpSpPr/>
              <p:nvPr/>
            </p:nvGrpSpPr>
            <p:grpSpPr>
              <a:xfrm>
                <a:off x="1135814" y="2813611"/>
                <a:ext cx="720000" cy="720000"/>
                <a:chOff x="1135814" y="2813611"/>
                <a:chExt cx="720000" cy="720000"/>
              </a:xfrm>
            </p:grpSpPr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4701C43C-90C8-0163-7AF1-06AAE6F5A9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5814" y="2813611"/>
                  <a:ext cx="720000" cy="720000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3000" b="1" dirty="0">
                    <a:solidFill>
                      <a:schemeClr val="bg2"/>
                    </a:solidFill>
                    <a:latin typeface="Shrikhand" panose="02000000000000000000" pitchFamily="2" charset="0"/>
                    <a:cs typeface="Shrikhand" panose="02000000000000000000" pitchFamily="2" charset="0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0107AAE-5850-B612-C055-06139C11E12E}"/>
                    </a:ext>
                  </a:extLst>
                </p:cNvPr>
                <p:cNvSpPr txBox="1"/>
                <p:nvPr/>
              </p:nvSpPr>
              <p:spPr>
                <a:xfrm>
                  <a:off x="1233562" y="2813611"/>
                  <a:ext cx="5245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4000" b="1" dirty="0">
                      <a:solidFill>
                        <a:schemeClr val="bg2"/>
                      </a:solidFill>
                      <a:latin typeface="Angsana New" panose="02020603050405020304" pitchFamily="18" charset="-34"/>
                      <a:cs typeface="Angsana New" panose="02020603050405020304" pitchFamily="18" charset="-34"/>
                    </a:rPr>
                    <a:t>06</a:t>
                  </a:r>
                  <a:endParaRPr kumimoji="1" lang="ko-KR" altLang="en-US" sz="4000" b="1" dirty="0">
                    <a:solidFill>
                      <a:schemeClr val="bg2"/>
                    </a:solidFill>
                    <a:latin typeface="Angsana New" panose="02020603050405020304" pitchFamily="18" charset="-34"/>
                    <a:cs typeface="Angsana New" panose="02020603050405020304" pitchFamily="18" charset="-34"/>
                  </a:endParaRPr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6B431813-7F3B-0B5C-3273-965A3D816720}"/>
                </a:ext>
              </a:extLst>
            </p:cNvPr>
            <p:cNvGrpSpPr/>
            <p:nvPr/>
          </p:nvGrpSpPr>
          <p:grpSpPr>
            <a:xfrm>
              <a:off x="1135814" y="3623609"/>
              <a:ext cx="3307316" cy="1270091"/>
              <a:chOff x="1135814" y="3623609"/>
              <a:chExt cx="3307316" cy="1270091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19FBD7-25A9-8CC8-F545-E722C819809D}"/>
                  </a:ext>
                </a:extLst>
              </p:cNvPr>
              <p:cNvSpPr txBox="1"/>
              <p:nvPr/>
            </p:nvSpPr>
            <p:spPr>
              <a:xfrm>
                <a:off x="1135814" y="3623609"/>
                <a:ext cx="2335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공격 불가능 상태로 전환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546ECD9-0AC1-D71A-EBBA-01A107731B8C}"/>
                  </a:ext>
                </a:extLst>
              </p:cNvPr>
              <p:cNvSpPr txBox="1"/>
              <p:nvPr/>
            </p:nvSpPr>
            <p:spPr>
              <a:xfrm>
                <a:off x="1135814" y="3992941"/>
                <a:ext cx="3307316" cy="9007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모든 공격 순서가 종료되면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해당 </a:t>
                </a:r>
                <a:r>
                  <a:rPr kumimoji="1" lang="ko-KR" altLang="en-US" sz="1500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몹의</a:t>
                </a: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공격 가능 상태를 비활성화한 후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20000"/>
                  </a:lnSpc>
                </a:pPr>
                <a:r>
                  <a:rPr kumimoji="1" lang="ko-KR" altLang="en-US" sz="15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공격 알고리즘을 종료</a:t>
                </a:r>
                <a:endParaRPr kumimoji="1" lang="en-US" altLang="ko-KR" sz="15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988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8 0 " pathEditMode="relative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8 0 " pathEditMode="relative" ptsTypes="AA">
                                      <p:cBhvr>
                                        <p:cTn id="2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8 0 " pathEditMode="relative" ptsTypes="AA">
                                      <p:cBhvr>
                                        <p:cTn id="2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97435-D789-8412-A88C-C134A560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D21B858-9995-AF5F-1765-8D8F9DF0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239" y="3429000"/>
            <a:ext cx="6549966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/>
              <a:t>PART &amp; </a:t>
            </a:r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C633501-2974-CF64-4DE8-4E66BBA93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3616" y="5211738"/>
            <a:ext cx="4602811" cy="48331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프로젝트의 파트 및 수행 조직원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B793B5B-E22E-61AC-B041-564070B9B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02317" y="2324287"/>
            <a:ext cx="2144110" cy="1295076"/>
          </a:xfrm>
        </p:spPr>
        <p:txBody>
          <a:bodyPr/>
          <a:lstStyle/>
          <a:p>
            <a:r>
              <a:rPr kumimoji="1" lang="en-US" altLang="ko-KR" dirty="0"/>
              <a:t>04</a:t>
            </a:r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3C80F22-B25D-B3E4-48AD-9963FA2CE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40009" y="338896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53EEBA0-606F-F0E8-5CD1-19D5B6DDB5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3412" y="338896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파트 분배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F5C99B6-1DFA-DAD9-1630-B4862DB7D6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0009" y="1445660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F1C5F40-F258-C38C-A8D4-B25B2E9720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3412" y="1445660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각 파트 별 수행 팀원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1117AB-B517-9AE7-EBB7-FFF15A124076}"/>
              </a:ext>
            </a:extLst>
          </p:cNvPr>
          <p:cNvSpPr txBox="1"/>
          <p:nvPr/>
        </p:nvSpPr>
        <p:spPr>
          <a:xfrm>
            <a:off x="1878842" y="4137228"/>
            <a:ext cx="56813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8000" b="1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TEAM MEMBER </a:t>
            </a:r>
            <a:endParaRPr kumimoji="1" lang="ko-KR" altLang="en-US" sz="8000" b="1" dirty="0">
              <a:solidFill>
                <a:schemeClr val="bg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BD2C56EC-9603-E3E4-DA25-88BA98E55676}"/>
              </a:ext>
            </a:extLst>
          </p:cNvPr>
          <p:cNvCxnSpPr>
            <a:cxnSpLocks/>
          </p:cNvCxnSpPr>
          <p:nvPr/>
        </p:nvCxnSpPr>
        <p:spPr>
          <a:xfrm>
            <a:off x="8913412" y="848957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308DD3E-5168-DE76-AB58-5B401477E94E}"/>
              </a:ext>
            </a:extLst>
          </p:cNvPr>
          <p:cNvCxnSpPr>
            <a:cxnSpLocks/>
          </p:cNvCxnSpPr>
          <p:nvPr/>
        </p:nvCxnSpPr>
        <p:spPr>
          <a:xfrm>
            <a:off x="8913412" y="1961214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8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55B56-2C55-A79D-C517-06C58A721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70E48-7F26-1CB6-530E-B092D0AB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PART &amp; TEAM MEMBER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6E390-BC57-271F-4B6B-B36CA151D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파트 분배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A4540-CD83-1061-2056-64D4D082F5CD}"/>
              </a:ext>
            </a:extLst>
          </p:cNvPr>
          <p:cNvSpPr txBox="1"/>
          <p:nvPr/>
        </p:nvSpPr>
        <p:spPr>
          <a:xfrm>
            <a:off x="10718256" y="7087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 err="1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파트별</a:t>
            </a:r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소개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D4ADF313-F1F7-FEBE-3F9E-4D0E9B9ABA81}"/>
              </a:ext>
            </a:extLst>
          </p:cNvPr>
          <p:cNvCxnSpPr>
            <a:cxnSpLocks/>
          </p:cNvCxnSpPr>
          <p:nvPr/>
        </p:nvCxnSpPr>
        <p:spPr>
          <a:xfrm flipV="1">
            <a:off x="7567247" y="1343434"/>
            <a:ext cx="0" cy="504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9BF4B6E9-85E7-ACEB-D641-D3F267D2B56B}"/>
              </a:ext>
            </a:extLst>
          </p:cNvPr>
          <p:cNvCxnSpPr>
            <a:cxnSpLocks/>
          </p:cNvCxnSpPr>
          <p:nvPr/>
        </p:nvCxnSpPr>
        <p:spPr>
          <a:xfrm flipV="1">
            <a:off x="4248405" y="1343434"/>
            <a:ext cx="0" cy="504000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63A6A4-C655-8478-55A1-9A70F0EE8E72}"/>
              </a:ext>
            </a:extLst>
          </p:cNvPr>
          <p:cNvSpPr txBox="1"/>
          <p:nvPr/>
        </p:nvSpPr>
        <p:spPr>
          <a:xfrm>
            <a:off x="1773697" y="1343434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프로젝트 매니저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D7EFF2-6544-98D0-A9D7-B947C0E2C7B2}"/>
              </a:ext>
            </a:extLst>
          </p:cNvPr>
          <p:cNvSpPr txBox="1"/>
          <p:nvPr/>
        </p:nvSpPr>
        <p:spPr>
          <a:xfrm>
            <a:off x="5291312" y="1343434"/>
            <a:ext cx="123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디자인 파트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78D2B4-B769-8231-01D0-30C8E795E053}"/>
              </a:ext>
            </a:extLst>
          </p:cNvPr>
          <p:cNvSpPr txBox="1"/>
          <p:nvPr/>
        </p:nvSpPr>
        <p:spPr>
          <a:xfrm>
            <a:off x="8709540" y="1343434"/>
            <a:ext cx="103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개발 파트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12C74F-0F11-3E3B-0EE9-0E462DD28821}"/>
              </a:ext>
            </a:extLst>
          </p:cNvPr>
          <p:cNvGrpSpPr/>
          <p:nvPr/>
        </p:nvGrpSpPr>
        <p:grpSpPr>
          <a:xfrm>
            <a:off x="1323497" y="4906217"/>
            <a:ext cx="2530974" cy="1477217"/>
            <a:chOff x="1323497" y="4906217"/>
            <a:chExt cx="2530974" cy="14772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A0A134-3811-59AB-3314-6B21A350651B}"/>
                </a:ext>
              </a:extLst>
            </p:cNvPr>
            <p:cNvSpPr/>
            <p:nvPr/>
          </p:nvSpPr>
          <p:spPr>
            <a:xfrm>
              <a:off x="1323497" y="4906217"/>
              <a:ext cx="2530974" cy="147721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942526-5720-161F-6CC3-5CF59275CE9A}"/>
                </a:ext>
              </a:extLst>
            </p:cNvPr>
            <p:cNvSpPr txBox="1"/>
            <p:nvPr/>
          </p:nvSpPr>
          <p:spPr>
            <a:xfrm>
              <a:off x="1596564" y="5113910"/>
              <a:ext cx="1984839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PM</a:t>
              </a:r>
            </a:p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프로젝트 관리자</a:t>
              </a:r>
              <a:endParaRPr kumimoji="1" lang="en-US" altLang="ko-KR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endParaRPr kumimoji="1" lang="en-US" altLang="ko-KR" sz="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프로젝트 전체를 관리하는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총 책임자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C078C4A-61D3-F6D6-E6D7-114900C28474}"/>
              </a:ext>
            </a:extLst>
          </p:cNvPr>
          <p:cNvGrpSpPr/>
          <p:nvPr/>
        </p:nvGrpSpPr>
        <p:grpSpPr>
          <a:xfrm>
            <a:off x="4642339" y="3429000"/>
            <a:ext cx="2530974" cy="1477217"/>
            <a:chOff x="4642339" y="3429000"/>
            <a:chExt cx="2530974" cy="147721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7CC5C1-8658-FD51-EC56-9FFEE7B172EB}"/>
                </a:ext>
              </a:extLst>
            </p:cNvPr>
            <p:cNvSpPr/>
            <p:nvPr/>
          </p:nvSpPr>
          <p:spPr>
            <a:xfrm>
              <a:off x="4642339" y="3429000"/>
              <a:ext cx="2530974" cy="14772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7F12D1-B2E0-DF2E-EBA1-B7328523FE82}"/>
                </a:ext>
              </a:extLst>
            </p:cNvPr>
            <p:cNvSpPr txBox="1"/>
            <p:nvPr/>
          </p:nvSpPr>
          <p:spPr>
            <a:xfrm>
              <a:off x="4792777" y="3636693"/>
              <a:ext cx="223009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Game Art Designer</a:t>
              </a:r>
            </a:p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게임 아트 디자이너</a:t>
              </a:r>
              <a:endParaRPr kumimoji="1" lang="en-US" altLang="ko-KR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endParaRPr kumimoji="1" lang="en-US" altLang="ko-KR" sz="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캐릭터 및 스토리 아트 디자인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주로 </a:t>
              </a: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AI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이미지 사용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73D2FD-5B68-9CE6-D207-125182D23232}"/>
              </a:ext>
            </a:extLst>
          </p:cNvPr>
          <p:cNvGrpSpPr/>
          <p:nvPr/>
        </p:nvGrpSpPr>
        <p:grpSpPr>
          <a:xfrm>
            <a:off x="4642339" y="4906217"/>
            <a:ext cx="2530974" cy="1477217"/>
            <a:chOff x="4642339" y="4906217"/>
            <a:chExt cx="2530974" cy="147721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999E7E-98AF-133A-F812-48CACE56A278}"/>
                </a:ext>
              </a:extLst>
            </p:cNvPr>
            <p:cNvSpPr/>
            <p:nvPr/>
          </p:nvSpPr>
          <p:spPr>
            <a:xfrm>
              <a:off x="4642339" y="4906217"/>
              <a:ext cx="2530974" cy="14772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6E41EB-FA91-5EA5-4F8C-013A29F83B67}"/>
                </a:ext>
              </a:extLst>
            </p:cNvPr>
            <p:cNvSpPr txBox="1"/>
            <p:nvPr/>
          </p:nvSpPr>
          <p:spPr>
            <a:xfrm>
              <a:off x="4822433" y="5113910"/>
              <a:ext cx="2170787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GUI Designer</a:t>
              </a:r>
            </a:p>
            <a:p>
              <a:pPr algn="ctr"/>
              <a:r>
                <a:rPr kumimoji="1" lang="en-US" altLang="ko-KR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GUI</a:t>
              </a:r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디자이너</a:t>
              </a:r>
              <a:endParaRPr kumimoji="1" lang="en-US" altLang="ko-KR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endParaRPr kumimoji="1" lang="en-US" altLang="ko-KR" sz="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게임의 전반적인 </a:t>
              </a:r>
              <a:r>
                <a:rPr kumimoji="1" lang="en-US" altLang="ko-KR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GUI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디자인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주로 무료 </a:t>
              </a:r>
              <a:r>
                <a:rPr kumimoji="1" lang="ko-KR" altLang="en-US" sz="1400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에셋</a:t>
              </a:r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사용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D0B4BB4-A3F6-01C7-82D8-DBB6702057DC}"/>
              </a:ext>
            </a:extLst>
          </p:cNvPr>
          <p:cNvGrpSpPr/>
          <p:nvPr/>
        </p:nvGrpSpPr>
        <p:grpSpPr>
          <a:xfrm>
            <a:off x="7961181" y="1951783"/>
            <a:ext cx="2530974" cy="1477217"/>
            <a:chOff x="7961181" y="1951783"/>
            <a:chExt cx="2530974" cy="14772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26B87B-8E68-F04F-4FD9-7BA8B448D555}"/>
                </a:ext>
              </a:extLst>
            </p:cNvPr>
            <p:cNvSpPr/>
            <p:nvPr/>
          </p:nvSpPr>
          <p:spPr>
            <a:xfrm>
              <a:off x="7961181" y="1951783"/>
              <a:ext cx="2530974" cy="147721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745E2F-6946-C95C-914F-5EF0BA26AFCC}"/>
                </a:ext>
              </a:extLst>
            </p:cNvPr>
            <p:cNvSpPr txBox="1"/>
            <p:nvPr/>
          </p:nvSpPr>
          <p:spPr>
            <a:xfrm>
              <a:off x="8078759" y="2159477"/>
              <a:ext cx="2295820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Project Designer</a:t>
              </a:r>
            </a:p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프로젝트 기획자</a:t>
              </a:r>
              <a:endParaRPr kumimoji="1" lang="en-US" altLang="ko-KR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endParaRPr kumimoji="1" lang="en-US" altLang="ko-KR" sz="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프로젝트의 기획서를 작성하고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메커니즘을 설계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D26CB7D-E1BE-6574-47E5-A7F45DF2CDC3}"/>
              </a:ext>
            </a:extLst>
          </p:cNvPr>
          <p:cNvGrpSpPr/>
          <p:nvPr/>
        </p:nvGrpSpPr>
        <p:grpSpPr>
          <a:xfrm>
            <a:off x="7961181" y="3429000"/>
            <a:ext cx="2530974" cy="1477217"/>
            <a:chOff x="7961181" y="3429000"/>
            <a:chExt cx="2530974" cy="147721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40C4C5E-EC74-D9BE-E156-93A22B55203A}"/>
                </a:ext>
              </a:extLst>
            </p:cNvPr>
            <p:cNvSpPr/>
            <p:nvPr/>
          </p:nvSpPr>
          <p:spPr>
            <a:xfrm>
              <a:off x="7961181" y="3429000"/>
              <a:ext cx="2530974" cy="14772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FBAF27-6E09-6A32-2869-A0198D947776}"/>
                </a:ext>
              </a:extLst>
            </p:cNvPr>
            <p:cNvSpPr txBox="1"/>
            <p:nvPr/>
          </p:nvSpPr>
          <p:spPr>
            <a:xfrm>
              <a:off x="8056317" y="3636692"/>
              <a:ext cx="2340705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Main Developer</a:t>
              </a:r>
            </a:p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메인 개발자</a:t>
              </a:r>
              <a:endParaRPr kumimoji="1" lang="en-US" altLang="ko-KR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endParaRPr kumimoji="1" lang="en-US" altLang="ko-KR" sz="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게임에 사용되는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전반적인 시스템을 도맡아 구현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F3564D-D9E0-8BA5-C581-BFA25813F551}"/>
              </a:ext>
            </a:extLst>
          </p:cNvPr>
          <p:cNvGrpSpPr/>
          <p:nvPr/>
        </p:nvGrpSpPr>
        <p:grpSpPr>
          <a:xfrm>
            <a:off x="7961181" y="4906217"/>
            <a:ext cx="2530974" cy="1477217"/>
            <a:chOff x="7961181" y="4906217"/>
            <a:chExt cx="2530974" cy="147721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31EA7C-0088-E806-0E1D-8C11725634FB}"/>
                </a:ext>
              </a:extLst>
            </p:cNvPr>
            <p:cNvSpPr/>
            <p:nvPr/>
          </p:nvSpPr>
          <p:spPr>
            <a:xfrm>
              <a:off x="7961181" y="4906217"/>
              <a:ext cx="2530974" cy="14772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6D8548-65DE-408B-11E8-2287A22E96EE}"/>
                </a:ext>
              </a:extLst>
            </p:cNvPr>
            <p:cNvSpPr txBox="1"/>
            <p:nvPr/>
          </p:nvSpPr>
          <p:spPr>
            <a:xfrm>
              <a:off x="8033876" y="5113909"/>
              <a:ext cx="2385588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Sub Developer</a:t>
              </a:r>
            </a:p>
            <a:p>
              <a:pPr algn="ctr"/>
              <a:r>
                <a:rPr kumimoji="1" lang="ko-KR" altLang="en-US" sz="1500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서브 개발자</a:t>
              </a:r>
              <a:endParaRPr kumimoji="1" lang="en-US" altLang="ko-KR" sz="1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endParaRPr kumimoji="1" lang="en-US" altLang="ko-KR" sz="5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시스템에 필요한 데이터 제작 및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kumimoji="1" lang="ko-KR" altLang="en-US" sz="14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텍스처와 변수 적용 목록 구현</a:t>
              </a:r>
              <a:endParaRPr kumimoji="1" lang="en-US" altLang="ko-KR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88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4144-BCCF-D358-EFDD-A226FFAC9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AB758B2-ECA2-D079-6224-C0660EC6EB14}"/>
              </a:ext>
            </a:extLst>
          </p:cNvPr>
          <p:cNvSpPr/>
          <p:nvPr/>
        </p:nvSpPr>
        <p:spPr>
          <a:xfrm>
            <a:off x="3652532" y="1084562"/>
            <a:ext cx="4925887" cy="1665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25416-3D1D-6D81-47A1-2618C06B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/>
              <a:t>PART &amp; TEAM MEMBER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CCF25-786D-3772-AE55-274DAC49F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각 파트 별 수행 인원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FDBD6-79F1-CE5E-4D1F-FDE31679ABAC}"/>
              </a:ext>
            </a:extLst>
          </p:cNvPr>
          <p:cNvSpPr txBox="1"/>
          <p:nvPr/>
        </p:nvSpPr>
        <p:spPr>
          <a:xfrm>
            <a:off x="10596427" y="70871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팀 </a:t>
            </a:r>
            <a:r>
              <a:rPr kumimoji="1" lang="en-US" altLang="ko-KR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SUKOKO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04074-41F1-CAED-6016-19E53A47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606"/>
          <a:stretch/>
        </p:blipFill>
        <p:spPr>
          <a:xfrm>
            <a:off x="3883345" y="1213994"/>
            <a:ext cx="4464259" cy="140629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344D6F2-620E-23D2-0577-518454D98B7D}"/>
              </a:ext>
            </a:extLst>
          </p:cNvPr>
          <p:cNvGrpSpPr/>
          <p:nvPr/>
        </p:nvGrpSpPr>
        <p:grpSpPr>
          <a:xfrm>
            <a:off x="1573305" y="2989951"/>
            <a:ext cx="2702860" cy="4056308"/>
            <a:chOff x="1573305" y="2989951"/>
            <a:chExt cx="2702860" cy="40563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490F0CE-9C7C-0424-0577-F10C16F5670F}"/>
                </a:ext>
              </a:extLst>
            </p:cNvPr>
            <p:cNvSpPr/>
            <p:nvPr/>
          </p:nvSpPr>
          <p:spPr>
            <a:xfrm>
              <a:off x="1573305" y="2989951"/>
              <a:ext cx="2702860" cy="40563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0078353-E334-752B-128C-647EFCF18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3015" y="3313191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652412B-A9BB-EDD9-A15B-2F13DD8B5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4415" y="3420768"/>
              <a:ext cx="1357200" cy="1357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9E5C15-DF8A-AE10-F616-D1EBD03318AB}"/>
                </a:ext>
              </a:extLst>
            </p:cNvPr>
            <p:cNvSpPr txBox="1"/>
            <p:nvPr/>
          </p:nvSpPr>
          <p:spPr>
            <a:xfrm>
              <a:off x="2390908" y="5250148"/>
              <a:ext cx="1064715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300" b="1" dirty="0">
                  <a:solidFill>
                    <a:schemeClr val="bg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201901764</a:t>
              </a:r>
            </a:p>
            <a:p>
              <a:pPr algn="ctr"/>
              <a:r>
                <a:rPr kumimoji="1" lang="ko-KR" altLang="en-US" b="1" dirty="0">
                  <a:solidFill>
                    <a:schemeClr val="bg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김민선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3A042C-0335-3A95-7A5F-58A293FE33E5}"/>
                </a:ext>
              </a:extLst>
            </p:cNvPr>
            <p:cNvSpPr txBox="1"/>
            <p:nvPr/>
          </p:nvSpPr>
          <p:spPr>
            <a:xfrm>
              <a:off x="1995555" y="5835728"/>
              <a:ext cx="1814920" cy="9007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500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프로젝트 매니저</a:t>
              </a:r>
              <a:endParaRPr kumimoji="1" lang="en-US" altLang="ko-KR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500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기획자</a:t>
              </a:r>
              <a:endParaRPr kumimoji="1" lang="en-US" altLang="ko-KR" sz="15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ko-KR" altLang="en-US" sz="1500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아트 및 </a:t>
              </a:r>
              <a:r>
                <a:rPr kumimoji="1" lang="en-US" altLang="ko-KR" sz="1500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GUI</a:t>
              </a:r>
              <a:r>
                <a:rPr kumimoji="1" lang="ko-KR" altLang="en-US" sz="1500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디자이너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1446AA4-09F9-9102-0D31-2C20455B9AFD}"/>
              </a:ext>
            </a:extLst>
          </p:cNvPr>
          <p:cNvGrpSpPr/>
          <p:nvPr/>
        </p:nvGrpSpPr>
        <p:grpSpPr>
          <a:xfrm>
            <a:off x="4744141" y="2989949"/>
            <a:ext cx="2703714" cy="4056307"/>
            <a:chOff x="4744141" y="2989949"/>
            <a:chExt cx="2703714" cy="405630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3F148E9-9A59-FCCC-C1DF-855BFCDB302F}"/>
                </a:ext>
              </a:extLst>
            </p:cNvPr>
            <p:cNvSpPr/>
            <p:nvPr/>
          </p:nvSpPr>
          <p:spPr>
            <a:xfrm>
              <a:off x="4744141" y="2989949"/>
              <a:ext cx="2703714" cy="4056307"/>
            </a:xfrm>
            <a:prstGeom prst="rect">
              <a:avLst/>
            </a:prstGeom>
            <a:solidFill>
              <a:srgbClr val="A78462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CB5C76C-21C3-A3DB-C87F-7717083EF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15476" y="3313191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740F1BBC-3051-9A34-04D0-E0ABC2A27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6876" y="3420768"/>
              <a:ext cx="1357200" cy="1357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B42B73-D628-F34D-57ED-50B21588ED8B}"/>
                </a:ext>
              </a:extLst>
            </p:cNvPr>
            <p:cNvSpPr txBox="1"/>
            <p:nvPr/>
          </p:nvSpPr>
          <p:spPr>
            <a:xfrm>
              <a:off x="5498855" y="5250148"/>
              <a:ext cx="119135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500" b="1" dirty="0">
                  <a:solidFill>
                    <a:schemeClr val="bg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201901762</a:t>
              </a:r>
            </a:p>
            <a:p>
              <a:pPr algn="ctr"/>
              <a:r>
                <a:rPr kumimoji="1" lang="ko-KR" altLang="en-US" b="1" dirty="0">
                  <a:solidFill>
                    <a:schemeClr val="bg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김경훈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6D0FF1-A1B5-26FD-2B25-4278F5AB6A8E}"/>
                </a:ext>
              </a:extLst>
            </p:cNvPr>
            <p:cNvSpPr txBox="1"/>
            <p:nvPr/>
          </p:nvSpPr>
          <p:spPr>
            <a:xfrm>
              <a:off x="5561372" y="5813888"/>
              <a:ext cx="1066318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500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메인 개발자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CC4410-EBCA-9966-B756-F6DDBDE89AED}"/>
              </a:ext>
            </a:extLst>
          </p:cNvPr>
          <p:cNvGrpSpPr/>
          <p:nvPr/>
        </p:nvGrpSpPr>
        <p:grpSpPr>
          <a:xfrm>
            <a:off x="7915831" y="2989950"/>
            <a:ext cx="2707344" cy="4056306"/>
            <a:chOff x="7915831" y="2989950"/>
            <a:chExt cx="2707344" cy="405630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D71A8F0-8717-FE95-A363-67E638BD5548}"/>
                </a:ext>
              </a:extLst>
            </p:cNvPr>
            <p:cNvSpPr/>
            <p:nvPr/>
          </p:nvSpPr>
          <p:spPr>
            <a:xfrm>
              <a:off x="7915831" y="2989950"/>
              <a:ext cx="2707344" cy="40563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innerShdw blurRad="127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2849D40-40BC-955E-99F9-04C610E62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8981" y="3313191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algn="ctr" rotWithShape="0">
                <a:prstClr val="black">
                  <a:alpha val="7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2E7ED7B-B155-EF99-9FDC-624BAC2B3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381" y="3420768"/>
              <a:ext cx="1357200" cy="13572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F3CB3DA-AB6C-ABD5-9CCF-08E6ABD5D3F7}"/>
                </a:ext>
              </a:extLst>
            </p:cNvPr>
            <p:cNvSpPr txBox="1"/>
            <p:nvPr/>
          </p:nvSpPr>
          <p:spPr>
            <a:xfrm>
              <a:off x="8742785" y="5250148"/>
              <a:ext cx="105189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300" b="1" dirty="0">
                  <a:solidFill>
                    <a:schemeClr val="bg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201901776</a:t>
              </a:r>
            </a:p>
            <a:p>
              <a:pPr algn="ctr"/>
              <a:r>
                <a:rPr kumimoji="1" lang="ko-KR" altLang="en-US" b="1" dirty="0" err="1">
                  <a:solidFill>
                    <a:schemeClr val="bg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김태양</a:t>
              </a:r>
              <a:endParaRPr kumimoji="1" lang="ko-KR" altLang="en-US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1BC2AE-961E-B942-D06F-B0CA4D89F556}"/>
                </a:ext>
              </a:extLst>
            </p:cNvPr>
            <p:cNvSpPr txBox="1"/>
            <p:nvPr/>
          </p:nvSpPr>
          <p:spPr>
            <a:xfrm>
              <a:off x="8755822" y="5813888"/>
              <a:ext cx="1066318" cy="34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ko-KR" altLang="en-US" sz="1500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서브 개발자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62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BB92F-640D-8564-0FE6-A927BD6EE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7043778-F8E7-72FE-4B5D-E0EC1F57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4180380"/>
            <a:ext cx="7343227" cy="132556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SCHEDULE</a:t>
            </a:r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5B5320F-F569-0F6A-DFB4-8B895E737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프로젝트 일정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AD14983-A624-B428-3E98-2B10CC6518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05</a:t>
            </a:r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24F1F91-9BB3-A3B2-D46D-6FC8C6ECE4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40009" y="338896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B958300-5C80-C2A1-ADB9-79E455E1C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3412" y="338896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전체 수행 기간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EE6CB35-1F4A-7438-A835-C53222C364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0009" y="1445660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826B95E-D1A8-E956-BF48-4E10A5218D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3412" y="1445660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월별 목표 및 세부 일정</a:t>
            </a: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44D1F213-08BA-8C6A-7B07-DD14C16F4BB1}"/>
              </a:ext>
            </a:extLst>
          </p:cNvPr>
          <p:cNvCxnSpPr>
            <a:cxnSpLocks/>
          </p:cNvCxnSpPr>
          <p:nvPr/>
        </p:nvCxnSpPr>
        <p:spPr>
          <a:xfrm>
            <a:off x="8913412" y="848957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5780A55-1EB9-C346-7DAF-2933A93A3F68}"/>
              </a:ext>
            </a:extLst>
          </p:cNvPr>
          <p:cNvCxnSpPr>
            <a:cxnSpLocks/>
          </p:cNvCxnSpPr>
          <p:nvPr/>
        </p:nvCxnSpPr>
        <p:spPr>
          <a:xfrm>
            <a:off x="8913412" y="1961214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15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8FF5-9337-6281-F847-1AE708229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D3B9E-75F9-AFEE-BB75-96E4C4B4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tx2"/>
                </a:solidFill>
              </a:rPr>
              <a:t>SCHEDULE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325EC-136D-ADED-5F70-6176D733C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전체 수행 기간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0A568-1876-AF01-C4A0-13E91719D052}"/>
              </a:ext>
            </a:extLst>
          </p:cNvPr>
          <p:cNvSpPr txBox="1"/>
          <p:nvPr/>
        </p:nvSpPr>
        <p:spPr>
          <a:xfrm>
            <a:off x="8903656" y="708713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프로젝트 진행 기간 및 작업 일정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BAD6F61-9F42-FE63-615D-CD5CEF4D30CC}"/>
              </a:ext>
            </a:extLst>
          </p:cNvPr>
          <p:cNvGrpSpPr/>
          <p:nvPr/>
        </p:nvGrpSpPr>
        <p:grpSpPr>
          <a:xfrm rot="5400000">
            <a:off x="2306672" y="3311420"/>
            <a:ext cx="2898679" cy="1054902"/>
            <a:chOff x="3303283" y="3111457"/>
            <a:chExt cx="4697740" cy="1057924"/>
          </a:xfrm>
        </p:grpSpPr>
        <p:sp>
          <p:nvSpPr>
            <p:cNvPr id="26" name="갈매기형 수장[C] 25">
              <a:extLst>
                <a:ext uri="{FF2B5EF4-FFF2-40B4-BE49-F238E27FC236}">
                  <a16:creationId xmlns:a16="http://schemas.microsoft.com/office/drawing/2014/main" id="{F9E21BE1-89E9-067A-3A3C-908FA0FA0DCE}"/>
                </a:ext>
              </a:extLst>
            </p:cNvPr>
            <p:cNvSpPr/>
            <p:nvPr/>
          </p:nvSpPr>
          <p:spPr>
            <a:xfrm>
              <a:off x="4803811" y="3111457"/>
              <a:ext cx="696335" cy="1057924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갈매기형 수장[C] 26">
              <a:extLst>
                <a:ext uri="{FF2B5EF4-FFF2-40B4-BE49-F238E27FC236}">
                  <a16:creationId xmlns:a16="http://schemas.microsoft.com/office/drawing/2014/main" id="{B9686B49-5992-4E1A-9D0F-3631076CCC47}"/>
                </a:ext>
              </a:extLst>
            </p:cNvPr>
            <p:cNvSpPr/>
            <p:nvPr/>
          </p:nvSpPr>
          <p:spPr>
            <a:xfrm>
              <a:off x="5303987" y="3111457"/>
              <a:ext cx="696335" cy="1057924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[C] 27">
              <a:extLst>
                <a:ext uri="{FF2B5EF4-FFF2-40B4-BE49-F238E27FC236}">
                  <a16:creationId xmlns:a16="http://schemas.microsoft.com/office/drawing/2014/main" id="{A597E7B5-A49A-C077-312D-250366AD4218}"/>
                </a:ext>
              </a:extLst>
            </p:cNvPr>
            <p:cNvSpPr/>
            <p:nvPr/>
          </p:nvSpPr>
          <p:spPr>
            <a:xfrm>
              <a:off x="5804163" y="3111457"/>
              <a:ext cx="696335" cy="1057924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갈매기형 수장[C] 45">
              <a:extLst>
                <a:ext uri="{FF2B5EF4-FFF2-40B4-BE49-F238E27FC236}">
                  <a16:creationId xmlns:a16="http://schemas.microsoft.com/office/drawing/2014/main" id="{AEB5708F-6975-04C9-62C6-020DF718F0D0}"/>
                </a:ext>
              </a:extLst>
            </p:cNvPr>
            <p:cNvSpPr/>
            <p:nvPr/>
          </p:nvSpPr>
          <p:spPr>
            <a:xfrm>
              <a:off x="6304339" y="3111457"/>
              <a:ext cx="696335" cy="1057924"/>
            </a:xfrm>
            <a:prstGeom prst="chevr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갈매기형 수장[C] 46">
              <a:extLst>
                <a:ext uri="{FF2B5EF4-FFF2-40B4-BE49-F238E27FC236}">
                  <a16:creationId xmlns:a16="http://schemas.microsoft.com/office/drawing/2014/main" id="{4453017A-A6B1-C3CC-BB23-D0B3FA700CEE}"/>
                </a:ext>
              </a:extLst>
            </p:cNvPr>
            <p:cNvSpPr/>
            <p:nvPr/>
          </p:nvSpPr>
          <p:spPr>
            <a:xfrm>
              <a:off x="6804515" y="3111457"/>
              <a:ext cx="696335" cy="1057924"/>
            </a:xfrm>
            <a:prstGeom prst="chevr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갈매기형 수장[C] 47">
              <a:extLst>
                <a:ext uri="{FF2B5EF4-FFF2-40B4-BE49-F238E27FC236}">
                  <a16:creationId xmlns:a16="http://schemas.microsoft.com/office/drawing/2014/main" id="{C5B58DF6-4751-968E-BCEA-0566101A2CFB}"/>
                </a:ext>
              </a:extLst>
            </p:cNvPr>
            <p:cNvSpPr/>
            <p:nvPr/>
          </p:nvSpPr>
          <p:spPr>
            <a:xfrm>
              <a:off x="7304688" y="3111457"/>
              <a:ext cx="696335" cy="1057924"/>
            </a:xfrm>
            <a:prstGeom prst="chevr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갈매기형 수장[C] 49">
              <a:extLst>
                <a:ext uri="{FF2B5EF4-FFF2-40B4-BE49-F238E27FC236}">
                  <a16:creationId xmlns:a16="http://schemas.microsoft.com/office/drawing/2014/main" id="{142524AD-C42F-4E44-CC0C-D25098238F10}"/>
                </a:ext>
              </a:extLst>
            </p:cNvPr>
            <p:cNvSpPr/>
            <p:nvPr/>
          </p:nvSpPr>
          <p:spPr>
            <a:xfrm>
              <a:off x="3303283" y="3111457"/>
              <a:ext cx="696335" cy="1057924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갈매기형 수장[C] 50">
              <a:extLst>
                <a:ext uri="{FF2B5EF4-FFF2-40B4-BE49-F238E27FC236}">
                  <a16:creationId xmlns:a16="http://schemas.microsoft.com/office/drawing/2014/main" id="{EBC37791-C4E5-1B55-43E5-2471E3A47227}"/>
                </a:ext>
              </a:extLst>
            </p:cNvPr>
            <p:cNvSpPr/>
            <p:nvPr/>
          </p:nvSpPr>
          <p:spPr>
            <a:xfrm>
              <a:off x="3803459" y="3111457"/>
              <a:ext cx="696335" cy="1057924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갈매기형 수장[C] 51">
              <a:extLst>
                <a:ext uri="{FF2B5EF4-FFF2-40B4-BE49-F238E27FC236}">
                  <a16:creationId xmlns:a16="http://schemas.microsoft.com/office/drawing/2014/main" id="{89C29F06-2CE3-56F4-A7AA-BC63CC13ED81}"/>
                </a:ext>
              </a:extLst>
            </p:cNvPr>
            <p:cNvSpPr/>
            <p:nvPr/>
          </p:nvSpPr>
          <p:spPr>
            <a:xfrm>
              <a:off x="4303635" y="3111457"/>
              <a:ext cx="696335" cy="1057924"/>
            </a:xfrm>
            <a:prstGeom prst="chevron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A999544-4DE1-F37C-7227-41D94216F002}"/>
              </a:ext>
            </a:extLst>
          </p:cNvPr>
          <p:cNvGrpSpPr/>
          <p:nvPr/>
        </p:nvGrpSpPr>
        <p:grpSpPr>
          <a:xfrm>
            <a:off x="2996833" y="1301633"/>
            <a:ext cx="1612053" cy="1616809"/>
            <a:chOff x="1754422" y="2181466"/>
            <a:chExt cx="2612572" cy="249500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1A3C179E-5740-077A-E6E7-0202A5706DA2}"/>
                </a:ext>
              </a:extLst>
            </p:cNvPr>
            <p:cNvSpPr/>
            <p:nvPr/>
          </p:nvSpPr>
          <p:spPr>
            <a:xfrm>
              <a:off x="1754423" y="2181466"/>
              <a:ext cx="2612571" cy="249500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600353FD-EAF9-7606-4908-53D6BA85DF58}"/>
                </a:ext>
              </a:extLst>
            </p:cNvPr>
            <p:cNvCxnSpPr>
              <a:cxnSpLocks/>
            </p:cNvCxnSpPr>
            <p:nvPr/>
          </p:nvCxnSpPr>
          <p:spPr>
            <a:xfrm>
              <a:off x="1754423" y="2801952"/>
              <a:ext cx="2612571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BFC8B3-90ED-F889-3C32-999C04E3E4AB}"/>
                </a:ext>
              </a:extLst>
            </p:cNvPr>
            <p:cNvSpPr txBox="1"/>
            <p:nvPr/>
          </p:nvSpPr>
          <p:spPr>
            <a:xfrm>
              <a:off x="2199690" y="2234489"/>
              <a:ext cx="1743715" cy="546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700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AUGUST</a:t>
              </a:r>
              <a:endParaRPr kumimoji="1" lang="ko-KR" altLang="en-US" sz="1700" b="1" dirty="0">
                <a:solidFill>
                  <a:schemeClr val="tx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  <p:sp>
          <p:nvSpPr>
            <p:cNvPr id="10" name="양쪽 모서리가 둥근 사각형 9">
              <a:extLst>
                <a:ext uri="{FF2B5EF4-FFF2-40B4-BE49-F238E27FC236}">
                  <a16:creationId xmlns:a16="http://schemas.microsoft.com/office/drawing/2014/main" id="{A18FCBD8-1B2A-4F44-8D19-B711A8482736}"/>
                </a:ext>
              </a:extLst>
            </p:cNvPr>
            <p:cNvSpPr/>
            <p:nvPr/>
          </p:nvSpPr>
          <p:spPr>
            <a:xfrm rot="10800000">
              <a:off x="1754422" y="2824811"/>
              <a:ext cx="2612571" cy="1851639"/>
            </a:xfrm>
            <a:prstGeom prst="round2SameRect">
              <a:avLst>
                <a:gd name="adj1" fmla="val 22918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C887E4-4B9A-B89D-6CAA-AD8469C4459B}"/>
                </a:ext>
              </a:extLst>
            </p:cNvPr>
            <p:cNvSpPr txBox="1"/>
            <p:nvPr/>
          </p:nvSpPr>
          <p:spPr>
            <a:xfrm>
              <a:off x="1830338" y="2824790"/>
              <a:ext cx="2460735" cy="1804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0" b="1" dirty="0">
                  <a:solidFill>
                    <a:schemeClr val="bg1"/>
                  </a:solidFill>
                  <a:latin typeface="Angsana New" panose="02020603050405020304" pitchFamily="18" charset="-34"/>
                  <a:cs typeface="Angsana New" panose="02020603050405020304" pitchFamily="18" charset="-34"/>
                </a:rPr>
                <a:t>08.12</a:t>
              </a:r>
              <a:endParaRPr kumimoji="1" lang="ko-KR" altLang="en-US" sz="7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2B9B29F-00F7-9769-5ABC-3530840913AE}"/>
              </a:ext>
            </a:extLst>
          </p:cNvPr>
          <p:cNvGrpSpPr/>
          <p:nvPr/>
        </p:nvGrpSpPr>
        <p:grpSpPr>
          <a:xfrm>
            <a:off x="2949987" y="4759314"/>
            <a:ext cx="1612053" cy="1616809"/>
            <a:chOff x="1754422" y="2181466"/>
            <a:chExt cx="2612572" cy="2495005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9B96F5E6-8F34-D9EE-DCAF-BD63B984B30A}"/>
                </a:ext>
              </a:extLst>
            </p:cNvPr>
            <p:cNvSpPr/>
            <p:nvPr/>
          </p:nvSpPr>
          <p:spPr>
            <a:xfrm>
              <a:off x="1754423" y="2181466"/>
              <a:ext cx="2612571" cy="249500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D3CE8868-918A-CD33-6F3E-875845A645E7}"/>
                </a:ext>
              </a:extLst>
            </p:cNvPr>
            <p:cNvCxnSpPr>
              <a:cxnSpLocks/>
            </p:cNvCxnSpPr>
            <p:nvPr/>
          </p:nvCxnSpPr>
          <p:spPr>
            <a:xfrm>
              <a:off x="1754423" y="2801952"/>
              <a:ext cx="2612571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AB7950F-91CF-39AB-1178-C90F0E87533F}"/>
                </a:ext>
              </a:extLst>
            </p:cNvPr>
            <p:cNvSpPr txBox="1"/>
            <p:nvPr/>
          </p:nvSpPr>
          <p:spPr>
            <a:xfrm>
              <a:off x="1960684" y="2234489"/>
              <a:ext cx="2221730" cy="546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700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NOVEMBER</a:t>
              </a:r>
              <a:endParaRPr kumimoji="1" lang="ko-KR" altLang="en-US" sz="1700" b="1" dirty="0">
                <a:solidFill>
                  <a:schemeClr val="tx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endParaRPr>
            </a:p>
          </p:txBody>
        </p:sp>
        <p:sp>
          <p:nvSpPr>
            <p:cNvPr id="59" name="양쪽 모서리가 둥근 사각형 58">
              <a:extLst>
                <a:ext uri="{FF2B5EF4-FFF2-40B4-BE49-F238E27FC236}">
                  <a16:creationId xmlns:a16="http://schemas.microsoft.com/office/drawing/2014/main" id="{5CF53089-C255-5681-E71C-C466C41B8DB6}"/>
                </a:ext>
              </a:extLst>
            </p:cNvPr>
            <p:cNvSpPr/>
            <p:nvPr/>
          </p:nvSpPr>
          <p:spPr>
            <a:xfrm rot="10800000">
              <a:off x="1754422" y="2824811"/>
              <a:ext cx="2612571" cy="1851639"/>
            </a:xfrm>
            <a:prstGeom prst="round2SameRect">
              <a:avLst>
                <a:gd name="adj1" fmla="val 22918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8C7076E-A629-AC99-BA49-0BEFE93A270E}"/>
                </a:ext>
              </a:extLst>
            </p:cNvPr>
            <p:cNvSpPr txBox="1"/>
            <p:nvPr/>
          </p:nvSpPr>
          <p:spPr>
            <a:xfrm>
              <a:off x="1830338" y="2824790"/>
              <a:ext cx="2460735" cy="18048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7000" b="1" dirty="0">
                  <a:solidFill>
                    <a:schemeClr val="bg1"/>
                  </a:solidFill>
                  <a:latin typeface="Angsana New" panose="02020603050405020304" pitchFamily="18" charset="-34"/>
                  <a:cs typeface="Angsana New" panose="02020603050405020304" pitchFamily="18" charset="-34"/>
                </a:rPr>
                <a:t>11.20</a:t>
              </a:r>
              <a:endParaRPr kumimoji="1" lang="ko-KR" altLang="en-US" sz="7000" b="1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5D5CE3-862A-BC8E-8B2C-40130D5E9D8B}"/>
              </a:ext>
            </a:extLst>
          </p:cNvPr>
          <p:cNvGrpSpPr/>
          <p:nvPr/>
        </p:nvGrpSpPr>
        <p:grpSpPr>
          <a:xfrm>
            <a:off x="5655773" y="1336007"/>
            <a:ext cx="3586239" cy="5040116"/>
            <a:chOff x="5655773" y="1336007"/>
            <a:chExt cx="3586239" cy="504011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5A0061F-7236-6039-0815-6A33DCC13EE7}"/>
                </a:ext>
              </a:extLst>
            </p:cNvPr>
            <p:cNvGrpSpPr/>
            <p:nvPr/>
          </p:nvGrpSpPr>
          <p:grpSpPr>
            <a:xfrm>
              <a:off x="5655774" y="1336007"/>
              <a:ext cx="1854995" cy="642620"/>
              <a:chOff x="2764948" y="2583733"/>
              <a:chExt cx="1854995" cy="64262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6B360F-AF6E-E1BF-0796-D61DB5D9549E}"/>
                  </a:ext>
                </a:extLst>
              </p:cNvPr>
              <p:cNvSpPr txBox="1"/>
              <p:nvPr/>
            </p:nvSpPr>
            <p:spPr>
              <a:xfrm>
                <a:off x="2764948" y="2583733"/>
                <a:ext cx="18549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ko-KR" altLang="en-US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세부 기획서 작성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D82A7-5193-0859-3AF6-E4561220AC60}"/>
                  </a:ext>
                </a:extLst>
              </p:cNvPr>
              <p:cNvSpPr txBox="1"/>
              <p:nvPr/>
            </p:nvSpPr>
            <p:spPr>
              <a:xfrm>
                <a:off x="2764948" y="2933965"/>
                <a:ext cx="1202572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08.12</a:t>
                </a:r>
                <a:r>
                  <a:rPr kumimoji="1" lang="ko-KR" altLang="en-US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~ 09.01</a:t>
                </a:r>
                <a:endParaRPr kumimoji="1" lang="ko-KR" altLang="en-US" sz="1300" dirty="0">
                  <a:solidFill>
                    <a:schemeClr val="tx2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76D359D-F6BE-9382-00A8-6C182CB41B7E}"/>
                </a:ext>
              </a:extLst>
            </p:cNvPr>
            <p:cNvGrpSpPr/>
            <p:nvPr/>
          </p:nvGrpSpPr>
          <p:grpSpPr>
            <a:xfrm>
              <a:off x="5655773" y="2075515"/>
              <a:ext cx="1845379" cy="637717"/>
              <a:chOff x="2774564" y="2583733"/>
              <a:chExt cx="1845379" cy="63771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76729B-5680-DA1B-D89A-3943225448E3}"/>
                  </a:ext>
                </a:extLst>
              </p:cNvPr>
              <p:cNvSpPr txBox="1"/>
              <p:nvPr/>
            </p:nvSpPr>
            <p:spPr>
              <a:xfrm>
                <a:off x="2774565" y="2583733"/>
                <a:ext cx="1845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ko-KR" altLang="en-US" sz="2000" b="1" dirty="0" err="1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화면별</a:t>
                </a:r>
                <a:r>
                  <a:rPr kumimoji="1" lang="ko-KR" altLang="en-US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</a:t>
                </a:r>
                <a:r>
                  <a:rPr kumimoji="1" lang="en-US" altLang="ko-KR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GUI </a:t>
                </a:r>
                <a:r>
                  <a:rPr kumimoji="1" lang="ko-KR" altLang="en-US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구성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9746F7-26D9-E057-362A-4C39F175AAAE}"/>
                  </a:ext>
                </a:extLst>
              </p:cNvPr>
              <p:cNvSpPr txBox="1"/>
              <p:nvPr/>
            </p:nvSpPr>
            <p:spPr>
              <a:xfrm>
                <a:off x="2774564" y="2929062"/>
                <a:ext cx="122982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09.02</a:t>
                </a:r>
                <a:r>
                  <a:rPr kumimoji="1" lang="ko-KR" altLang="en-US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~ 09.15</a:t>
                </a:r>
                <a:endParaRPr kumimoji="1" lang="ko-KR" altLang="en-US" sz="1300" dirty="0">
                  <a:solidFill>
                    <a:schemeClr val="tx2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36FAFAB-BD37-3481-D5E7-76D70DD4CC45}"/>
                </a:ext>
              </a:extLst>
            </p:cNvPr>
            <p:cNvGrpSpPr/>
            <p:nvPr/>
          </p:nvGrpSpPr>
          <p:grpSpPr>
            <a:xfrm>
              <a:off x="5655773" y="2810120"/>
              <a:ext cx="3304110" cy="641045"/>
              <a:chOff x="2883536" y="2943900"/>
              <a:chExt cx="3304110" cy="64104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34699A-39F1-A5D1-A398-682DD583DDA4}"/>
                  </a:ext>
                </a:extLst>
              </p:cNvPr>
              <p:cNvSpPr txBox="1"/>
              <p:nvPr/>
            </p:nvSpPr>
            <p:spPr>
              <a:xfrm>
                <a:off x="2883536" y="2943900"/>
                <a:ext cx="33041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ko-KR" altLang="en-US" sz="2000" b="1" dirty="0" err="1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팝업창</a:t>
                </a:r>
                <a:r>
                  <a:rPr kumimoji="1" lang="ko-KR" altLang="en-US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및 스테이지 시스템 구현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93CAED-3510-EB6D-0BAA-992B77E962F6}"/>
                  </a:ext>
                </a:extLst>
              </p:cNvPr>
              <p:cNvSpPr txBox="1"/>
              <p:nvPr/>
            </p:nvSpPr>
            <p:spPr>
              <a:xfrm>
                <a:off x="2883536" y="3292557"/>
                <a:ext cx="123623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09.16</a:t>
                </a:r>
                <a:r>
                  <a:rPr kumimoji="1" lang="ko-KR" altLang="en-US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~ 09.29</a:t>
                </a:r>
                <a:endParaRPr kumimoji="1" lang="ko-KR" altLang="en-US" sz="1300" dirty="0">
                  <a:solidFill>
                    <a:schemeClr val="tx2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43C5B40-B07C-E0A5-0438-106ED9AD6ECB}"/>
                </a:ext>
              </a:extLst>
            </p:cNvPr>
            <p:cNvGrpSpPr/>
            <p:nvPr/>
          </p:nvGrpSpPr>
          <p:grpSpPr>
            <a:xfrm>
              <a:off x="5655773" y="3548053"/>
              <a:ext cx="2579552" cy="636614"/>
              <a:chOff x="2040391" y="2583733"/>
              <a:chExt cx="2579552" cy="63661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350720-47F9-90F5-3227-B0ABFA6F4276}"/>
                  </a:ext>
                </a:extLst>
              </p:cNvPr>
              <p:cNvSpPr txBox="1"/>
              <p:nvPr/>
            </p:nvSpPr>
            <p:spPr>
              <a:xfrm>
                <a:off x="2040391" y="2583733"/>
                <a:ext cx="25795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ko-KR" altLang="en-US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스토리 출력 시스템 구현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A0C8ED-B2DC-D2B6-669D-FC4B690D45D3}"/>
                  </a:ext>
                </a:extLst>
              </p:cNvPr>
              <p:cNvSpPr txBox="1"/>
              <p:nvPr/>
            </p:nvSpPr>
            <p:spPr>
              <a:xfrm>
                <a:off x="2041994" y="2927959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09.30</a:t>
                </a:r>
                <a:r>
                  <a:rPr kumimoji="1" lang="ko-KR" altLang="en-US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~ 10.06</a:t>
                </a:r>
                <a:endParaRPr kumimoji="1" lang="ko-KR" altLang="en-US" sz="1300" dirty="0">
                  <a:solidFill>
                    <a:schemeClr val="tx2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5DDBABF-9665-581F-9A05-A66B7E8741C7}"/>
                </a:ext>
              </a:extLst>
            </p:cNvPr>
            <p:cNvGrpSpPr/>
            <p:nvPr/>
          </p:nvGrpSpPr>
          <p:grpSpPr>
            <a:xfrm>
              <a:off x="5655773" y="4281555"/>
              <a:ext cx="1854996" cy="629936"/>
              <a:chOff x="2764947" y="4306330"/>
              <a:chExt cx="1854996" cy="62993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E341AE-8615-2112-C7BB-0963188DDF62}"/>
                  </a:ext>
                </a:extLst>
              </p:cNvPr>
              <p:cNvSpPr txBox="1"/>
              <p:nvPr/>
            </p:nvSpPr>
            <p:spPr>
              <a:xfrm>
                <a:off x="2764947" y="4306330"/>
                <a:ext cx="18549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ko-KR" altLang="en-US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전투 시스템 구현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4AE2BB-CBFF-E19D-029A-9E38CADE5A99}"/>
                  </a:ext>
                </a:extLst>
              </p:cNvPr>
              <p:cNvSpPr txBox="1"/>
              <p:nvPr/>
            </p:nvSpPr>
            <p:spPr>
              <a:xfrm>
                <a:off x="2764947" y="4643878"/>
                <a:ext cx="118173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10.07</a:t>
                </a:r>
                <a:r>
                  <a:rPr kumimoji="1" lang="ko-KR" altLang="en-US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~ 10.27</a:t>
                </a:r>
                <a:endParaRPr kumimoji="1" lang="ko-KR" altLang="en-US" sz="1300" dirty="0">
                  <a:solidFill>
                    <a:schemeClr val="tx2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C5B6DC0-FE65-6CF8-3135-140133FC2CA8}"/>
                </a:ext>
              </a:extLst>
            </p:cNvPr>
            <p:cNvGrpSpPr/>
            <p:nvPr/>
          </p:nvGrpSpPr>
          <p:grpSpPr>
            <a:xfrm>
              <a:off x="5655773" y="5008379"/>
              <a:ext cx="3586239" cy="648481"/>
              <a:chOff x="1033704" y="2583733"/>
              <a:chExt cx="3586239" cy="64848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AB6F35-47E1-19AC-E07D-FA76470F6A04}"/>
                  </a:ext>
                </a:extLst>
              </p:cNvPr>
              <p:cNvSpPr txBox="1"/>
              <p:nvPr/>
            </p:nvSpPr>
            <p:spPr>
              <a:xfrm>
                <a:off x="1033704" y="2583733"/>
                <a:ext cx="35862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ko-KR" altLang="en-US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게임 내 사운드 및 애니메이션 적용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F18EE5-E5F5-1530-BCDE-A14031BA8AAB}"/>
                  </a:ext>
                </a:extLst>
              </p:cNvPr>
              <p:cNvSpPr txBox="1"/>
              <p:nvPr/>
            </p:nvSpPr>
            <p:spPr>
              <a:xfrm>
                <a:off x="1033704" y="2939826"/>
                <a:ext cx="116730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10.27</a:t>
                </a:r>
                <a:r>
                  <a:rPr kumimoji="1" lang="ko-KR" altLang="en-US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~ 11.03</a:t>
                </a:r>
                <a:endParaRPr kumimoji="1" lang="ko-KR" altLang="en-US" sz="1300" dirty="0">
                  <a:solidFill>
                    <a:schemeClr val="tx2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22D3617-5AC8-C087-0D9F-E1435AF3C56E}"/>
                </a:ext>
              </a:extLst>
            </p:cNvPr>
            <p:cNvGrpSpPr/>
            <p:nvPr/>
          </p:nvGrpSpPr>
          <p:grpSpPr>
            <a:xfrm>
              <a:off x="5655773" y="5753748"/>
              <a:ext cx="3323346" cy="622375"/>
              <a:chOff x="1296597" y="4323811"/>
              <a:chExt cx="3323346" cy="62237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6774FE-EC76-DDEB-01E1-8D1F5969ABBD}"/>
                  </a:ext>
                </a:extLst>
              </p:cNvPr>
              <p:cNvSpPr txBox="1"/>
              <p:nvPr/>
            </p:nvSpPr>
            <p:spPr>
              <a:xfrm>
                <a:off x="1296597" y="4323811"/>
                <a:ext cx="3323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ko-KR" altLang="en-US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테스트 진행 및 </a:t>
                </a:r>
                <a:r>
                  <a:rPr kumimoji="1" lang="ko-KR" altLang="en-US" sz="2000" b="1" dirty="0" err="1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수정・보완</a:t>
                </a:r>
                <a:r>
                  <a:rPr kumimoji="1" lang="ko-KR" altLang="en-US" sz="20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작업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75D36A8-257B-1479-2E09-61C532630D64}"/>
                  </a:ext>
                </a:extLst>
              </p:cNvPr>
              <p:cNvSpPr txBox="1"/>
              <p:nvPr/>
            </p:nvSpPr>
            <p:spPr>
              <a:xfrm>
                <a:off x="1296597" y="4653798"/>
                <a:ext cx="115127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11.04</a:t>
                </a:r>
                <a:r>
                  <a:rPr kumimoji="1" lang="ko-KR" altLang="en-US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kumimoji="1" lang="en-US" altLang="ko-KR" sz="1300" dirty="0">
                    <a:solidFill>
                      <a:schemeClr val="tx2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~ 11.20</a:t>
                </a:r>
                <a:endParaRPr kumimoji="1" lang="ko-KR" altLang="en-US" sz="1300" dirty="0">
                  <a:solidFill>
                    <a:schemeClr val="tx2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</p:grp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7F8F4ABF-461E-B97F-9A32-E2F966A91E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97159" y="1536061"/>
            <a:ext cx="1" cy="4693867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EEC9F-794B-2CFB-5F90-7DF69FE7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F106FBD-ED78-3AFA-537F-14646BAA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239" y="3429000"/>
            <a:ext cx="6549966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/>
              <a:t>RISK &amp; </a:t>
            </a:r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B82FB8-E405-AE10-D017-C0ED4A2F1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3616" y="5211738"/>
            <a:ext cx="4602811" cy="483310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리스크 관리 및 현재 진행 상황 보고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B06E2B6-E6E3-DDB3-D64B-B5B319287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02317" y="2324287"/>
            <a:ext cx="2144110" cy="1295076"/>
          </a:xfrm>
        </p:spPr>
        <p:txBody>
          <a:bodyPr/>
          <a:lstStyle/>
          <a:p>
            <a:r>
              <a:rPr kumimoji="1" lang="en-US" altLang="ko-KR" dirty="0"/>
              <a:t>06</a:t>
            </a:r>
            <a:endParaRPr kumimoji="1"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5ABE720-FCFB-71DB-E0FA-59D4C711E6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40009" y="338896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61C0303-7115-84B4-EE49-2656FF2B64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3412" y="338896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리스크 관리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9BF320F-B54A-595D-21AC-9C0245EBB6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0009" y="1445660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9657620-7A44-F6CA-E307-DDB424CFBA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3412" y="1445660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현재 진행 상황 보고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4DC2A-4887-411E-932E-782620D71518}"/>
              </a:ext>
            </a:extLst>
          </p:cNvPr>
          <p:cNvSpPr txBox="1"/>
          <p:nvPr/>
        </p:nvSpPr>
        <p:spPr>
          <a:xfrm>
            <a:off x="1635185" y="4137228"/>
            <a:ext cx="59250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8000" b="1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CURRENT STATE</a:t>
            </a:r>
            <a:endParaRPr kumimoji="1" lang="ko-KR" altLang="en-US" sz="8000" b="1" dirty="0">
              <a:solidFill>
                <a:schemeClr val="bg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6B16FCB4-185E-A93B-6B98-FAFB68292286}"/>
              </a:ext>
            </a:extLst>
          </p:cNvPr>
          <p:cNvCxnSpPr>
            <a:cxnSpLocks/>
          </p:cNvCxnSpPr>
          <p:nvPr/>
        </p:nvCxnSpPr>
        <p:spPr>
          <a:xfrm>
            <a:off x="8913412" y="848957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9FAF7108-3051-8BE6-88B4-8406BE80E8A7}"/>
              </a:ext>
            </a:extLst>
          </p:cNvPr>
          <p:cNvCxnSpPr>
            <a:cxnSpLocks/>
          </p:cNvCxnSpPr>
          <p:nvPr/>
        </p:nvCxnSpPr>
        <p:spPr>
          <a:xfrm>
            <a:off x="8913412" y="1961214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37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2F180-A36E-D8DC-AB63-61082ABEA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E78E-D1BB-D6E2-F6E6-EACA592A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tx2"/>
                </a:solidFill>
              </a:rPr>
              <a:t>RISK &amp; CURRENT STATE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77561-57AE-D54C-C21E-AA934F62D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리스크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0A5A7A-CE8D-0CC3-3B3E-2AEF160B083E}"/>
              </a:ext>
            </a:extLst>
          </p:cNvPr>
          <p:cNvSpPr txBox="1"/>
          <p:nvPr/>
        </p:nvSpPr>
        <p:spPr>
          <a:xfrm>
            <a:off x="8903656" y="708713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발생 가능한 리스크 및 해결 방안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C02C222-3220-225C-83F0-F81D8A6ABA5E}"/>
              </a:ext>
            </a:extLst>
          </p:cNvPr>
          <p:cNvGrpSpPr/>
          <p:nvPr/>
        </p:nvGrpSpPr>
        <p:grpSpPr>
          <a:xfrm>
            <a:off x="1620583" y="2428038"/>
            <a:ext cx="3818740" cy="685906"/>
            <a:chOff x="1437109" y="2588678"/>
            <a:chExt cx="3818740" cy="685906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5FFA801-4E60-8F9E-ADF4-18C36042CBA5}"/>
                </a:ext>
              </a:extLst>
            </p:cNvPr>
            <p:cNvSpPr/>
            <p:nvPr/>
          </p:nvSpPr>
          <p:spPr>
            <a:xfrm>
              <a:off x="1437109" y="2588678"/>
              <a:ext cx="3818740" cy="6859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CCBA009-EEFD-A2EA-EEF1-50C263C4F6EB}"/>
                </a:ext>
              </a:extLst>
            </p:cNvPr>
            <p:cNvSpPr txBox="1"/>
            <p:nvPr/>
          </p:nvSpPr>
          <p:spPr>
            <a:xfrm>
              <a:off x="1921282" y="2748565"/>
              <a:ext cx="2842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일정 내의 작업 소화 시간 부족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BA485C0-413A-086D-0C3B-FCA0A1063A8B}"/>
              </a:ext>
            </a:extLst>
          </p:cNvPr>
          <p:cNvGrpSpPr/>
          <p:nvPr/>
        </p:nvGrpSpPr>
        <p:grpSpPr>
          <a:xfrm>
            <a:off x="1620583" y="3399418"/>
            <a:ext cx="3818740" cy="685906"/>
            <a:chOff x="1435990" y="3885001"/>
            <a:chExt cx="3818740" cy="68590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4063FC0-7CB0-CB43-76DC-42FC7B996216}"/>
                </a:ext>
              </a:extLst>
            </p:cNvPr>
            <p:cNvSpPr/>
            <p:nvPr/>
          </p:nvSpPr>
          <p:spPr>
            <a:xfrm>
              <a:off x="1435990" y="3885001"/>
              <a:ext cx="3818740" cy="68590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6DB5293-F990-71DE-E95D-037EB510470B}"/>
                </a:ext>
              </a:extLst>
            </p:cNvPr>
            <p:cNvSpPr txBox="1"/>
            <p:nvPr/>
          </p:nvSpPr>
          <p:spPr>
            <a:xfrm>
              <a:off x="2471596" y="4043288"/>
              <a:ext cx="17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일정 변경 및 삭제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8F27571-8E0D-9FDB-D134-7BA7D0A7E6B5}"/>
              </a:ext>
            </a:extLst>
          </p:cNvPr>
          <p:cNvGrpSpPr/>
          <p:nvPr/>
        </p:nvGrpSpPr>
        <p:grpSpPr>
          <a:xfrm>
            <a:off x="2598069" y="1579288"/>
            <a:ext cx="1883850" cy="375972"/>
            <a:chOff x="2399462" y="1717681"/>
            <a:chExt cx="1883850" cy="37597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A52EA60-DEAA-FA19-C43E-FA7F78D828C8}"/>
                </a:ext>
              </a:extLst>
            </p:cNvPr>
            <p:cNvSpPr txBox="1"/>
            <p:nvPr/>
          </p:nvSpPr>
          <p:spPr>
            <a:xfrm>
              <a:off x="2399463" y="1717681"/>
              <a:ext cx="18838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발생 가능한 리스크</a:t>
              </a:r>
            </a:p>
          </p:txBody>
        </p:sp>
        <p:cxnSp>
          <p:nvCxnSpPr>
            <p:cNvPr id="81" name="직선 연결선[R] 80">
              <a:extLst>
                <a:ext uri="{FF2B5EF4-FFF2-40B4-BE49-F238E27FC236}">
                  <a16:creationId xmlns:a16="http://schemas.microsoft.com/office/drawing/2014/main" id="{CC0C3817-CE07-DE17-9088-F0DC9A2B175C}"/>
                </a:ext>
              </a:extLst>
            </p:cNvPr>
            <p:cNvCxnSpPr>
              <a:cxnSpLocks/>
            </p:cNvCxnSpPr>
            <p:nvPr/>
          </p:nvCxnSpPr>
          <p:spPr>
            <a:xfrm>
              <a:off x="2399462" y="2093653"/>
              <a:ext cx="1883849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BD26B8-E77A-47A9-269E-3088A2938EEA}"/>
              </a:ext>
            </a:extLst>
          </p:cNvPr>
          <p:cNvGrpSpPr/>
          <p:nvPr/>
        </p:nvGrpSpPr>
        <p:grpSpPr>
          <a:xfrm>
            <a:off x="1620583" y="4370798"/>
            <a:ext cx="3818740" cy="685906"/>
            <a:chOff x="1435990" y="3885001"/>
            <a:chExt cx="3818740" cy="68590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FB9585-2223-52BC-22A0-9EEDA535D88D}"/>
                </a:ext>
              </a:extLst>
            </p:cNvPr>
            <p:cNvSpPr/>
            <p:nvPr/>
          </p:nvSpPr>
          <p:spPr>
            <a:xfrm>
              <a:off x="1435990" y="3885001"/>
              <a:ext cx="3818740" cy="6859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7723C7-1820-A582-E533-E58FF3E86AC0}"/>
                </a:ext>
              </a:extLst>
            </p:cNvPr>
            <p:cNvSpPr txBox="1"/>
            <p:nvPr/>
          </p:nvSpPr>
          <p:spPr>
            <a:xfrm>
              <a:off x="2399464" y="4043288"/>
              <a:ext cx="1883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기획의 명확성 부족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7744B2B-FCE6-D57E-F52B-F83E6D877ED1}"/>
              </a:ext>
            </a:extLst>
          </p:cNvPr>
          <p:cNvGrpSpPr/>
          <p:nvPr/>
        </p:nvGrpSpPr>
        <p:grpSpPr>
          <a:xfrm>
            <a:off x="1620583" y="5342177"/>
            <a:ext cx="3818740" cy="685906"/>
            <a:chOff x="1435990" y="3885001"/>
            <a:chExt cx="3818740" cy="6859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6132B9-D96B-2CB6-C88B-17E84A1098AD}"/>
                </a:ext>
              </a:extLst>
            </p:cNvPr>
            <p:cNvSpPr/>
            <p:nvPr/>
          </p:nvSpPr>
          <p:spPr>
            <a:xfrm>
              <a:off x="1435990" y="3885001"/>
              <a:ext cx="3818740" cy="68590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30B31C-886A-D142-8988-F66C9ACDC259}"/>
                </a:ext>
              </a:extLst>
            </p:cNvPr>
            <p:cNvSpPr txBox="1"/>
            <p:nvPr/>
          </p:nvSpPr>
          <p:spPr>
            <a:xfrm>
              <a:off x="2245578" y="4043288"/>
              <a:ext cx="2191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목표 및 구현 기능 변경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15ACAB-C68A-F3BD-37C7-19681DB74946}"/>
              </a:ext>
            </a:extLst>
          </p:cNvPr>
          <p:cNvGrpSpPr/>
          <p:nvPr/>
        </p:nvGrpSpPr>
        <p:grpSpPr>
          <a:xfrm>
            <a:off x="6752677" y="2428038"/>
            <a:ext cx="3818740" cy="685906"/>
            <a:chOff x="1437109" y="2588678"/>
            <a:chExt cx="3818740" cy="68590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C00EA1A-A423-E95B-1B90-746998824C50}"/>
                </a:ext>
              </a:extLst>
            </p:cNvPr>
            <p:cNvSpPr/>
            <p:nvPr/>
          </p:nvSpPr>
          <p:spPr>
            <a:xfrm>
              <a:off x="1437109" y="2588678"/>
              <a:ext cx="3818740" cy="6859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20F0E-3062-E2B0-5F0B-EE95EEF8583E}"/>
                </a:ext>
              </a:extLst>
            </p:cNvPr>
            <p:cNvSpPr txBox="1"/>
            <p:nvPr/>
          </p:nvSpPr>
          <p:spPr>
            <a:xfrm>
              <a:off x="2301198" y="2748565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일정의 유동적인 조정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B67DC9-0088-E145-B036-1321C3B562EE}"/>
              </a:ext>
            </a:extLst>
          </p:cNvPr>
          <p:cNvGrpSpPr/>
          <p:nvPr/>
        </p:nvGrpSpPr>
        <p:grpSpPr>
          <a:xfrm>
            <a:off x="6752677" y="3399418"/>
            <a:ext cx="3818740" cy="685906"/>
            <a:chOff x="1435990" y="3885001"/>
            <a:chExt cx="3818740" cy="6859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A5B9E8B-A031-6978-10A3-67670BDE3E7D}"/>
                </a:ext>
              </a:extLst>
            </p:cNvPr>
            <p:cNvSpPr/>
            <p:nvPr/>
          </p:nvSpPr>
          <p:spPr>
            <a:xfrm>
              <a:off x="1435990" y="3885001"/>
              <a:ext cx="3818740" cy="68590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EBD8A3-D7FE-7BE4-3799-CC36BB2C8F63}"/>
                </a:ext>
              </a:extLst>
            </p:cNvPr>
            <p:cNvSpPr txBox="1"/>
            <p:nvPr/>
          </p:nvSpPr>
          <p:spPr>
            <a:xfrm>
              <a:off x="2101308" y="4043288"/>
              <a:ext cx="2480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활발한 커뮤니케이션 진행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8C6BC66-1553-4215-CE97-E7772FC6A08E}"/>
              </a:ext>
            </a:extLst>
          </p:cNvPr>
          <p:cNvGrpSpPr/>
          <p:nvPr/>
        </p:nvGrpSpPr>
        <p:grpSpPr>
          <a:xfrm>
            <a:off x="7730163" y="1579288"/>
            <a:ext cx="1883849" cy="375972"/>
            <a:chOff x="2399462" y="1717681"/>
            <a:chExt cx="1883849" cy="3759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AA3546-8312-5496-91DB-2179C27BDD00}"/>
                </a:ext>
              </a:extLst>
            </p:cNvPr>
            <p:cNvSpPr txBox="1"/>
            <p:nvPr/>
          </p:nvSpPr>
          <p:spPr>
            <a:xfrm>
              <a:off x="2471599" y="1717681"/>
              <a:ext cx="1739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solidFill>
                    <a:schemeClr val="tx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예방 및 해결 방안</a:t>
              </a:r>
            </a:p>
          </p:txBody>
        </p: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DFFD9F22-1D31-12D8-C979-EC7AC2715F73}"/>
                </a:ext>
              </a:extLst>
            </p:cNvPr>
            <p:cNvCxnSpPr>
              <a:cxnSpLocks/>
            </p:cNvCxnSpPr>
            <p:nvPr/>
          </p:nvCxnSpPr>
          <p:spPr>
            <a:xfrm>
              <a:off x="2399462" y="2093653"/>
              <a:ext cx="1883849" cy="0"/>
            </a:xfrm>
            <a:prstGeom prst="line">
              <a:avLst/>
            </a:prstGeom>
            <a:ln w="12700">
              <a:solidFill>
                <a:schemeClr val="tx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1C5D949-2202-B89A-BD5F-7ECFB1820BA9}"/>
              </a:ext>
            </a:extLst>
          </p:cNvPr>
          <p:cNvGrpSpPr/>
          <p:nvPr/>
        </p:nvGrpSpPr>
        <p:grpSpPr>
          <a:xfrm>
            <a:off x="6752677" y="4370798"/>
            <a:ext cx="3818740" cy="685906"/>
            <a:chOff x="1435990" y="3885001"/>
            <a:chExt cx="3818740" cy="68590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6EE77F1-5717-9C56-E371-3DBBFA6FE833}"/>
                </a:ext>
              </a:extLst>
            </p:cNvPr>
            <p:cNvSpPr/>
            <p:nvPr/>
          </p:nvSpPr>
          <p:spPr>
            <a:xfrm>
              <a:off x="1435990" y="3885001"/>
              <a:ext cx="3818740" cy="6859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ADA674-B23A-AAA3-0B3A-0EC1B0E45423}"/>
                </a:ext>
              </a:extLst>
            </p:cNvPr>
            <p:cNvSpPr txBox="1"/>
            <p:nvPr/>
          </p:nvSpPr>
          <p:spPr>
            <a:xfrm>
              <a:off x="2101311" y="4043288"/>
              <a:ext cx="2480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기획서의 세분화와 구체화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9024D7C-1963-1AEC-FD68-53C9C47CAE50}"/>
              </a:ext>
            </a:extLst>
          </p:cNvPr>
          <p:cNvGrpSpPr/>
          <p:nvPr/>
        </p:nvGrpSpPr>
        <p:grpSpPr>
          <a:xfrm>
            <a:off x="6752677" y="5342177"/>
            <a:ext cx="3818740" cy="685906"/>
            <a:chOff x="1435990" y="3885001"/>
            <a:chExt cx="3818740" cy="68590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4E9EF3B-ED95-2680-7D9A-187072BDB62A}"/>
                </a:ext>
              </a:extLst>
            </p:cNvPr>
            <p:cNvSpPr/>
            <p:nvPr/>
          </p:nvSpPr>
          <p:spPr>
            <a:xfrm>
              <a:off x="1435990" y="3885001"/>
              <a:ext cx="3818740" cy="6859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99F3FF-D888-310F-D6A3-66E5A848E705}"/>
                </a:ext>
              </a:extLst>
            </p:cNvPr>
            <p:cNvSpPr txBox="1"/>
            <p:nvPr/>
          </p:nvSpPr>
          <p:spPr>
            <a:xfrm>
              <a:off x="1848036" y="4043288"/>
              <a:ext cx="2986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새로운 목표 수립의 즉각적 실현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3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78A7C-75A9-BCE5-3DF3-69F65911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9B09E-A73C-9136-13B4-872D32B07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1" y="207470"/>
            <a:ext cx="5288853" cy="685909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tx2"/>
                </a:solidFill>
              </a:rPr>
              <a:t>RISK &amp; CURRENT STATE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FB40A-F434-AFCF-6EEB-A80BFE58F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4690" y="209598"/>
            <a:ext cx="4648199" cy="685909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현재 진행 상황 보고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2DD8A-0FF1-0BCC-FDD9-ADA2F6481E90}"/>
              </a:ext>
            </a:extLst>
          </p:cNvPr>
          <p:cNvSpPr txBox="1"/>
          <p:nvPr/>
        </p:nvSpPr>
        <p:spPr>
          <a:xfrm>
            <a:off x="10917028" y="70871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작업 현황</a:t>
            </a:r>
            <a:endParaRPr kumimoji="1" lang="en-US" altLang="ko-KR" dirty="0">
              <a:solidFill>
                <a:schemeClr val="tx2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49F2ECA-79F4-AA36-E545-EDC4465A6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726977"/>
              </p:ext>
            </p:extLst>
          </p:nvPr>
        </p:nvGraphicFramePr>
        <p:xfrm>
          <a:off x="2859624" y="1793455"/>
          <a:ext cx="6996253" cy="4355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4E06A36-8D1B-4A80-97D9-C6FA9D64734C}"/>
              </a:ext>
            </a:extLst>
          </p:cNvPr>
          <p:cNvSpPr/>
          <p:nvPr/>
        </p:nvSpPr>
        <p:spPr>
          <a:xfrm>
            <a:off x="8847829" y="1914990"/>
            <a:ext cx="2016096" cy="544010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진행 완료한 작업</a:t>
            </a: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CB2ADE-BFDA-2B2E-4E17-C592BF1438B2}"/>
              </a:ext>
            </a:extLst>
          </p:cNvPr>
          <p:cNvCxnSpPr>
            <a:cxnSpLocks/>
          </p:cNvCxnSpPr>
          <p:nvPr/>
        </p:nvCxnSpPr>
        <p:spPr>
          <a:xfrm flipV="1">
            <a:off x="7866318" y="2186995"/>
            <a:ext cx="416689" cy="81754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612B347-FE99-B298-FBA1-E11363D638C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283007" y="2186995"/>
            <a:ext cx="564822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32618E-CE25-271E-26D3-BAA2634CFCB7}"/>
              </a:ext>
            </a:extLst>
          </p:cNvPr>
          <p:cNvSpPr txBox="1"/>
          <p:nvPr/>
        </p:nvSpPr>
        <p:spPr>
          <a:xfrm>
            <a:off x="8841619" y="2533926"/>
            <a:ext cx="2593339" cy="1437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기획서 작성 및 화면 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GUI 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구성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게임 시작 화면 기능 구현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스테이지 시스템 기능 구현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스토리 시스템 기능 일부 구현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92CFF0B-EA92-8489-D93C-1EDE04EFB20B}"/>
              </a:ext>
            </a:extLst>
          </p:cNvPr>
          <p:cNvSpPr/>
          <p:nvPr/>
        </p:nvSpPr>
        <p:spPr>
          <a:xfrm>
            <a:off x="751554" y="2708638"/>
            <a:ext cx="2016096" cy="54401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진행 예정인 작업</a:t>
            </a:r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7125039-EF48-0D8E-8B2B-F0B582B3F4D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67650" y="2980643"/>
            <a:ext cx="1360045" cy="0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662FF5E-992F-BCCB-DB18-974949846442}"/>
              </a:ext>
            </a:extLst>
          </p:cNvPr>
          <p:cNvCxnSpPr>
            <a:cxnSpLocks/>
          </p:cNvCxnSpPr>
          <p:nvPr/>
        </p:nvCxnSpPr>
        <p:spPr>
          <a:xfrm>
            <a:off x="4127695" y="2980643"/>
            <a:ext cx="486137" cy="272005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2CEDD1-D7E4-A4D6-1827-2A25692EB734}"/>
              </a:ext>
            </a:extLst>
          </p:cNvPr>
          <p:cNvSpPr/>
          <p:nvPr/>
        </p:nvSpPr>
        <p:spPr>
          <a:xfrm>
            <a:off x="2125275" y="4200989"/>
            <a:ext cx="1273215" cy="3044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F4645B-AA5E-69D3-B995-30403F88DBD5}"/>
              </a:ext>
            </a:extLst>
          </p:cNvPr>
          <p:cNvSpPr txBox="1"/>
          <p:nvPr/>
        </p:nvSpPr>
        <p:spPr>
          <a:xfrm>
            <a:off x="751554" y="3425773"/>
            <a:ext cx="3122330" cy="1091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전투 시스템 기능 구현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사운드 및 애니메이션 설정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80000" indent="-14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테스트 진행 후 수정・보완 사항 체크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0ED38-A7C7-D5AB-7961-6BA2F8386680}"/>
              </a:ext>
            </a:extLst>
          </p:cNvPr>
          <p:cNvSpPr txBox="1"/>
          <p:nvPr/>
        </p:nvSpPr>
        <p:spPr>
          <a:xfrm>
            <a:off x="1984423" y="4785874"/>
            <a:ext cx="15664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지속적인 업데이트</a:t>
            </a:r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23E6AB43-15CA-5400-DCAE-EF5DF32EF6B8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767650" y="4505394"/>
            <a:ext cx="0" cy="280480"/>
          </a:xfrm>
          <a:prstGeom prst="line">
            <a:avLst/>
          </a:prstGeom>
          <a:ln w="127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86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14" grpId="0"/>
      <p:bldP spid="16" grpId="0" animBg="1"/>
      <p:bldP spid="26" grpId="0" animBg="1"/>
      <p:bldP spid="22" grpId="0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BF3EAD-9CBE-5E98-5AB3-9D398E8EE00C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F3177-3FA3-7979-9388-C9E12F8374AA}"/>
              </a:ext>
            </a:extLst>
          </p:cNvPr>
          <p:cNvSpPr txBox="1"/>
          <p:nvPr/>
        </p:nvSpPr>
        <p:spPr>
          <a:xfrm>
            <a:off x="3066164" y="1536174"/>
            <a:ext cx="6059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0" b="1" dirty="0">
                <a:solidFill>
                  <a:schemeClr val="bg2"/>
                </a:solidFill>
                <a:latin typeface="Angsana New" panose="02020603050405020304" pitchFamily="18" charset="-34"/>
                <a:ea typeface="NanumMyeongjo" panose="02000300000000000000" pitchFamily="2" charset="-127"/>
                <a:cs typeface="Angsana New" panose="02020603050405020304" pitchFamily="18" charset="-34"/>
              </a:rPr>
              <a:t>ANY</a:t>
            </a:r>
          </a:p>
          <a:p>
            <a:pPr algn="ctr"/>
            <a:r>
              <a:rPr kumimoji="1" lang="en-US" altLang="ko-KR" sz="12000" b="1" dirty="0">
                <a:solidFill>
                  <a:schemeClr val="tx2"/>
                </a:solidFill>
                <a:latin typeface="Angsana New" panose="02020603050405020304" pitchFamily="18" charset="-34"/>
                <a:ea typeface="NanumMyeongjo" panose="02000300000000000000" pitchFamily="2" charset="-127"/>
                <a:cs typeface="Angsana New" panose="02020603050405020304" pitchFamily="18" charset="-34"/>
              </a:rPr>
              <a:t>QUESTION?</a:t>
            </a:r>
            <a:endParaRPr kumimoji="1" lang="ko-KR" altLang="en-US" sz="12000" b="1" dirty="0">
              <a:solidFill>
                <a:schemeClr val="tx2"/>
              </a:solidFill>
              <a:latin typeface="Angsana New" panose="02020603050405020304" pitchFamily="18" charset="-34"/>
              <a:ea typeface="NanumMyeongjo" panose="02000300000000000000" pitchFamily="2" charset="-127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5605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1618979-D785-5321-24C5-77CAFAC9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ABOUT PROJECT</a:t>
            </a:r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44925E6-6A9F-D951-33FA-F67D935B04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프로젝트 개요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4971B8D-69AC-580B-17BC-4A657A899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i="0" dirty="0"/>
              <a:t>01</a:t>
            </a:r>
            <a:endParaRPr kumimoji="1" lang="ko-KR" altLang="en-US" i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48F904C-06F9-B88D-2E97-18EFBB81BA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40009" y="338896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11FA011-BF81-A171-47E9-575934182A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3412" y="338896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프로젝트 주제 설명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DA8309D-D336-A0E5-D0E0-C074C8FB29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0009" y="1445660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537F3BB-FE7E-039C-4572-D0675C0CBE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3412" y="1445660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주제 선정 이유 및 목적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E69FD455-D336-1866-2C38-6075192D23C1}"/>
              </a:ext>
            </a:extLst>
          </p:cNvPr>
          <p:cNvCxnSpPr>
            <a:cxnSpLocks/>
          </p:cNvCxnSpPr>
          <p:nvPr/>
        </p:nvCxnSpPr>
        <p:spPr>
          <a:xfrm>
            <a:off x="8913412" y="848957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DE98C30C-1625-3191-DF6A-381B51697148}"/>
              </a:ext>
            </a:extLst>
          </p:cNvPr>
          <p:cNvCxnSpPr>
            <a:cxnSpLocks/>
          </p:cNvCxnSpPr>
          <p:nvPr/>
        </p:nvCxnSpPr>
        <p:spPr>
          <a:xfrm>
            <a:off x="8913412" y="1961214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11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B2B7BA0-FC6B-59A6-2AC7-3DC5BA7D10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A27C8-2D20-1CC1-7688-97A98D9DB643}"/>
              </a:ext>
            </a:extLst>
          </p:cNvPr>
          <p:cNvSpPr txBox="1"/>
          <p:nvPr/>
        </p:nvSpPr>
        <p:spPr>
          <a:xfrm>
            <a:off x="416860" y="389965"/>
            <a:ext cx="7165744" cy="2362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kumimoji="1" lang="en-US" altLang="ko-KR" sz="10000" b="1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THANK YOU</a:t>
            </a:r>
          </a:p>
          <a:p>
            <a:pPr>
              <a:lnSpc>
                <a:spcPct val="70000"/>
              </a:lnSpc>
            </a:pPr>
            <a:r>
              <a:rPr kumimoji="1" lang="en-US" altLang="ko-KR" sz="10000" b="1" dirty="0">
                <a:solidFill>
                  <a:schemeClr val="bg2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FOR LISTENING!</a:t>
            </a:r>
            <a:endParaRPr kumimoji="1" lang="ko-KR" altLang="en-US" sz="10000" b="1" dirty="0">
              <a:solidFill>
                <a:schemeClr val="bg2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1F42A-2DAD-CAB3-DDB7-3B11DFF4BDC3}"/>
              </a:ext>
            </a:extLst>
          </p:cNvPr>
          <p:cNvSpPr txBox="1"/>
          <p:nvPr/>
        </p:nvSpPr>
        <p:spPr>
          <a:xfrm>
            <a:off x="9460349" y="5752875"/>
            <a:ext cx="2508314" cy="1103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kumimoji="1" lang="ko-KR" altLang="en-US" sz="1500" b="1" dirty="0">
                <a:solidFill>
                  <a:schemeClr val="bg2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아이콘 출처</a:t>
            </a:r>
            <a:r>
              <a:rPr kumimoji="1" lang="ko-KR" altLang="en-US" sz="1500" dirty="0"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kumimoji="1" lang="en-US" altLang="ko-KR" sz="1500" dirty="0"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" altLang="ko-KR" sz="1300" dirty="0">
                <a:solidFill>
                  <a:schemeClr val="bg2"/>
                </a:solidFill>
                <a:latin typeface="Helvetica Neue" panose="02000503000000020004" pitchFamily="2" charset="0"/>
              </a:rPr>
              <a:t>m</a:t>
            </a:r>
            <a:r>
              <a:rPr lang="en" altLang="ko-KR" sz="1300" dirty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  <a:t>ade by Icons8</a:t>
            </a:r>
          </a:p>
          <a:p>
            <a:pPr algn="r">
              <a:lnSpc>
                <a:spcPct val="120000"/>
              </a:lnSpc>
            </a:pPr>
            <a:r>
              <a:rPr lang="en" altLang="ko-KR" sz="1300" dirty="0">
                <a:solidFill>
                  <a:schemeClr val="bg2"/>
                </a:solidFill>
                <a:effectLst/>
                <a:latin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altLang="ko-KR" sz="1300" dirty="0">
                <a:solidFill>
                  <a:schemeClr val="bg2"/>
                </a:solidFill>
                <a:effectLst/>
                <a:latin typeface="Helvetica Neue" panose="02000503000000020004" pitchFamily="2" charset="0"/>
              </a:rPr>
              <a:t> from </a:t>
            </a:r>
            <a:r>
              <a:rPr lang="en" altLang="ko-KR" sz="1300" dirty="0">
                <a:solidFill>
                  <a:schemeClr val="bg2"/>
                </a:solidFill>
                <a:effectLst/>
                <a:latin typeface="Helvetica Neue" panose="02000503000000020004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endParaRPr lang="en" altLang="ko-KR" sz="1300" dirty="0">
              <a:solidFill>
                <a:schemeClr val="bg2"/>
              </a:solidFill>
              <a:effectLst/>
              <a:latin typeface="Helvetica Neue" panose="02000503000000020004" pitchFamily="2" charset="0"/>
            </a:endParaRPr>
          </a:p>
          <a:p>
            <a:pPr algn="r">
              <a:lnSpc>
                <a:spcPct val="120000"/>
              </a:lnSpc>
            </a:pPr>
            <a:endParaRPr kumimoji="1" lang="ko-KR" altLang="en-US" sz="1500" dirty="0"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8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E6EBB-7625-432A-DDD0-B3C6CCD2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tx2"/>
                </a:solidFill>
              </a:rPr>
              <a:t>ABOUT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5384E2-9FBB-DBA7-7A8E-833C726DA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프로젝트 주제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E13B-C8CF-5D6E-49D9-5403799C955F}"/>
              </a:ext>
            </a:extLst>
          </p:cNvPr>
          <p:cNvSpPr txBox="1"/>
          <p:nvPr/>
        </p:nvSpPr>
        <p:spPr>
          <a:xfrm>
            <a:off x="11370678" y="70871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E2BCF0-27A8-C1F1-75DB-E94783CA9974}"/>
              </a:ext>
            </a:extLst>
          </p:cNvPr>
          <p:cNvGrpSpPr/>
          <p:nvPr/>
        </p:nvGrpSpPr>
        <p:grpSpPr>
          <a:xfrm>
            <a:off x="438609" y="1779930"/>
            <a:ext cx="4456572" cy="4101273"/>
            <a:chOff x="430738" y="1131052"/>
            <a:chExt cx="4456572" cy="410127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3B8CC85-E77E-B9D3-7A19-640FF78BB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738" y="1131052"/>
              <a:ext cx="4456572" cy="2971048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2139D69-7557-D66C-EE7D-40F152DBDD0B}"/>
                </a:ext>
              </a:extLst>
            </p:cNvPr>
            <p:cNvGrpSpPr/>
            <p:nvPr/>
          </p:nvGrpSpPr>
          <p:grpSpPr>
            <a:xfrm>
              <a:off x="608943" y="4339773"/>
              <a:ext cx="4100161" cy="892552"/>
              <a:chOff x="3320215" y="4610404"/>
              <a:chExt cx="4100161" cy="89255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982BF4-AB25-A4C1-57B9-2F73FF0F3FBA}"/>
                  </a:ext>
                </a:extLst>
              </p:cNvPr>
              <p:cNvSpPr txBox="1"/>
              <p:nvPr/>
            </p:nvSpPr>
            <p:spPr>
              <a:xfrm>
                <a:off x="3320215" y="4610404"/>
                <a:ext cx="313419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300" b="1" dirty="0">
                    <a:latin typeface="Angsana New" panose="02020603050405020304" pitchFamily="18" charset="-34"/>
                    <a:ea typeface="Pretendard SemiBold" panose="02000503000000020004" pitchFamily="2" charset="-127"/>
                    <a:cs typeface="Angsana New" panose="02020603050405020304" pitchFamily="18" charset="-34"/>
                  </a:rPr>
                  <a:t>“</a:t>
                </a:r>
                <a:r>
                  <a:rPr kumimoji="1" lang="ko-KR" altLang="en-US" sz="2300" b="1" dirty="0">
                    <a:latin typeface="Angsana New" panose="02020603050405020304" pitchFamily="18" charset="-34"/>
                    <a:ea typeface="Pretendard SemiBold" panose="02000503000000020004" pitchFamily="2" charset="-127"/>
                    <a:cs typeface="Angsana New" panose="02020603050405020304" pitchFamily="18" charset="-34"/>
                  </a:rPr>
                  <a:t> </a:t>
                </a:r>
                <a:r>
                  <a:rPr kumimoji="1" lang="ko-KR" altLang="en-US" sz="2500" b="1" dirty="0">
                    <a:solidFill>
                      <a:schemeClr val="accent4"/>
                    </a:solidFill>
                    <a:latin typeface="Angsana New" panose="02020603050405020304" pitchFamily="18" charset="-34"/>
                    <a:ea typeface="Pretendard SemiBold" panose="02000503000000020004" pitchFamily="2" charset="-127"/>
                    <a:cs typeface="Angsana New" panose="02020603050405020304" pitchFamily="18" charset="-34"/>
                  </a:rPr>
                  <a:t>능</a:t>
                </a:r>
                <a:r>
                  <a:rPr kumimoji="1" lang="ko-KR" altLang="en-US" sz="2500" b="1" dirty="0">
                    <a:solidFill>
                      <a:schemeClr val="accent4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동적 전투 </a:t>
                </a:r>
                <a:r>
                  <a:rPr kumimoji="1" lang="en-US" altLang="ko-KR" sz="2500" b="1" dirty="0">
                    <a:solidFill>
                      <a:schemeClr val="accent4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AI</a:t>
                </a:r>
                <a:r>
                  <a:rPr kumimoji="1" lang="en-US" altLang="ko-KR" sz="25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</a:t>
                </a:r>
                <a:r>
                  <a:rPr kumimoji="1" lang="ko-KR" altLang="en-US" sz="20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시스템을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2E2D11-CEAD-9609-453E-E55F566EC2BC}"/>
                  </a:ext>
                </a:extLst>
              </p:cNvPr>
              <p:cNvSpPr txBox="1"/>
              <p:nvPr/>
            </p:nvSpPr>
            <p:spPr>
              <a:xfrm>
                <a:off x="4988300" y="5056680"/>
                <a:ext cx="2432076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kumimoji="1" lang="ko-KR" altLang="en-US" sz="20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탑재한</a:t>
                </a:r>
                <a:r>
                  <a:rPr kumimoji="1" lang="ko-KR" altLang="en-US" sz="23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</a:t>
                </a:r>
                <a:r>
                  <a:rPr kumimoji="1" lang="ko-KR" altLang="en-US" sz="2300" b="1" dirty="0">
                    <a:solidFill>
                      <a:schemeClr val="tx2"/>
                    </a:solidFill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턴제형 게임</a:t>
                </a:r>
                <a:r>
                  <a:rPr kumimoji="1" lang="ko-KR" altLang="en-US" sz="2300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 </a:t>
                </a:r>
                <a:r>
                  <a:rPr kumimoji="1" lang="en-US" altLang="ko-KR" sz="2300" b="1" dirty="0">
                    <a:latin typeface="Angsana New" panose="02020603050405020304" pitchFamily="18" charset="-34"/>
                    <a:ea typeface="Pretendard SemiBold" panose="02000503000000020004" pitchFamily="2" charset="-127"/>
                    <a:cs typeface="Angsana New" panose="02020603050405020304" pitchFamily="18" charset="-34"/>
                  </a:rPr>
                  <a:t>”</a:t>
                </a:r>
                <a:endParaRPr kumimoji="1" lang="ko-KR" altLang="en-US" sz="2300" b="1" dirty="0">
                  <a:latin typeface="Angsana New" panose="02020603050405020304" pitchFamily="18" charset="-34"/>
                  <a:ea typeface="Pretendard SemiBold" panose="02000503000000020004" pitchFamily="2" charset="-127"/>
                  <a:cs typeface="Angsana New" panose="02020603050405020304" pitchFamily="18" charset="-34"/>
                </a:endParaRPr>
              </a:p>
            </p:txBody>
          </p:sp>
        </p:grp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C10097-BDF7-DADA-7E1D-D1680C2BD15A}"/>
              </a:ext>
            </a:extLst>
          </p:cNvPr>
          <p:cNvSpPr/>
          <p:nvPr/>
        </p:nvSpPr>
        <p:spPr>
          <a:xfrm>
            <a:off x="5332158" y="1712675"/>
            <a:ext cx="6429104" cy="2117892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190500">
              <a:schemeClr val="tx1">
                <a:alpha val="3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C0B4CD-BD8A-82DE-10AF-77BCBC57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63" y="2185305"/>
            <a:ext cx="1152000" cy="115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0F5631-0F21-F2A4-A89B-A9AE2CA3AB9F}"/>
              </a:ext>
            </a:extLst>
          </p:cNvPr>
          <p:cNvSpPr txBox="1"/>
          <p:nvPr/>
        </p:nvSpPr>
        <p:spPr>
          <a:xfrm>
            <a:off x="7390584" y="202885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공격에 대한 고려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08F85-86FE-B110-E7EB-AC2008797718}"/>
              </a:ext>
            </a:extLst>
          </p:cNvPr>
          <p:cNvSpPr txBox="1"/>
          <p:nvPr/>
        </p:nvSpPr>
        <p:spPr>
          <a:xfrm>
            <a:off x="7374310" y="2451976"/>
            <a:ext cx="3363421" cy="1062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현재 자신이 할 수 있는</a:t>
            </a:r>
            <a:endParaRPr kumimoji="1" lang="en-US" altLang="ko-KR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공격의 유형</a:t>
            </a:r>
            <a:r>
              <a:rPr kumimoji="1" lang="en-US" altLang="ko-KR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종류</a:t>
            </a:r>
            <a:r>
              <a:rPr kumimoji="1" lang="en-US" altLang="ko-KR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공격 가능 위치를</a:t>
            </a:r>
            <a:endParaRPr kumimoji="1" lang="en-US" altLang="ko-KR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ko-KR" altLang="en-US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모두 고려한 최적의 공격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0CA30C-A635-B7B6-B073-13AFAC68A68C}"/>
              </a:ext>
            </a:extLst>
          </p:cNvPr>
          <p:cNvSpPr/>
          <p:nvPr/>
        </p:nvSpPr>
        <p:spPr>
          <a:xfrm>
            <a:off x="5332158" y="4127017"/>
            <a:ext cx="6429104" cy="2117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905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8431629-F3C6-2FD6-1D6F-0F8FECB8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863" y="4584358"/>
            <a:ext cx="1152000" cy="11520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3AD1FDE1-3320-8F4E-BB84-0E65BA03026F}"/>
              </a:ext>
            </a:extLst>
          </p:cNvPr>
          <p:cNvGrpSpPr/>
          <p:nvPr/>
        </p:nvGrpSpPr>
        <p:grpSpPr>
          <a:xfrm>
            <a:off x="7304690" y="4430325"/>
            <a:ext cx="3630010" cy="1460065"/>
            <a:chOff x="7304691" y="4327636"/>
            <a:chExt cx="3630010" cy="14600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47D488-E705-0A2B-9B21-0576E917C2F2}"/>
                </a:ext>
              </a:extLst>
            </p:cNvPr>
            <p:cNvSpPr txBox="1"/>
            <p:nvPr/>
          </p:nvSpPr>
          <p:spPr>
            <a:xfrm>
              <a:off x="7304691" y="4725294"/>
              <a:ext cx="3630010" cy="1062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상대 진영의 현재 체력 상태와</a:t>
              </a:r>
              <a:endParaRPr kumimoji="1"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kumimoji="1"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상태이상 여부 등을 매 턴마다 파악해</a:t>
              </a:r>
              <a:endParaRPr kumimoji="1"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kumimoji="1"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계속 확인하며 상황에 맞게 공격 진행</a:t>
              </a:r>
              <a:endParaRPr kumimoji="1"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910118D-BEC8-3EAB-A951-28CCBDAB7013}"/>
                </a:ext>
              </a:extLst>
            </p:cNvPr>
            <p:cNvSpPr txBox="1"/>
            <p:nvPr/>
          </p:nvSpPr>
          <p:spPr>
            <a:xfrm>
              <a:off x="7374310" y="4327636"/>
              <a:ext cx="1685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b="1" dirty="0"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상대에 대한 파악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113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CEB71-0D25-B8BA-8947-4DB392E97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D5ED0-CCEB-D1AB-6A8D-9F32E616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tx2"/>
                </a:solidFill>
              </a:rPr>
              <a:t>ABOUT OUR PROJECT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EFADD-DDC6-0180-2AC5-5A78E9D73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주제 선정 이유 및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F60EF-CF2B-6BDB-15E1-633E16183AE0}"/>
              </a:ext>
            </a:extLst>
          </p:cNvPr>
          <p:cNvSpPr txBox="1"/>
          <p:nvPr/>
        </p:nvSpPr>
        <p:spPr>
          <a:xfrm>
            <a:off x="10463378" y="708713"/>
            <a:ext cx="148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주제 선정 이유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440EC58-DC02-2D59-DA45-7D9D60EC13A2}"/>
              </a:ext>
            </a:extLst>
          </p:cNvPr>
          <p:cNvSpPr/>
          <p:nvPr/>
        </p:nvSpPr>
        <p:spPr>
          <a:xfrm>
            <a:off x="1424792" y="1579288"/>
            <a:ext cx="3298784" cy="62503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지금까지의 게임들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2DABFE3-0332-B87B-CDEC-E87824B8D62F}"/>
              </a:ext>
            </a:extLst>
          </p:cNvPr>
          <p:cNvSpPr/>
          <p:nvPr/>
        </p:nvSpPr>
        <p:spPr>
          <a:xfrm>
            <a:off x="7468423" y="1579288"/>
            <a:ext cx="3298784" cy="62503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이 프로젝트의 개선안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0335C2-2A5D-33ED-58EB-71212806326E}"/>
              </a:ext>
            </a:extLst>
          </p:cNvPr>
          <p:cNvGrpSpPr/>
          <p:nvPr/>
        </p:nvGrpSpPr>
        <p:grpSpPr>
          <a:xfrm>
            <a:off x="5915999" y="1579288"/>
            <a:ext cx="360000" cy="4860000"/>
            <a:chOff x="5915999" y="1579288"/>
            <a:chExt cx="360000" cy="4860000"/>
          </a:xfrm>
        </p:grpSpPr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EAE98B9F-FAD6-89A1-8A32-8743843AD18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579288"/>
              <a:ext cx="0" cy="2340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57A1E14C-5860-8370-FB82-35C19A464DE0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4099288"/>
              <a:ext cx="0" cy="234000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다이아몬드 19">
              <a:extLst>
                <a:ext uri="{FF2B5EF4-FFF2-40B4-BE49-F238E27FC236}">
                  <a16:creationId xmlns:a16="http://schemas.microsoft.com/office/drawing/2014/main" id="{1674B6A7-3F7B-9962-0D3B-5E615BDE4058}"/>
                </a:ext>
              </a:extLst>
            </p:cNvPr>
            <p:cNvSpPr/>
            <p:nvPr/>
          </p:nvSpPr>
          <p:spPr>
            <a:xfrm>
              <a:off x="5915999" y="3829288"/>
              <a:ext cx="360000" cy="360000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49B133-812A-4758-BF79-7223832A2654}"/>
              </a:ext>
            </a:extLst>
          </p:cNvPr>
          <p:cNvSpPr txBox="1"/>
          <p:nvPr/>
        </p:nvSpPr>
        <p:spPr>
          <a:xfrm>
            <a:off x="1872266" y="4024075"/>
            <a:ext cx="2496196" cy="623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단조롭고 지루한 전투 방식으로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전략을 짜는 것에 한계가 있음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AB5AE-4A14-9E09-99F3-9D6D8940F3DE}"/>
              </a:ext>
            </a:extLst>
          </p:cNvPr>
          <p:cNvSpPr txBox="1"/>
          <p:nvPr/>
        </p:nvSpPr>
        <p:spPr>
          <a:xfrm>
            <a:off x="1779901" y="2749288"/>
            <a:ext cx="2496196" cy="90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실제 전투방식과는 거리가 먼 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턴제형 특유의 전투방식 때문에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납득되지 않는 스토리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E5851-5C37-C19B-4F54-E3FC26D22536}"/>
              </a:ext>
            </a:extLst>
          </p:cNvPr>
          <p:cNvSpPr txBox="1"/>
          <p:nvPr/>
        </p:nvSpPr>
        <p:spPr>
          <a:xfrm>
            <a:off x="1779901" y="5019724"/>
            <a:ext cx="2496196" cy="623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정형화된 구성의 아군 진영으로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전략의 고착화 발생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687A3-9628-364B-E378-32E1AE0E5957}"/>
              </a:ext>
            </a:extLst>
          </p:cNvPr>
          <p:cNvSpPr txBox="1"/>
          <p:nvPr/>
        </p:nvSpPr>
        <p:spPr>
          <a:xfrm>
            <a:off x="7565139" y="4024075"/>
            <a:ext cx="3092514" cy="623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풍부한 전략을 짤 수 있도록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상대 진영의 능동적 공격 알고리즘 구축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78F6A9-E52C-4C83-9FB6-6DAE34E58FD5}"/>
              </a:ext>
            </a:extLst>
          </p:cNvPr>
          <p:cNvSpPr txBox="1"/>
          <p:nvPr/>
        </p:nvSpPr>
        <p:spPr>
          <a:xfrm>
            <a:off x="7448728" y="2749288"/>
            <a:ext cx="3140603" cy="90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오히려 실제 전투 방식과 다른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턴제형 전투방식의 장점을 살려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납득시킬 수 있는 스토리 진행 구성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3BEAFC-67F6-389D-E3A9-3E0B5275BEC9}"/>
              </a:ext>
            </a:extLst>
          </p:cNvPr>
          <p:cNvSpPr txBox="1"/>
          <p:nvPr/>
        </p:nvSpPr>
        <p:spPr>
          <a:xfrm>
            <a:off x="7731855" y="5021864"/>
            <a:ext cx="2759089" cy="623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아군이 턴에 따라 변화할 수 있도록</a:t>
            </a:r>
            <a:endParaRPr kumimoji="1" lang="en-US" altLang="ko-KR" sz="15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>
              <a:lnSpc>
                <a:spcPct val="120000"/>
              </a:lnSpc>
            </a:pP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변경 가능한 기능 탑재</a:t>
            </a:r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921D7303-5A79-7941-8C78-A1FBEC43983B}"/>
              </a:ext>
            </a:extLst>
          </p:cNvPr>
          <p:cNvCxnSpPr>
            <a:cxnSpLocks/>
          </p:cNvCxnSpPr>
          <p:nvPr/>
        </p:nvCxnSpPr>
        <p:spPr>
          <a:xfrm>
            <a:off x="1786794" y="3799619"/>
            <a:ext cx="2496196" cy="0"/>
          </a:xfrm>
          <a:prstGeom prst="line">
            <a:avLst/>
          </a:prstGeom>
          <a:ln w="127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8C723AA6-A5DF-61CA-E0FD-2F3E35118777}"/>
              </a:ext>
            </a:extLst>
          </p:cNvPr>
          <p:cNvCxnSpPr>
            <a:cxnSpLocks/>
          </p:cNvCxnSpPr>
          <p:nvPr/>
        </p:nvCxnSpPr>
        <p:spPr>
          <a:xfrm>
            <a:off x="1786794" y="4806617"/>
            <a:ext cx="2496196" cy="0"/>
          </a:xfrm>
          <a:prstGeom prst="line">
            <a:avLst/>
          </a:prstGeom>
          <a:ln w="127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D0FB60B-6CA8-00F8-994B-0115340759E6}"/>
              </a:ext>
            </a:extLst>
          </p:cNvPr>
          <p:cNvCxnSpPr>
            <a:cxnSpLocks/>
          </p:cNvCxnSpPr>
          <p:nvPr/>
        </p:nvCxnSpPr>
        <p:spPr>
          <a:xfrm>
            <a:off x="7863165" y="3799619"/>
            <a:ext cx="249619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0FE23C85-D53D-9CEA-356C-6929C24A5E72}"/>
              </a:ext>
            </a:extLst>
          </p:cNvPr>
          <p:cNvCxnSpPr>
            <a:cxnSpLocks/>
          </p:cNvCxnSpPr>
          <p:nvPr/>
        </p:nvCxnSpPr>
        <p:spPr>
          <a:xfrm>
            <a:off x="7869717" y="4806617"/>
            <a:ext cx="249619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7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1" grpId="0"/>
      <p:bldP spid="24" grpId="0"/>
      <p:bldP spid="25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EDA62-845B-777E-33A3-E5C09B288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EB2FFA5-5519-2819-DC52-C981DC79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4180380"/>
            <a:ext cx="7343227" cy="132556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GAME ‘SUMMONER’</a:t>
            </a:r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4CBCBA-48B8-7FD8-BF58-A670E1F90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게임 </a:t>
            </a:r>
            <a:r>
              <a:rPr kumimoji="1" lang="en-US" altLang="ko-KR" dirty="0"/>
              <a:t>‘SUMMONER’ </a:t>
            </a:r>
            <a:r>
              <a:rPr kumimoji="1" lang="ko-KR" altLang="en-US" dirty="0"/>
              <a:t>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A4DE493-25B7-1364-5B06-DCA32D552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i="0" dirty="0"/>
              <a:t>02</a:t>
            </a:r>
            <a:endParaRPr kumimoji="1" lang="ko-KR" altLang="en-US" i="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4142BC8-6AEE-BFBB-DEAC-D2331D4CBD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40009" y="338896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002791-C73E-25D4-FBDF-3DF5F1F9BE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3412" y="338896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컨셉 및 진행 방식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41F9A3A-3710-B2A2-FB91-2A340AE20C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0009" y="1445660"/>
            <a:ext cx="473403" cy="515554"/>
          </a:xfrm>
        </p:spPr>
        <p:txBody>
          <a:bodyPr/>
          <a:lstStyle/>
          <a:p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41FBF36-ABD9-7A19-975E-E0DFAAD8E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3412" y="1445660"/>
            <a:ext cx="2911365" cy="515554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전체적인 게임 플레이 방식</a:t>
            </a:r>
          </a:p>
        </p:txBody>
      </p: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E0E5BF6F-18CF-A460-FDD6-BED5383074FB}"/>
              </a:ext>
            </a:extLst>
          </p:cNvPr>
          <p:cNvCxnSpPr>
            <a:cxnSpLocks/>
          </p:cNvCxnSpPr>
          <p:nvPr/>
        </p:nvCxnSpPr>
        <p:spPr>
          <a:xfrm>
            <a:off x="8913412" y="848957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1EDA1A31-3E74-362F-AEEA-4A0065700466}"/>
              </a:ext>
            </a:extLst>
          </p:cNvPr>
          <p:cNvCxnSpPr>
            <a:cxnSpLocks/>
          </p:cNvCxnSpPr>
          <p:nvPr/>
        </p:nvCxnSpPr>
        <p:spPr>
          <a:xfrm>
            <a:off x="8913412" y="1961214"/>
            <a:ext cx="2911365" cy="0"/>
          </a:xfrm>
          <a:prstGeom prst="line">
            <a:avLst/>
          </a:prstGeom>
          <a:ln w="952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7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58B27-7D09-EFD2-9232-0D81F7F4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DBBC2-52B6-86FE-9418-C67C8DCA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tx2"/>
                </a:solidFill>
              </a:rPr>
              <a:t>GAME ‘SUMMONER’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07AF96-CCC2-88F7-DF00-08BB41A54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컨셉 및 진행 방식</a:t>
            </a:r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715A8-8638-52E3-DCDE-0FCE5CA7C0EF}"/>
              </a:ext>
            </a:extLst>
          </p:cNvPr>
          <p:cNvSpPr txBox="1"/>
          <p:nvPr/>
        </p:nvSpPr>
        <p:spPr>
          <a:xfrm>
            <a:off x="9102429" y="708713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컨셉 및 스토리와 게임의 진행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5346AB-F987-EDBC-E961-6D09AB19A5FF}"/>
              </a:ext>
            </a:extLst>
          </p:cNvPr>
          <p:cNvSpPr/>
          <p:nvPr/>
        </p:nvSpPr>
        <p:spPr>
          <a:xfrm>
            <a:off x="952997" y="1078045"/>
            <a:ext cx="2214157" cy="577995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218CF80-F80A-8E21-A435-F48959916369}"/>
              </a:ext>
            </a:extLst>
          </p:cNvPr>
          <p:cNvGrpSpPr>
            <a:grpSpLocks noChangeAspect="1"/>
          </p:cNvGrpSpPr>
          <p:nvPr/>
        </p:nvGrpSpPr>
        <p:grpSpPr>
          <a:xfrm>
            <a:off x="1434762" y="4918832"/>
            <a:ext cx="1260000" cy="1401982"/>
            <a:chOff x="6973424" y="1219200"/>
            <a:chExt cx="2520176" cy="2804160"/>
          </a:xfrm>
        </p:grpSpPr>
        <p:sp>
          <p:nvSpPr>
            <p:cNvPr id="37" name="지연 36">
              <a:extLst>
                <a:ext uri="{FF2B5EF4-FFF2-40B4-BE49-F238E27FC236}">
                  <a16:creationId xmlns:a16="http://schemas.microsoft.com/office/drawing/2014/main" id="{7222B9E0-12EF-0449-0F92-EC99391601B8}"/>
                </a:ext>
              </a:extLst>
            </p:cNvPr>
            <p:cNvSpPr/>
            <p:nvPr/>
          </p:nvSpPr>
          <p:spPr>
            <a:xfrm rot="16200000">
              <a:off x="6831432" y="1361192"/>
              <a:ext cx="2804160" cy="2520176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innerShdw blurRad="127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A7EE7E7-939C-C2F2-52C1-A6A9A0D24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7882" y="2225560"/>
              <a:ext cx="1551260" cy="1551260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1E49AD0-EDA3-4A4B-CA91-483B42E6046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691" y="1348334"/>
            <a:ext cx="1260000" cy="1401982"/>
            <a:chOff x="1303122" y="1223389"/>
            <a:chExt cx="2520176" cy="2804160"/>
          </a:xfrm>
        </p:grpSpPr>
        <p:sp>
          <p:nvSpPr>
            <p:cNvPr id="42" name="지연 41">
              <a:extLst>
                <a:ext uri="{FF2B5EF4-FFF2-40B4-BE49-F238E27FC236}">
                  <a16:creationId xmlns:a16="http://schemas.microsoft.com/office/drawing/2014/main" id="{048A877C-C6B4-7EA4-3A8A-429FAB02BE56}"/>
                </a:ext>
              </a:extLst>
            </p:cNvPr>
            <p:cNvSpPr/>
            <p:nvPr/>
          </p:nvSpPr>
          <p:spPr>
            <a:xfrm rot="16200000">
              <a:off x="1161130" y="1365381"/>
              <a:ext cx="2804160" cy="2520176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innerShdw blurRad="127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6FD6F1D9-A2E5-2C62-3805-F8530EFA3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70916" y="2044045"/>
              <a:ext cx="1776871" cy="1776871"/>
            </a:xfrm>
            <a:prstGeom prst="rect">
              <a:avLst/>
            </a:prstGeom>
            <a:ln>
              <a:noFill/>
            </a:ln>
            <a:effectLst/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6EB0F7B-806E-E4BE-611D-5779D55B711C}"/>
              </a:ext>
            </a:extLst>
          </p:cNvPr>
          <p:cNvGrpSpPr>
            <a:grpSpLocks noChangeAspect="1"/>
          </p:cNvGrpSpPr>
          <p:nvPr/>
        </p:nvGrpSpPr>
        <p:grpSpPr>
          <a:xfrm>
            <a:off x="1434761" y="3160615"/>
            <a:ext cx="1260000" cy="1443278"/>
            <a:chOff x="4700507" y="1223389"/>
            <a:chExt cx="2520176" cy="2886756"/>
          </a:xfrm>
        </p:grpSpPr>
        <p:sp>
          <p:nvSpPr>
            <p:cNvPr id="25" name="지연 24">
              <a:extLst>
                <a:ext uri="{FF2B5EF4-FFF2-40B4-BE49-F238E27FC236}">
                  <a16:creationId xmlns:a16="http://schemas.microsoft.com/office/drawing/2014/main" id="{34677E9A-77B1-6744-7BBD-85F514084F71}"/>
                </a:ext>
              </a:extLst>
            </p:cNvPr>
            <p:cNvSpPr/>
            <p:nvPr/>
          </p:nvSpPr>
          <p:spPr>
            <a:xfrm rot="16200000">
              <a:off x="4558515" y="1365381"/>
              <a:ext cx="2804160" cy="2520176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innerShdw blurRad="127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DC83CDC-00B1-07AF-AAB0-FB68376E3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1559" y="1935905"/>
              <a:ext cx="2174240" cy="217424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C4D5B2E-F713-FAD1-872E-E084278E942C}"/>
              </a:ext>
            </a:extLst>
          </p:cNvPr>
          <p:cNvGrpSpPr/>
          <p:nvPr/>
        </p:nvGrpSpPr>
        <p:grpSpPr>
          <a:xfrm>
            <a:off x="3238550" y="1534977"/>
            <a:ext cx="2658100" cy="1028695"/>
            <a:chOff x="2563210" y="1573967"/>
            <a:chExt cx="2658100" cy="1028695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1DFD3D2-C79A-0731-5932-7CEDAD966FAA}"/>
                </a:ext>
              </a:extLst>
            </p:cNvPr>
            <p:cNvGrpSpPr/>
            <p:nvPr/>
          </p:nvGrpSpPr>
          <p:grpSpPr>
            <a:xfrm>
              <a:off x="2633230" y="1573967"/>
              <a:ext cx="1630576" cy="369332"/>
              <a:chOff x="1744065" y="4192740"/>
              <a:chExt cx="1630576" cy="369332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B19AC98-6838-0E55-2980-2A25D6058221}"/>
                  </a:ext>
                </a:extLst>
              </p:cNvPr>
              <p:cNvSpPr txBox="1"/>
              <p:nvPr/>
            </p:nvSpPr>
            <p:spPr>
              <a:xfrm>
                <a:off x="1744066" y="4192740"/>
                <a:ext cx="1630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중세시대의 왕국</a:t>
                </a:r>
              </a:p>
            </p:txBody>
          </p: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462C1BAA-A5CE-4D42-C115-5A7FF5342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065" y="4549581"/>
                <a:ext cx="16305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492924-6DE2-876C-84CD-FD22BE2FB402}"/>
                </a:ext>
              </a:extLst>
            </p:cNvPr>
            <p:cNvSpPr txBox="1"/>
            <p:nvPr/>
          </p:nvSpPr>
          <p:spPr>
            <a:xfrm>
              <a:off x="2563210" y="2003139"/>
              <a:ext cx="2658100" cy="59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마법사가 존재하는 판타지 세계관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14000"/>
                </a:lnSpc>
              </a:pP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중세시대의 왕국을 배경으로 둠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4B746F1-0ABC-ED9E-51DA-44E192A4A0AE}"/>
              </a:ext>
            </a:extLst>
          </p:cNvPr>
          <p:cNvGrpSpPr/>
          <p:nvPr/>
        </p:nvGrpSpPr>
        <p:grpSpPr>
          <a:xfrm>
            <a:off x="3308570" y="3421004"/>
            <a:ext cx="3038011" cy="1094035"/>
            <a:chOff x="2563210" y="3367094"/>
            <a:chExt cx="3038011" cy="1094035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1FFC586-C952-ACCE-2499-735D6C4CDFB1}"/>
                </a:ext>
              </a:extLst>
            </p:cNvPr>
            <p:cNvGrpSpPr/>
            <p:nvPr/>
          </p:nvGrpSpPr>
          <p:grpSpPr>
            <a:xfrm>
              <a:off x="2633230" y="3367094"/>
              <a:ext cx="1088760" cy="369332"/>
              <a:chOff x="5414299" y="4192740"/>
              <a:chExt cx="108876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70074A-0FD5-C29F-0537-0C572CDD8DE5}"/>
                  </a:ext>
                </a:extLst>
              </p:cNvPr>
              <p:cNvSpPr txBox="1"/>
              <p:nvPr/>
            </p:nvSpPr>
            <p:spPr>
              <a:xfrm>
                <a:off x="5414299" y="4192740"/>
                <a:ext cx="1088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픽셀 아트 </a:t>
                </a:r>
              </a:p>
            </p:txBody>
          </p:sp>
          <p:cxnSp>
            <p:nvCxnSpPr>
              <p:cNvPr id="47" name="직선 연결선[R] 46">
                <a:extLst>
                  <a:ext uri="{FF2B5EF4-FFF2-40B4-BE49-F238E27FC236}">
                    <a16:creationId xmlns:a16="http://schemas.microsoft.com/office/drawing/2014/main" id="{2B5ACBE4-52BA-C95A-9BE0-6D8A08B755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14299" y="4549581"/>
                <a:ext cx="10887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5941A21-EF3B-0063-FA56-81550527E95D}"/>
                </a:ext>
              </a:extLst>
            </p:cNvPr>
            <p:cNvSpPr txBox="1"/>
            <p:nvPr/>
          </p:nvSpPr>
          <p:spPr>
            <a:xfrm>
              <a:off x="2563210" y="3861606"/>
              <a:ext cx="3038011" cy="59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전체적인 느낌을 고전 게임으로 구성해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14000"/>
                </a:lnSpc>
              </a:pP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픽셀 아트 풍의 이미지 사용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3B15A7-99DF-3C9A-199E-A5DE9584F250}"/>
              </a:ext>
            </a:extLst>
          </p:cNvPr>
          <p:cNvGrpSpPr/>
          <p:nvPr/>
        </p:nvGrpSpPr>
        <p:grpSpPr>
          <a:xfrm>
            <a:off x="3308569" y="5268411"/>
            <a:ext cx="3038011" cy="1091310"/>
            <a:chOff x="2563210" y="5129690"/>
            <a:chExt cx="3038011" cy="1091310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FE8A295-E971-31A8-620A-E6C098D14A22}"/>
                </a:ext>
              </a:extLst>
            </p:cNvPr>
            <p:cNvGrpSpPr/>
            <p:nvPr/>
          </p:nvGrpSpPr>
          <p:grpSpPr>
            <a:xfrm>
              <a:off x="2563210" y="5129690"/>
              <a:ext cx="1431802" cy="369332"/>
              <a:chOff x="8645938" y="4192740"/>
              <a:chExt cx="1431802" cy="36933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870387-9AA6-8A92-2902-7E6A7CFE4442}"/>
                  </a:ext>
                </a:extLst>
              </p:cNvPr>
              <p:cNvSpPr txBox="1"/>
              <p:nvPr/>
            </p:nvSpPr>
            <p:spPr>
              <a:xfrm>
                <a:off x="8645938" y="4192740"/>
                <a:ext cx="1431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b="1" dirty="0">
                    <a:latin typeface="Pretendard SemiBold" panose="02000503000000020004" pitchFamily="2" charset="-127"/>
                    <a:ea typeface="Pretendard SemiBold" panose="02000503000000020004" pitchFamily="2" charset="-127"/>
                    <a:cs typeface="Pretendard SemiBold" panose="02000503000000020004" pitchFamily="2" charset="-127"/>
                  </a:rPr>
                  <a:t>모험과 마법사</a:t>
                </a:r>
              </a:p>
            </p:txBody>
          </p: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52A9ECA2-7DDE-7A89-6254-EB0860A4D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5938" y="4549581"/>
                <a:ext cx="14318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FB19A2E-38DE-7EBE-6DDA-F79719D2EEE7}"/>
                </a:ext>
              </a:extLst>
            </p:cNvPr>
            <p:cNvSpPr txBox="1"/>
            <p:nvPr/>
          </p:nvSpPr>
          <p:spPr>
            <a:xfrm>
              <a:off x="2563210" y="5621477"/>
              <a:ext cx="3038011" cy="599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주인공의 모험을 중심으로 스토리 진행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14000"/>
                </a:lnSpc>
              </a:pPr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‘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동물을 소환하는 것</a:t>
              </a:r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’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 주요 시스템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DE3B7A7-4B07-1028-1D33-E03724FDF188}"/>
              </a:ext>
            </a:extLst>
          </p:cNvPr>
          <p:cNvGrpSpPr/>
          <p:nvPr/>
        </p:nvGrpSpPr>
        <p:grpSpPr>
          <a:xfrm>
            <a:off x="7470755" y="1540515"/>
            <a:ext cx="3056904" cy="2124722"/>
            <a:chOff x="1448439" y="1879263"/>
            <a:chExt cx="3056904" cy="2124722"/>
          </a:xfrm>
        </p:grpSpPr>
        <p:sp>
          <p:nvSpPr>
            <p:cNvPr id="22" name="갈매기형 수장[C] 21">
              <a:extLst>
                <a:ext uri="{FF2B5EF4-FFF2-40B4-BE49-F238E27FC236}">
                  <a16:creationId xmlns:a16="http://schemas.microsoft.com/office/drawing/2014/main" id="{85E572F3-3869-413E-F3CC-8792543FAF28}"/>
                </a:ext>
              </a:extLst>
            </p:cNvPr>
            <p:cNvSpPr/>
            <p:nvPr/>
          </p:nvSpPr>
          <p:spPr>
            <a:xfrm>
              <a:off x="3741414" y="2277130"/>
              <a:ext cx="763929" cy="1726855"/>
            </a:xfrm>
            <a:prstGeom prst="chevron">
              <a:avLst>
                <a:gd name="adj" fmla="val 100000"/>
              </a:avLst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7A343B94-2B90-B79B-4679-2412C0C124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6284" y="2277130"/>
              <a:ext cx="2230919" cy="308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0F6AD75-F4A1-825D-C2C4-D9CA4E188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8439" y="2007130"/>
              <a:ext cx="540000" cy="54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B0E97B-21D0-CA13-9857-46D326B2BE97}"/>
                </a:ext>
              </a:extLst>
            </p:cNvPr>
            <p:cNvSpPr txBox="1"/>
            <p:nvPr/>
          </p:nvSpPr>
          <p:spPr>
            <a:xfrm>
              <a:off x="1892460" y="1879263"/>
              <a:ext cx="1854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‘</a:t>
              </a:r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처음부터</a:t>
              </a:r>
              <a:r>
                <a:rPr kumimoji="1" lang="en-US" altLang="ko-KR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’</a:t>
              </a:r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 시작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0267FA2-ACE2-4AE6-9D61-879B8FBC6834}"/>
                </a:ext>
              </a:extLst>
            </p:cNvPr>
            <p:cNvSpPr txBox="1"/>
            <p:nvPr/>
          </p:nvSpPr>
          <p:spPr>
            <a:xfrm>
              <a:off x="1448439" y="2646462"/>
              <a:ext cx="2419252" cy="954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게임 시작 후</a:t>
              </a:r>
              <a:endPara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algn="r">
                <a:lnSpc>
                  <a:spcPct val="120000"/>
                </a:lnSpc>
              </a:pPr>
              <a:r>
                <a:rPr kumimoji="1" lang="ko-KR" altLang="en-US" sz="1600" dirty="0">
                  <a:solidFill>
                    <a:schemeClr val="accent3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세이브파일에 상관없이</a:t>
              </a:r>
              <a:endParaRPr kumimoji="1" lang="en-US" altLang="ko-KR" sz="1600" dirty="0">
                <a:solidFill>
                  <a:schemeClr val="accent3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endParaRPr>
            </a:p>
            <a:p>
              <a:pPr algn="r">
                <a:lnSpc>
                  <a:spcPct val="120000"/>
                </a:lnSpc>
              </a:pPr>
              <a:r>
                <a:rPr kumimoji="1"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스테이지를 처음부터 플레이</a:t>
              </a:r>
              <a:endPara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3ECBD8F-6C1A-7D13-124B-099835690348}"/>
              </a:ext>
            </a:extLst>
          </p:cNvPr>
          <p:cNvGrpSpPr/>
          <p:nvPr/>
        </p:nvGrpSpPr>
        <p:grpSpPr>
          <a:xfrm>
            <a:off x="7470755" y="3935237"/>
            <a:ext cx="3056904" cy="2124722"/>
            <a:chOff x="1448439" y="1879263"/>
            <a:chExt cx="3056904" cy="2124722"/>
          </a:xfrm>
        </p:grpSpPr>
        <p:sp>
          <p:nvSpPr>
            <p:cNvPr id="43" name="갈매기형 수장[C] 42">
              <a:extLst>
                <a:ext uri="{FF2B5EF4-FFF2-40B4-BE49-F238E27FC236}">
                  <a16:creationId xmlns:a16="http://schemas.microsoft.com/office/drawing/2014/main" id="{016A44FC-4E08-FBBD-48EB-AD679FFBA0D5}"/>
                </a:ext>
              </a:extLst>
            </p:cNvPr>
            <p:cNvSpPr/>
            <p:nvPr/>
          </p:nvSpPr>
          <p:spPr>
            <a:xfrm>
              <a:off x="3741414" y="2277130"/>
              <a:ext cx="763929" cy="1726855"/>
            </a:xfrm>
            <a:prstGeom prst="chevron">
              <a:avLst>
                <a:gd name="adj" fmla="val 100000"/>
              </a:avLst>
            </a:prstGeom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4" name="직선 연결선[R] 43">
              <a:extLst>
                <a:ext uri="{FF2B5EF4-FFF2-40B4-BE49-F238E27FC236}">
                  <a16:creationId xmlns:a16="http://schemas.microsoft.com/office/drawing/2014/main" id="{1E47427D-1232-A3D9-A380-15E30B6423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6284" y="2277130"/>
              <a:ext cx="2230919" cy="3082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C2C7439-AC01-ABF6-44B0-48D954A97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8439" y="2007130"/>
              <a:ext cx="540000" cy="54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7DBE5A-C84C-465E-94B4-2191CA4DDBDC}"/>
                </a:ext>
              </a:extLst>
            </p:cNvPr>
            <p:cNvSpPr txBox="1"/>
            <p:nvPr/>
          </p:nvSpPr>
          <p:spPr>
            <a:xfrm>
              <a:off x="1892460" y="1879263"/>
              <a:ext cx="18547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‘</a:t>
              </a:r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이어서</a:t>
              </a:r>
              <a:r>
                <a:rPr kumimoji="1" lang="en-US" altLang="ko-KR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’</a:t>
              </a:r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 시작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3E35AC-AF11-8195-5DF2-458CF3390127}"/>
                </a:ext>
              </a:extLst>
            </p:cNvPr>
            <p:cNvSpPr txBox="1"/>
            <p:nvPr/>
          </p:nvSpPr>
          <p:spPr>
            <a:xfrm>
              <a:off x="2031932" y="2646462"/>
              <a:ext cx="1835759" cy="9546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kumimoji="1"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게임 시작 후</a:t>
              </a:r>
              <a:endPara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algn="r">
                <a:lnSpc>
                  <a:spcPct val="120000"/>
                </a:lnSpc>
              </a:pPr>
              <a:r>
                <a:rPr kumimoji="1" lang="ko-KR" altLang="en-US" sz="1600" dirty="0">
                  <a:solidFill>
                    <a:schemeClr val="accent3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세이브파일에 저장된</a:t>
              </a:r>
              <a:endParaRPr kumimoji="1" lang="en-US" altLang="ko-KR" sz="1600" dirty="0">
                <a:solidFill>
                  <a:schemeClr val="accent3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endParaRPr>
            </a:p>
            <a:p>
              <a:pPr algn="r">
                <a:lnSpc>
                  <a:spcPct val="120000"/>
                </a:lnSpc>
              </a:pPr>
              <a:r>
                <a:rPr kumimoji="1"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스테이지를 플레이</a:t>
              </a:r>
              <a:endParaRPr kumimoji="1"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B02CC242-0F72-BB86-EED2-F298D19B519E}"/>
              </a:ext>
            </a:extLst>
          </p:cNvPr>
          <p:cNvCxnSpPr>
            <a:cxnSpLocks/>
          </p:cNvCxnSpPr>
          <p:nvPr/>
        </p:nvCxnSpPr>
        <p:spPr>
          <a:xfrm>
            <a:off x="6683894" y="1078045"/>
            <a:ext cx="0" cy="5400000"/>
          </a:xfrm>
          <a:prstGeom prst="line">
            <a:avLst/>
          </a:prstGeom>
          <a:ln w="12700"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1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A418-3E4D-7189-468A-B69133E72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C9B96-A50E-7C9F-9BC0-45E3A955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tx2"/>
                </a:solidFill>
              </a:rPr>
              <a:t>GAME ‘SUMMONER’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479E0-91CD-D9E5-10FE-D5F2C8EBB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전체적인 게임 플레이 방식</a:t>
            </a:r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85994A-2AE3-9813-FC95-DF775AB95F64}"/>
              </a:ext>
            </a:extLst>
          </p:cNvPr>
          <p:cNvSpPr txBox="1"/>
          <p:nvPr/>
        </p:nvSpPr>
        <p:spPr>
          <a:xfrm>
            <a:off x="10065834" y="70871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시스템의 진행 순서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354118BC-5A57-C38F-74B6-2E8BB8F3F621}"/>
              </a:ext>
            </a:extLst>
          </p:cNvPr>
          <p:cNvCxnSpPr>
            <a:cxnSpLocks/>
          </p:cNvCxnSpPr>
          <p:nvPr/>
        </p:nvCxnSpPr>
        <p:spPr>
          <a:xfrm>
            <a:off x="512064" y="2945463"/>
            <a:ext cx="2700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9C23C17-0022-CF34-24E0-F6C3C4A90579}"/>
              </a:ext>
            </a:extLst>
          </p:cNvPr>
          <p:cNvGrpSpPr/>
          <p:nvPr/>
        </p:nvGrpSpPr>
        <p:grpSpPr>
          <a:xfrm>
            <a:off x="422064" y="2389032"/>
            <a:ext cx="2824812" cy="2079937"/>
            <a:chOff x="422064" y="2247729"/>
            <a:chExt cx="2824812" cy="2079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D86A37D-66DD-78F9-2CBC-F5B40DA72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064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C0B146-5A67-C6FC-2F1C-042A985E46BA}"/>
                </a:ext>
              </a:extLst>
            </p:cNvPr>
            <p:cNvSpPr txBox="1"/>
            <p:nvPr/>
          </p:nvSpPr>
          <p:spPr>
            <a:xfrm>
              <a:off x="422064" y="2247729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처음 또는 이어서 게임 진행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2C87C8-C52C-23F5-D0EA-FDD8C7F96B50}"/>
                </a:ext>
              </a:extLst>
            </p:cNvPr>
            <p:cNvSpPr txBox="1"/>
            <p:nvPr/>
          </p:nvSpPr>
          <p:spPr>
            <a:xfrm>
              <a:off x="422064" y="3235059"/>
              <a:ext cx="282481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세이브파일을 이어서 플레이할지</a:t>
              </a:r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</a:t>
              </a: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처음부터 플레이할지 결정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만약 세이브파일이 없다면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이어서 플레이하는 옵션은 비활성화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E55AA5-8BF7-4E30-8394-EEF77044453F}"/>
              </a:ext>
            </a:extLst>
          </p:cNvPr>
          <p:cNvGrpSpPr/>
          <p:nvPr/>
        </p:nvGrpSpPr>
        <p:grpSpPr>
          <a:xfrm>
            <a:off x="4179285" y="2389032"/>
            <a:ext cx="3584636" cy="2079937"/>
            <a:chOff x="3817536" y="2247729"/>
            <a:chExt cx="3584636" cy="207993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5D7485C-F8DC-2C1A-A834-4FFB000A4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7536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1F75FC-B60C-E6EC-E2E9-33259CEDDED1}"/>
                </a:ext>
              </a:extLst>
            </p:cNvPr>
            <p:cNvSpPr txBox="1"/>
            <p:nvPr/>
          </p:nvSpPr>
          <p:spPr>
            <a:xfrm>
              <a:off x="3817536" y="2247729"/>
              <a:ext cx="143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 선택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D9A2BE-6C7E-EB49-7F61-F992E8165862}"/>
                </a:ext>
              </a:extLst>
            </p:cNvPr>
            <p:cNvSpPr txBox="1"/>
            <p:nvPr/>
          </p:nvSpPr>
          <p:spPr>
            <a:xfrm>
              <a:off x="3817536" y="3235059"/>
              <a:ext cx="3584636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세이브파일에 저장된 스테이지 번호를 이용해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해금된 스테이지와 그렇지 않은 스테이지 구분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만약 세이브파일이 없다면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1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스테이지 제외 나머지 스테이지는 비활성화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00D761D-2873-4A3F-D3B7-29FB30CF4604}"/>
              </a:ext>
            </a:extLst>
          </p:cNvPr>
          <p:cNvGrpSpPr/>
          <p:nvPr/>
        </p:nvGrpSpPr>
        <p:grpSpPr>
          <a:xfrm>
            <a:off x="8696330" y="2389032"/>
            <a:ext cx="2871299" cy="1310494"/>
            <a:chOff x="8194466" y="2247729"/>
            <a:chExt cx="2871299" cy="131049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D93E5F7-6539-4C03-6AC2-A04C483A7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4466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67A3CA-8915-5328-4F08-22767199B877}"/>
                </a:ext>
              </a:extLst>
            </p:cNvPr>
            <p:cNvSpPr txBox="1"/>
            <p:nvPr/>
          </p:nvSpPr>
          <p:spPr>
            <a:xfrm>
              <a:off x="8194466" y="2247729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전투 시스템 실행 시작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60EB94-1BC5-8D0C-1299-772DDF824E5E}"/>
                </a:ext>
              </a:extLst>
            </p:cNvPr>
            <p:cNvSpPr txBox="1"/>
            <p:nvPr/>
          </p:nvSpPr>
          <p:spPr>
            <a:xfrm>
              <a:off x="8194466" y="3235058"/>
              <a:ext cx="28712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선택한 스테이지의 전투 시스템 실행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1AA970-53C5-04C8-22C0-3E4D42F509F0}"/>
              </a:ext>
            </a:extLst>
          </p:cNvPr>
          <p:cNvGrpSpPr/>
          <p:nvPr/>
        </p:nvGrpSpPr>
        <p:grpSpPr>
          <a:xfrm>
            <a:off x="12500038" y="2389031"/>
            <a:ext cx="2871299" cy="2079937"/>
            <a:chOff x="422064" y="2247729"/>
            <a:chExt cx="2871299" cy="2079937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49BF497-FCE7-8196-83CE-EC43A317CC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064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BD25E6-634B-3E97-F803-951D0232667D}"/>
                </a:ext>
              </a:extLst>
            </p:cNvPr>
            <p:cNvSpPr txBox="1"/>
            <p:nvPr/>
          </p:nvSpPr>
          <p:spPr>
            <a:xfrm>
              <a:off x="422064" y="2247729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전투 진행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A97424-01D1-6B95-6F79-371E46F19976}"/>
                </a:ext>
              </a:extLst>
            </p:cNvPr>
            <p:cNvSpPr txBox="1"/>
            <p:nvPr/>
          </p:nvSpPr>
          <p:spPr>
            <a:xfrm>
              <a:off x="422064" y="3235059"/>
              <a:ext cx="287129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스테이지의 턴을 거듭해가며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진행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종료 조건이 충족되기 전까지는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시스템이 종료되지 않음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ED8701-2766-F99E-E714-BDF987EB5895}"/>
              </a:ext>
            </a:extLst>
          </p:cNvPr>
          <p:cNvGrpSpPr/>
          <p:nvPr/>
        </p:nvGrpSpPr>
        <p:grpSpPr>
          <a:xfrm>
            <a:off x="16303746" y="2031443"/>
            <a:ext cx="2704587" cy="2209780"/>
            <a:chOff x="3817536" y="1887053"/>
            <a:chExt cx="2704587" cy="220978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14BD1A6-C22A-9B8A-255A-0B76CE3FF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7536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B43286-9786-D7B2-E04D-E1879229F388}"/>
                </a:ext>
              </a:extLst>
            </p:cNvPr>
            <p:cNvSpPr txBox="1"/>
            <p:nvPr/>
          </p:nvSpPr>
          <p:spPr>
            <a:xfrm>
              <a:off x="3817536" y="1887053"/>
              <a:ext cx="2198038" cy="730008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전투 종료 조건 충족 시</a:t>
              </a:r>
              <a:endParaRPr kumimoji="1" lang="en-US" altLang="ko-KR" dirty="0">
                <a:solidFill>
                  <a:schemeClr val="tx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전투 시스템 출력 종료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E3AAB93-5418-C852-D57F-11A8D50D2816}"/>
                </a:ext>
              </a:extLst>
            </p:cNvPr>
            <p:cNvSpPr txBox="1"/>
            <p:nvPr/>
          </p:nvSpPr>
          <p:spPr>
            <a:xfrm>
              <a:off x="3817536" y="3235059"/>
              <a:ext cx="270458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하나의 스테이지 턴 종료 후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종료 조건을 충족했는지 검사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조건이 충족되면 전투 시스템 종료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105638-08A3-274E-DF20-06CCF6E6C99A}"/>
              </a:ext>
            </a:extLst>
          </p:cNvPr>
          <p:cNvGrpSpPr/>
          <p:nvPr/>
        </p:nvGrpSpPr>
        <p:grpSpPr>
          <a:xfrm>
            <a:off x="19940742" y="2396447"/>
            <a:ext cx="2871299" cy="2926321"/>
            <a:chOff x="8194466" y="2247729"/>
            <a:chExt cx="2871299" cy="292632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FD3D29A9-0E26-F25F-35E0-CFF9170BF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4466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39732E-3D07-2446-548F-82EA3C534C23}"/>
                </a:ext>
              </a:extLst>
            </p:cNvPr>
            <p:cNvSpPr txBox="1"/>
            <p:nvPr/>
          </p:nvSpPr>
          <p:spPr>
            <a:xfrm>
              <a:off x="8194466" y="2247729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 클리어 여부 체크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BB69B3-374F-2E76-07F5-9D8AB14C9EA2}"/>
                </a:ext>
              </a:extLst>
            </p:cNvPr>
            <p:cNvSpPr txBox="1"/>
            <p:nvPr/>
          </p:nvSpPr>
          <p:spPr>
            <a:xfrm>
              <a:off x="8194466" y="3235058"/>
              <a:ext cx="287129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시스템이 출력 종료되는 경우는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가지가 존재</a:t>
              </a:r>
              <a:endParaRPr kumimoji="1" lang="en-US" altLang="ko-KR" sz="7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ko-KR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‘</a:t>
              </a:r>
              <a:r>
                <a:rPr kumimoji="1" lang="ko-KR" altLang="en-US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스테이지를 클리어했을 시</a:t>
              </a:r>
              <a:r>
                <a:rPr kumimoji="1" lang="en-US" altLang="ko-KR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’</a:t>
              </a: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적군 </a:t>
              </a:r>
              <a:r>
                <a:rPr kumimoji="1" lang="ko-KR" altLang="en-US" sz="15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몹의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개수가 </a:t>
              </a:r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0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일 경우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ko-KR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‘</a:t>
              </a:r>
              <a:r>
                <a:rPr kumimoji="1" lang="ko-KR" altLang="en-US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스테이지를 클리어하지 못했을 시</a:t>
              </a:r>
              <a:r>
                <a:rPr kumimoji="1" lang="en-US" altLang="ko-KR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’</a:t>
              </a: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아군 </a:t>
              </a:r>
              <a:r>
                <a:rPr kumimoji="1" lang="ko-KR" altLang="en-US" sz="15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몹의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개수가 </a:t>
              </a:r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0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일 경우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48EA415-DBCC-8736-CAA5-43A5ACD113C3}"/>
              </a:ext>
            </a:extLst>
          </p:cNvPr>
          <p:cNvGrpSpPr/>
          <p:nvPr/>
        </p:nvGrpSpPr>
        <p:grpSpPr>
          <a:xfrm>
            <a:off x="23744447" y="2396447"/>
            <a:ext cx="3446777" cy="2079936"/>
            <a:chOff x="8194466" y="2247729"/>
            <a:chExt cx="3446777" cy="2079936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B91377F-FE72-E3D2-D3C5-39030F244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4466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E1F02E-CE38-DD8B-43AE-AB4C52FDAA44}"/>
                </a:ext>
              </a:extLst>
            </p:cNvPr>
            <p:cNvSpPr txBox="1"/>
            <p:nvPr/>
          </p:nvSpPr>
          <p:spPr>
            <a:xfrm>
              <a:off x="8194466" y="2247729"/>
              <a:ext cx="3446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 전부 클리어 시 게임 클리어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C54C1B-6EE0-0A89-8CAF-B731FDFDDB94}"/>
                </a:ext>
              </a:extLst>
            </p:cNvPr>
            <p:cNvSpPr txBox="1"/>
            <p:nvPr/>
          </p:nvSpPr>
          <p:spPr>
            <a:xfrm>
              <a:off x="8194466" y="3235058"/>
              <a:ext cx="3204723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한 스테이지를 클리어하면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다음 스테이지로 </a:t>
              </a:r>
              <a:r>
                <a:rPr kumimoji="1" lang="ko-KR" altLang="en-US" sz="15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넘어감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반복해서 모든 스테이지를 클리어할 경우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게임 클리어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43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4E2C6-0435-6FE1-26DE-2292645B1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17248-0BDE-DE8F-AD2C-FEBE263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chemeClr val="tx2"/>
                </a:solidFill>
              </a:rPr>
              <a:t>GAME ‘SUMMONER’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747318CD-FC18-0CEA-1430-0FFB6EE8D9ED}"/>
              </a:ext>
            </a:extLst>
          </p:cNvPr>
          <p:cNvCxnSpPr>
            <a:cxnSpLocks/>
          </p:cNvCxnSpPr>
          <p:nvPr/>
        </p:nvCxnSpPr>
        <p:spPr>
          <a:xfrm>
            <a:off x="-11573841" y="2938048"/>
            <a:ext cx="2880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29C72B-0129-7687-4163-C7533612BA2C}"/>
              </a:ext>
            </a:extLst>
          </p:cNvPr>
          <p:cNvGrpSpPr/>
          <p:nvPr/>
        </p:nvGrpSpPr>
        <p:grpSpPr>
          <a:xfrm>
            <a:off x="-11663841" y="2381617"/>
            <a:ext cx="2824812" cy="2079937"/>
            <a:chOff x="422064" y="2247729"/>
            <a:chExt cx="2824812" cy="2079937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380FF81-6AA2-C3F8-AC27-21F7FAA116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064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ED5DD15-9FC2-DE19-F004-5FAC9E53587A}"/>
                </a:ext>
              </a:extLst>
            </p:cNvPr>
            <p:cNvSpPr txBox="1"/>
            <p:nvPr/>
          </p:nvSpPr>
          <p:spPr>
            <a:xfrm>
              <a:off x="422064" y="2247729"/>
              <a:ext cx="2601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처음 또는 이어서 게임 진행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8FA971-AFBD-B962-392E-2DC0379B7CC2}"/>
                </a:ext>
              </a:extLst>
            </p:cNvPr>
            <p:cNvSpPr txBox="1"/>
            <p:nvPr/>
          </p:nvSpPr>
          <p:spPr>
            <a:xfrm>
              <a:off x="422064" y="3235059"/>
              <a:ext cx="282481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세이브파일을 이어서 플레이할지</a:t>
              </a:r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</a:t>
              </a: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처음부터 플레이할지 결정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만약 세이브파일이 없다면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이어서 플레이하는 옵션은 비활성화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C1F94D-F3AF-5886-8602-0B712B498CA5}"/>
              </a:ext>
            </a:extLst>
          </p:cNvPr>
          <p:cNvGrpSpPr/>
          <p:nvPr/>
        </p:nvGrpSpPr>
        <p:grpSpPr>
          <a:xfrm>
            <a:off x="-7906620" y="2381617"/>
            <a:ext cx="3584636" cy="2079937"/>
            <a:chOff x="3817536" y="2247729"/>
            <a:chExt cx="3584636" cy="2079937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0041C32-7D37-42CC-7CD7-E354938A1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7536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6F71F9A-7BE0-B493-9F4B-15D7B58C7521}"/>
                </a:ext>
              </a:extLst>
            </p:cNvPr>
            <p:cNvSpPr txBox="1"/>
            <p:nvPr/>
          </p:nvSpPr>
          <p:spPr>
            <a:xfrm>
              <a:off x="3817536" y="2247729"/>
              <a:ext cx="143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 선택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5E96A35-8B4F-1956-014D-AC89B6FD30F7}"/>
                </a:ext>
              </a:extLst>
            </p:cNvPr>
            <p:cNvSpPr txBox="1"/>
            <p:nvPr/>
          </p:nvSpPr>
          <p:spPr>
            <a:xfrm>
              <a:off x="3817536" y="3235059"/>
              <a:ext cx="3584636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세이브파일에 저장된 스테이지 번호를 이용해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해금된 스테이지와 그렇지 않은 스테이지 구분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만약 세이브파일이 없다면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1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스테이지 제외 나머지 스테이지는 비활성화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339F5CA-A4C3-F8EF-E9B5-BE9568D9C5B7}"/>
              </a:ext>
            </a:extLst>
          </p:cNvPr>
          <p:cNvGrpSpPr/>
          <p:nvPr/>
        </p:nvGrpSpPr>
        <p:grpSpPr>
          <a:xfrm>
            <a:off x="-3389575" y="2381617"/>
            <a:ext cx="2871299" cy="1310494"/>
            <a:chOff x="8194466" y="2247729"/>
            <a:chExt cx="2871299" cy="1310494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096DB41-6F57-90B5-D6D6-F9F4A4BEF2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4466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C1BB98-57DA-A56C-A35C-06A53A1C336B}"/>
                </a:ext>
              </a:extLst>
            </p:cNvPr>
            <p:cNvSpPr txBox="1"/>
            <p:nvPr/>
          </p:nvSpPr>
          <p:spPr>
            <a:xfrm>
              <a:off x="8194466" y="2247729"/>
              <a:ext cx="214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전투 시스템 실행 시작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CE47282-944B-6C41-D0E4-2656F7498ECF}"/>
                </a:ext>
              </a:extLst>
            </p:cNvPr>
            <p:cNvSpPr txBox="1"/>
            <p:nvPr/>
          </p:nvSpPr>
          <p:spPr>
            <a:xfrm>
              <a:off x="8194466" y="3235058"/>
              <a:ext cx="28712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선택한 스테이지의 전투 시스템 실행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E95CDAF-4F3F-516F-25E5-597F40485220}"/>
              </a:ext>
            </a:extLst>
          </p:cNvPr>
          <p:cNvGrpSpPr/>
          <p:nvPr/>
        </p:nvGrpSpPr>
        <p:grpSpPr>
          <a:xfrm>
            <a:off x="414133" y="2381616"/>
            <a:ext cx="2871299" cy="2079937"/>
            <a:chOff x="422064" y="2247729"/>
            <a:chExt cx="2871299" cy="2079937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7268FB7-E350-E980-471F-99F423C61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064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24F648-0C20-870A-FD26-1CF00340C753}"/>
                </a:ext>
              </a:extLst>
            </p:cNvPr>
            <p:cNvSpPr txBox="1"/>
            <p:nvPr/>
          </p:nvSpPr>
          <p:spPr>
            <a:xfrm>
              <a:off x="422064" y="2247729"/>
              <a:ext cx="1035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전투 진행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CF0C5E-0FD3-7A2F-9C2D-E12DAE534539}"/>
                </a:ext>
              </a:extLst>
            </p:cNvPr>
            <p:cNvSpPr txBox="1"/>
            <p:nvPr/>
          </p:nvSpPr>
          <p:spPr>
            <a:xfrm>
              <a:off x="422064" y="3235059"/>
              <a:ext cx="287129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스테이지의 턴을 거듭해가며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진행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종료 조건이 충족되기 전까지는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시스템이 종료되지 않음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39CCD83-F111-BDB9-8A85-99E473C9BF7D}"/>
              </a:ext>
            </a:extLst>
          </p:cNvPr>
          <p:cNvGrpSpPr/>
          <p:nvPr/>
        </p:nvGrpSpPr>
        <p:grpSpPr>
          <a:xfrm>
            <a:off x="4217841" y="2024028"/>
            <a:ext cx="2704587" cy="2209780"/>
            <a:chOff x="3817536" y="1887053"/>
            <a:chExt cx="2704587" cy="220978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57A4235-5364-CDB1-8621-AE9B0C526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17536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F4F2E45-E8DF-EA9A-E8A8-40F7FE6ABCBD}"/>
                </a:ext>
              </a:extLst>
            </p:cNvPr>
            <p:cNvSpPr txBox="1"/>
            <p:nvPr/>
          </p:nvSpPr>
          <p:spPr>
            <a:xfrm>
              <a:off x="3817536" y="1887053"/>
              <a:ext cx="2198038" cy="730008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전투 종료 조건 충족 시</a:t>
              </a:r>
              <a:endParaRPr kumimoji="1" lang="en-US" altLang="ko-KR" dirty="0">
                <a:solidFill>
                  <a:schemeClr val="tx2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전투 시스템 출력 종료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008EE4-7565-4E3A-DB88-D8FA9E82858A}"/>
                </a:ext>
              </a:extLst>
            </p:cNvPr>
            <p:cNvSpPr txBox="1"/>
            <p:nvPr/>
          </p:nvSpPr>
          <p:spPr>
            <a:xfrm>
              <a:off x="3817536" y="3235059"/>
              <a:ext cx="270458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하나의 스테이지 턴 종료 후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종료 조건을 충족했는지 검사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조건이 충족되면 전투 시스템 종료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1F925-FFD6-6122-9164-B30F562C1840}"/>
              </a:ext>
            </a:extLst>
          </p:cNvPr>
          <p:cNvGrpSpPr/>
          <p:nvPr/>
        </p:nvGrpSpPr>
        <p:grpSpPr>
          <a:xfrm>
            <a:off x="7854837" y="2389032"/>
            <a:ext cx="2871299" cy="2926321"/>
            <a:chOff x="8194466" y="2247729"/>
            <a:chExt cx="2871299" cy="2926321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BD0E13B-149B-1DBE-24A9-203B5EA9C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94466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38879CC-8E51-35A7-01D5-7B07309C8EF0}"/>
                </a:ext>
              </a:extLst>
            </p:cNvPr>
            <p:cNvSpPr txBox="1"/>
            <p:nvPr/>
          </p:nvSpPr>
          <p:spPr>
            <a:xfrm>
              <a:off x="8194466" y="2247729"/>
              <a:ext cx="2539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 클리어 여부 체크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02F9C08-BC6C-83C6-2F28-C0A5E6BDFFFE}"/>
                </a:ext>
              </a:extLst>
            </p:cNvPr>
            <p:cNvSpPr txBox="1"/>
            <p:nvPr/>
          </p:nvSpPr>
          <p:spPr>
            <a:xfrm>
              <a:off x="8194466" y="3235058"/>
              <a:ext cx="287129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시스템이 출력 종료되는 경우는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가지가 존재</a:t>
              </a:r>
              <a:endParaRPr kumimoji="1" lang="en-US" altLang="ko-KR" sz="7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ko-KR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‘</a:t>
              </a:r>
              <a:r>
                <a:rPr kumimoji="1" lang="ko-KR" altLang="en-US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스테이지를 클리어했을 시</a:t>
              </a:r>
              <a:r>
                <a:rPr kumimoji="1" lang="en-US" altLang="ko-KR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’</a:t>
              </a: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적군 </a:t>
              </a:r>
              <a:r>
                <a:rPr kumimoji="1" lang="ko-KR" altLang="en-US" sz="15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몹의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개수가 </a:t>
              </a:r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0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일 경우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200000"/>
                </a:lnSpc>
              </a:pPr>
              <a:r>
                <a:rPr kumimoji="1" lang="en-US" altLang="ko-KR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‘</a:t>
              </a:r>
              <a:r>
                <a:rPr kumimoji="1" lang="ko-KR" altLang="en-US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스테이지를 클리어하지 못했을 시</a:t>
              </a:r>
              <a:r>
                <a:rPr kumimoji="1" lang="en-US" altLang="ko-KR" sz="1500" dirty="0"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’</a:t>
              </a: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아군 </a:t>
              </a:r>
              <a:r>
                <a:rPr kumimoji="1" lang="ko-KR" altLang="en-US" sz="15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몹의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개수가 </a:t>
              </a:r>
              <a:r>
                <a:rPr kumimoji="1" lang="en-US" altLang="ko-KR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0</a:t>
              </a:r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일 경우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3041CE6-F35D-07B9-F37B-283855DA5494}"/>
              </a:ext>
            </a:extLst>
          </p:cNvPr>
          <p:cNvGrpSpPr/>
          <p:nvPr/>
        </p:nvGrpSpPr>
        <p:grpSpPr>
          <a:xfrm>
            <a:off x="12526048" y="2389032"/>
            <a:ext cx="3446777" cy="2079936"/>
            <a:chOff x="9061972" y="2247729"/>
            <a:chExt cx="3446777" cy="2079936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95A5891-F92F-7DD6-89D7-FB8029766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1972" y="271416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55524B-333B-30C8-2919-7595284202CD}"/>
                </a:ext>
              </a:extLst>
            </p:cNvPr>
            <p:cNvSpPr txBox="1"/>
            <p:nvPr/>
          </p:nvSpPr>
          <p:spPr>
            <a:xfrm>
              <a:off x="9061972" y="2247729"/>
              <a:ext cx="3446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>
                  <a:solidFill>
                    <a:schemeClr val="tx2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스테이지 전부 클리어 시 게임 클리어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55C6B17-9606-3506-A820-AC0DE2C481EA}"/>
                </a:ext>
              </a:extLst>
            </p:cNvPr>
            <p:cNvSpPr txBox="1"/>
            <p:nvPr/>
          </p:nvSpPr>
          <p:spPr>
            <a:xfrm>
              <a:off x="9061972" y="3235058"/>
              <a:ext cx="3204723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한 스테이지를 클리어하면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다음 스테이지로 </a:t>
              </a:r>
              <a:r>
                <a:rPr kumimoji="1" lang="ko-KR" altLang="en-US" sz="15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넘어감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kumimoji="1" lang="en-US" altLang="ko-KR" sz="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반복해서 모든 스테이지를 클리어할 경우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kumimoji="1" lang="ko-KR" altLang="en-US" sz="15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게임 클리어</a:t>
              </a:r>
              <a:endParaRPr kumimoji="1" lang="en-US" altLang="ko-KR" sz="15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E31F23F-AD2A-D880-3747-2A25F2145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4690" y="207470"/>
            <a:ext cx="4648199" cy="685909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tx2"/>
                </a:solidFill>
              </a:rPr>
              <a:t>전체적인 게임 플레이 방식</a:t>
            </a:r>
            <a:endParaRPr kumimoji="1" lang="en-US" altLang="ko-KR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B586F-2138-9279-A870-D21ED5B298A3}"/>
              </a:ext>
            </a:extLst>
          </p:cNvPr>
          <p:cNvSpPr txBox="1"/>
          <p:nvPr/>
        </p:nvSpPr>
        <p:spPr>
          <a:xfrm>
            <a:off x="10065834" y="708713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>
                <a:solidFill>
                  <a:schemeClr val="tx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시스템의 진행 순서</a:t>
            </a:r>
          </a:p>
        </p:txBody>
      </p:sp>
    </p:spTree>
    <p:extLst>
      <p:ext uri="{BB962C8B-B14F-4D97-AF65-F5344CB8AC3E}">
        <p14:creationId xmlns:p14="http://schemas.microsoft.com/office/powerpoint/2010/main" val="90822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308 0 " pathEditMode="relative" ptsTypes="AA">
                                      <p:cBhvr>
                                        <p:cTn id="2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308 0 " pathEditMode="relative" ptsTypes="AA">
                                      <p:cBhvr>
                                        <p:cTn id="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308 0 " pathEditMode="relative" ptsTypes="AA">
                                      <p:cBhvr>
                                        <p:cTn id="25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308 0 " pathEditMode="relative" ptsTypes="AA">
                                      <p:cBhvr>
                                        <p:cTn id="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파스텔 어텀">
      <a:dk1>
        <a:srgbClr val="000000"/>
      </a:dk1>
      <a:lt1>
        <a:srgbClr val="FFFFFF"/>
      </a:lt1>
      <a:dk2>
        <a:srgbClr val="013C59"/>
      </a:dk2>
      <a:lt2>
        <a:srgbClr val="FCF3E3"/>
      </a:lt2>
      <a:accent1>
        <a:srgbClr val="C3BFD8"/>
      </a:accent1>
      <a:accent2>
        <a:srgbClr val="708C69"/>
      </a:accent2>
      <a:accent3>
        <a:srgbClr val="F3A258"/>
      </a:accent3>
      <a:accent4>
        <a:srgbClr val="895159"/>
      </a:accent4>
      <a:accent5>
        <a:srgbClr val="8195A1"/>
      </a:accent5>
      <a:accent6>
        <a:srgbClr val="E1C7AD"/>
      </a:accent6>
      <a:hlink>
        <a:srgbClr val="A35138"/>
      </a:hlink>
      <a:folHlink>
        <a:srgbClr val="C9C1B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</TotalTime>
  <Words>1819</Words>
  <Application>Microsoft Office PowerPoint</Application>
  <PresentationFormat>와이드스크린</PresentationFormat>
  <Paragraphs>545</Paragraphs>
  <Slides>30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Pretendard Medium</vt:lpstr>
      <vt:lpstr>Arial</vt:lpstr>
      <vt:lpstr>Angsana New</vt:lpstr>
      <vt:lpstr>Helvetica Neue</vt:lpstr>
      <vt:lpstr>Pretendard</vt:lpstr>
      <vt:lpstr>Pretendard Light</vt:lpstr>
      <vt:lpstr>Shrikhand</vt:lpstr>
      <vt:lpstr>Pretendard SemiBold</vt:lpstr>
      <vt:lpstr>맑은 고딕</vt:lpstr>
      <vt:lpstr>Office 테마</vt:lpstr>
      <vt:lpstr>Project; SUMMONER</vt:lpstr>
      <vt:lpstr>TABLE OF CONTENTS</vt:lpstr>
      <vt:lpstr>ABOUT PROJECT</vt:lpstr>
      <vt:lpstr>ABOUT OUR PROJECT</vt:lpstr>
      <vt:lpstr>ABOUT OUR PROJECT</vt:lpstr>
      <vt:lpstr>GAME ‘SUMMONER’</vt:lpstr>
      <vt:lpstr>GAME ‘SUMMONER’</vt:lpstr>
      <vt:lpstr>GAME ‘SUMMONER’</vt:lpstr>
      <vt:lpstr>GAME ‘SUMMONER’</vt:lpstr>
      <vt:lpstr>WAY TO DO </vt:lpstr>
      <vt:lpstr>WAY TO DO OUR PROJECT</vt:lpstr>
      <vt:lpstr>WAY TO DO OUR PROJECT</vt:lpstr>
      <vt:lpstr>WAY TO DO OUR PROJECT</vt:lpstr>
      <vt:lpstr>WAY TO DO OUR PROJECT</vt:lpstr>
      <vt:lpstr>WAY TO DO OUR PROJECT</vt:lpstr>
      <vt:lpstr>WAY TO DO OUR PROJECT</vt:lpstr>
      <vt:lpstr>WAY TO DO OUR PROJECT</vt:lpstr>
      <vt:lpstr>WAY TO DO OUR PROJECT</vt:lpstr>
      <vt:lpstr>WAY TO DO OUR PROJECT</vt:lpstr>
      <vt:lpstr>WAY TO DO OUR PROJECT</vt:lpstr>
      <vt:lpstr>PART &amp; </vt:lpstr>
      <vt:lpstr>PART &amp; TEAM MEMBER</vt:lpstr>
      <vt:lpstr>PART &amp; TEAM MEMBER</vt:lpstr>
      <vt:lpstr>SCHEDULE</vt:lpstr>
      <vt:lpstr>SCHEDULE</vt:lpstr>
      <vt:lpstr>RISK &amp; </vt:lpstr>
      <vt:lpstr>RISK &amp; CURRENT STATE</vt:lpstr>
      <vt:lpstr>RISK &amp; CURRENT STATE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김민선</dc:creator>
  <cp:lastModifiedBy>민선 김</cp:lastModifiedBy>
  <cp:revision>58</cp:revision>
  <dcterms:created xsi:type="dcterms:W3CDTF">2024-09-28T08:45:25Z</dcterms:created>
  <dcterms:modified xsi:type="dcterms:W3CDTF">2024-10-07T07:08:14Z</dcterms:modified>
</cp:coreProperties>
</file>