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70" r:id="rId7"/>
    <p:sldId id="259" r:id="rId8"/>
    <p:sldId id="263" r:id="rId9"/>
    <p:sldId id="272" r:id="rId10"/>
    <p:sldId id="260" r:id="rId11"/>
    <p:sldId id="275" r:id="rId12"/>
    <p:sldId id="262" r:id="rId13"/>
    <p:sldId id="273" r:id="rId14"/>
    <p:sldId id="274" r:id="rId15"/>
    <p:sldId id="276" r:id="rId16"/>
  </p:sldIdLst>
  <p:sldSz cx="12192000" cy="6858000"/>
  <p:notesSz cx="6858000" cy="9144000"/>
  <p:embeddedFontLst>
    <p:embeddedFont>
      <p:font typeface="Pretendard" panose="02000503000000020004" pitchFamily="2" charset="-127"/>
      <p:regular r:id="rId18"/>
      <p:bold r:id="rId19"/>
    </p:embeddedFont>
    <p:embeddedFont>
      <p:font typeface="Silver" panose="02000000000000000000" pitchFamily="2" charset="-34"/>
      <p:regular r:id="rId20"/>
    </p:embeddedFont>
    <p:embeddedFont>
      <p:font typeface="던파 비트비트체 v2" panose="02040503000000000000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프리젠테이션 4 Regular" pitchFamily="2" charset="-127"/>
      <p:regular r:id="rId24"/>
    </p:embeddedFont>
    <p:embeddedFont>
      <p:font typeface="프리젠테이션 5 Medium" pitchFamily="2" charset="-127"/>
      <p:regular r:id="rId25"/>
    </p:embeddedFont>
    <p:embeddedFont>
      <p:font typeface="프리젠테이션 6 SemiBold" pitchFamily="2" charset="-127"/>
      <p:bold r:id="rId26"/>
    </p:embeddedFont>
    <p:embeddedFont>
      <p:font typeface="프리젠테이션 8 ExtraBold" pitchFamily="2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885" autoAdjust="0"/>
  </p:normalViewPr>
  <p:slideViewPr>
    <p:cSldViewPr snapToGrid="0">
      <p:cViewPr varScale="1">
        <p:scale>
          <a:sx n="74" d="100"/>
          <a:sy n="74" d="100"/>
        </p:scale>
        <p:origin x="5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D90DC-126F-49E1-BFB2-547F11D8743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45FB6-11AB-4D40-8F8C-8D2DB5B54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45FB6-11AB-4D40-8F8C-8D2DB5B54B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45FB6-11AB-4D40-8F8C-8D2DB5B54B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6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F910-5919-19B5-0F8A-3782C0C6C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5A2B4B-E7A2-54A1-3B5D-AF06CB5E3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873F0-7F9D-EB28-07D0-75F24AC8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77A9B-199D-1A6B-885F-12B47948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7DCC-99BC-6B19-1AC5-8099EE1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2AAD8-40DE-F1B1-69C7-0D2A2837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B62DF-C2BA-7B20-1F30-E4A521A2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3A30E-3D74-504F-5A37-7CEA8D01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E9067-5754-DCCB-68F6-EF27B117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090F1-468A-52C6-A434-5021E39E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10204-1270-7636-B193-5E99CFD7C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02166-7966-B2A3-3DC7-BBF770A4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A8D8B-C4B2-8970-490E-6AF7CB4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48E65-D87F-B205-5D49-060BE542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6B062-EC96-F634-E5B3-C3E19E1E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97F8-125D-1804-1D77-326AC18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21185-7078-AD3A-D5CC-716F5D4C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200BC-FBC6-1A59-CC2A-A760A852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58B68-5AF3-216B-344F-46A0F6AF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1AE26-1D59-2E7F-9AEC-468BF81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9F07A-E69D-EED7-161E-C7D7755B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A8268-E921-C1B0-7FAE-A67F58B4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3438F-9D45-D7EB-92BF-349C04F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62FE-71E9-7D8E-B9E0-C051962D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8B797-4B47-3578-1180-17B2DC3C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A131B-6B3A-365A-0E21-5E9C6E8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FA2F-22CD-4CDD-3EC0-9DA70EB20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43F69-1A10-CE0D-EC34-875F1827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56195-5860-80C0-5892-97A17D9D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15D1A-EE73-59CA-0428-9212B452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B2D1A-2680-BA4A-E57E-CCEEFC85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1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83BD9-A310-C6BC-140E-A51689D2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5E773-A576-A1AC-D865-47D4AE5D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A2935-C10D-9006-A795-BD73EC44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02AA48-4663-8C14-BB48-403C3F0A6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CC8AF3-D074-8B9A-C306-239BD104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798310-DC1F-68A0-21CA-97963411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F1B9D2-618A-6362-8FF1-A0E507B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2F87FB-8B9A-A40A-8063-05E129B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6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133E-F44D-6AF8-B1AF-85F39341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5B2237-E9C4-E82C-F0B6-6E7AF47E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BA884A-D743-323E-05C2-A9843AB2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C83EE1-D303-3B57-3645-28C09BE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DC5C80-1DD2-DFBF-A1C9-A03FD427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3988C1-F02A-BCC8-5247-B8D586E0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0E9DF-9A6B-5426-C55F-528EC37F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4D4F3-4BD9-6857-6052-11FC89BD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C9AB0-4EED-1BFF-68DC-8601A087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A9B7B-196B-B815-40ED-89B5AC73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8B9E8-E81D-FAA9-EDD9-1727AD6A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DB4CC-10C5-7136-C96A-C884C334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22C17-14E0-05C3-ABA0-40410C50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D731-804F-A96C-83DB-74F6BD4F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21C2F-968B-48B8-2243-38AEA4B40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9BD6B-F97A-16A6-2AC7-CDE26A84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689F7-10B4-9BD6-E690-04BC8AC3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32CE5-6AC5-788A-AED7-93F0560B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5D502-07E6-F86B-897D-CA938551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8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169023-6338-08E8-6597-B6F05646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5D0E3-7300-FDAD-D080-4BDF9484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9FECC-45C1-0566-D5CC-A491A3CD1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C2D72-D6F2-4DD6-9219-803A8EFA79DB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E2ACC-E131-0114-AD96-DBA3EBD9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68C46-64AD-B049-48F5-1ED85339C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889442-58CB-84AE-978C-E55C8AFBE1B0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DADEA5-E100-3B73-59F9-B56AC7523341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D2E97-3FDA-3FE1-7087-F714261AE65F}"/>
              </a:ext>
            </a:extLst>
          </p:cNvPr>
          <p:cNvSpPr txBox="1"/>
          <p:nvPr/>
        </p:nvSpPr>
        <p:spPr>
          <a:xfrm>
            <a:off x="3054141" y="1200268"/>
            <a:ext cx="60837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SUMMONER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3DA0815-FF34-242A-2E5B-A4A2D860D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21656B47-3AAA-A8EA-3445-5CC8EF6A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99D182-7A68-3CB0-1408-8F32BB6777CD}"/>
              </a:ext>
            </a:extLst>
          </p:cNvPr>
          <p:cNvSpPr txBox="1"/>
          <p:nvPr/>
        </p:nvSpPr>
        <p:spPr>
          <a:xfrm>
            <a:off x="4829466" y="2369819"/>
            <a:ext cx="2533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프로젝트 발표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ADABE31-5E6A-7D17-953F-EF9E8E6A4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213"/>
              </p:ext>
            </p:extLst>
          </p:nvPr>
        </p:nvGraphicFramePr>
        <p:xfrm>
          <a:off x="5063811" y="3429000"/>
          <a:ext cx="2064376" cy="234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24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1278852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7135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 </a:t>
                      </a:r>
                      <a:r>
                        <a:rPr lang="en-US" altLang="ko-KR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‘SUKOKO’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Pretendard ExtraBold" panose="02000903000000020004" pitchFamily="2" charset="-127"/>
                        <a:ea typeface="Pretendard ExtraBold" panose="02000903000000020004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1157"/>
                  </a:ext>
                </a:extLst>
              </a:tr>
              <a:tr h="54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팀장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김민선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54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김경훈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  <a:tr h="54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김태양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80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2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C9FD7-34F9-961D-E97E-A6AAA46E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7EB3FB-94DF-43F7-AAE9-BF555431E7DD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8543F-74C8-B629-B303-8C2E90AA7B4E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CBE922D-FBCF-080C-B484-3FBD174A3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F7125C4-141A-EC93-1BAB-24D0B77D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6EB29-FF92-8B47-71CB-DC15258BC9BB}"/>
              </a:ext>
            </a:extLst>
          </p:cNvPr>
          <p:cNvSpPr txBox="1"/>
          <p:nvPr/>
        </p:nvSpPr>
        <p:spPr>
          <a:xfrm>
            <a:off x="5327200" y="1200268"/>
            <a:ext cx="1537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03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37E08-6B0D-60E8-2634-9B78C5368C75}"/>
              </a:ext>
            </a:extLst>
          </p:cNvPr>
          <p:cNvSpPr txBox="1"/>
          <p:nvPr/>
        </p:nvSpPr>
        <p:spPr>
          <a:xfrm>
            <a:off x="4775779" y="2369819"/>
            <a:ext cx="2640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사용 기술 소개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4D3633C-F8D2-5D11-63C2-EE38B920A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47354"/>
              </p:ext>
            </p:extLst>
          </p:nvPr>
        </p:nvGraphicFramePr>
        <p:xfrm>
          <a:off x="1313299" y="4842800"/>
          <a:ext cx="4357251" cy="84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13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3922938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1.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주요 기술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2.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개발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3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B6B67-B0FB-23C2-4391-7A854CEF8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67CC9-D966-A793-0A9D-294872125810}"/>
              </a:ext>
            </a:extLst>
          </p:cNvPr>
          <p:cNvSpPr txBox="1"/>
          <p:nvPr/>
        </p:nvSpPr>
        <p:spPr>
          <a:xfrm>
            <a:off x="4935278" y="322221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주요 기술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A735864-5F68-D34B-92FA-737ECA80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2E826408-10B9-487E-1331-B6CEB4B3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8B5AC7DD-74D7-BB2A-C6FE-A191E5AA1DEE}"/>
              </a:ext>
            </a:extLst>
          </p:cNvPr>
          <p:cNvGrpSpPr/>
          <p:nvPr/>
        </p:nvGrpSpPr>
        <p:grpSpPr>
          <a:xfrm>
            <a:off x="1359315" y="1733547"/>
            <a:ext cx="9473370" cy="4505517"/>
            <a:chOff x="6312368" y="2105473"/>
            <a:chExt cx="9473370" cy="450551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E549C06-F904-A886-1C65-E19EF712BF66}"/>
                </a:ext>
              </a:extLst>
            </p:cNvPr>
            <p:cNvSpPr/>
            <p:nvPr/>
          </p:nvSpPr>
          <p:spPr>
            <a:xfrm>
              <a:off x="6443757" y="2265920"/>
              <a:ext cx="9341981" cy="4345070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DFEC89-4455-F052-D23F-9175214D8F53}"/>
                </a:ext>
              </a:extLst>
            </p:cNvPr>
            <p:cNvSpPr/>
            <p:nvPr/>
          </p:nvSpPr>
          <p:spPr>
            <a:xfrm>
              <a:off x="6312368" y="2105473"/>
              <a:ext cx="9341981" cy="4340703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A7BFD1A-54F0-27CD-A1C1-5561029F4576}"/>
                </a:ext>
              </a:extLst>
            </p:cNvPr>
            <p:cNvSpPr/>
            <p:nvPr/>
          </p:nvSpPr>
          <p:spPr>
            <a:xfrm>
              <a:off x="6312368" y="2116610"/>
              <a:ext cx="9341981" cy="90875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7E85EA9-E102-2952-EED6-53C05E540FF4}"/>
                </a:ext>
              </a:extLst>
            </p:cNvPr>
            <p:cNvSpPr/>
            <p:nvPr/>
          </p:nvSpPr>
          <p:spPr>
            <a:xfrm>
              <a:off x="15004599" y="2341513"/>
              <a:ext cx="453578" cy="46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 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00E1E63-11E8-076C-1902-E6117A56F88D}"/>
                </a:ext>
              </a:extLst>
            </p:cNvPr>
            <p:cNvSpPr/>
            <p:nvPr/>
          </p:nvSpPr>
          <p:spPr>
            <a:xfrm>
              <a:off x="14934444" y="2265919"/>
              <a:ext cx="453578" cy="46800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  <a:cs typeface="Silver" panose="02000000000000000000" pitchFamily="2" charset="-34"/>
                </a:rPr>
                <a:t>x</a:t>
              </a:r>
              <a:endParaRPr lang="ko-KR" altLang="en-US" sz="3000" b="1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B5628A-4927-D86A-C8BC-15BD89DB5FD9}"/>
                </a:ext>
              </a:extLst>
            </p:cNvPr>
            <p:cNvSpPr txBox="1"/>
            <p:nvPr/>
          </p:nvSpPr>
          <p:spPr>
            <a:xfrm>
              <a:off x="6443757" y="2307254"/>
              <a:ext cx="2329484" cy="4770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혼합 전략 균형 기술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9B8F716-A732-CE9F-E56A-5EDD9BDE63F4}"/>
              </a:ext>
            </a:extLst>
          </p:cNvPr>
          <p:cNvGrpSpPr/>
          <p:nvPr/>
        </p:nvGrpSpPr>
        <p:grpSpPr>
          <a:xfrm>
            <a:off x="1692230" y="2970878"/>
            <a:ext cx="8445261" cy="1305045"/>
            <a:chOff x="6443758" y="1614522"/>
            <a:chExt cx="8445261" cy="13050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97817E-AB93-E0BA-97FC-A945A965D2C1}"/>
                </a:ext>
              </a:extLst>
            </p:cNvPr>
            <p:cNvSpPr txBox="1"/>
            <p:nvPr/>
          </p:nvSpPr>
          <p:spPr>
            <a:xfrm>
              <a:off x="6443758" y="2175517"/>
              <a:ext cx="8445261" cy="744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자신에게 유리하도록 어떤 전략을 얼마의 확률로 선정할지를 결정하고</a:t>
              </a:r>
              <a:r>
                <a:rPr lang="en-US" altLang="ko-KR" sz="1500" dirty="0">
                  <a:latin typeface="프리젠테이션 4 Regular" pitchFamily="2" charset="-127"/>
                  <a:ea typeface="프리젠테이션 4 Regular" pitchFamily="2" charset="-127"/>
                </a:rPr>
                <a:t>, 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이를 근거로 삼아 자신의 행동을 무작위로 결정하는 전략</a:t>
              </a:r>
              <a:endParaRPr lang="en-US" altLang="ko-KR" sz="15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상대방의 공격을 예측하는 알고리즘에 사용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42C2B9-F6DC-69A2-7E44-C0453CC80B2E}"/>
                </a:ext>
              </a:extLst>
            </p:cNvPr>
            <p:cNvSpPr/>
            <p:nvPr/>
          </p:nvSpPr>
          <p:spPr>
            <a:xfrm>
              <a:off x="6443758" y="1614522"/>
              <a:ext cx="1245703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기술 소개</a:t>
              </a:r>
              <a:endPara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214A1D-0789-DD60-A4BE-EDD7523C6FF5}"/>
              </a:ext>
            </a:extLst>
          </p:cNvPr>
          <p:cNvSpPr/>
          <p:nvPr/>
        </p:nvSpPr>
        <p:spPr>
          <a:xfrm>
            <a:off x="1692230" y="4521241"/>
            <a:ext cx="1610166" cy="468001"/>
          </a:xfrm>
          <a:prstGeom prst="rect">
            <a:avLst/>
          </a:prstGeom>
          <a:noFill/>
          <a:ln w="28575">
            <a:solidFill>
              <a:srgbClr val="503F4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기술 구현 방식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FF1587E-734A-D1D8-F3C8-3392D954FA55}"/>
              </a:ext>
            </a:extLst>
          </p:cNvPr>
          <p:cNvGrpSpPr/>
          <p:nvPr/>
        </p:nvGrpSpPr>
        <p:grpSpPr>
          <a:xfrm>
            <a:off x="1663844" y="5156315"/>
            <a:ext cx="8233689" cy="633940"/>
            <a:chOff x="340820" y="5060600"/>
            <a:chExt cx="8233689" cy="633940"/>
          </a:xfrm>
          <a:solidFill>
            <a:schemeClr val="bg2">
              <a:lumMod val="90000"/>
            </a:schemeClr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35CAC4-612D-CE46-44FF-CF3874CDFE73}"/>
                </a:ext>
              </a:extLst>
            </p:cNvPr>
            <p:cNvSpPr/>
            <p:nvPr/>
          </p:nvSpPr>
          <p:spPr>
            <a:xfrm>
              <a:off x="340820" y="5156683"/>
              <a:ext cx="2508968" cy="446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공격 확률 초기 설정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6839456-D4A8-1DFE-B844-D89AC1A42E78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2849788" y="5379821"/>
              <a:ext cx="436069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2F3567A-18D5-BC02-9C68-C163DD02DA09}"/>
                </a:ext>
              </a:extLst>
            </p:cNvPr>
            <p:cNvSpPr/>
            <p:nvPr/>
          </p:nvSpPr>
          <p:spPr>
            <a:xfrm>
              <a:off x="3285857" y="5156683"/>
              <a:ext cx="2647866" cy="446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조건에 따라 공격 종류별 확률을 조정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03CB085-2CB1-67DA-9311-61D0C545AB6B}"/>
                </a:ext>
              </a:extLst>
            </p:cNvPr>
            <p:cNvSpPr/>
            <p:nvPr/>
          </p:nvSpPr>
          <p:spPr>
            <a:xfrm>
              <a:off x="6299178" y="5060600"/>
              <a:ext cx="2275331" cy="633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조정된 확률을 사용해 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소환수가 진행할 공격을 예측</a:t>
              </a: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71D127E-D581-1A57-79CE-68DD2043D66F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 flipV="1">
              <a:off x="5933723" y="5377570"/>
              <a:ext cx="365455" cy="225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5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163F-F766-3531-5B71-3174347E9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5D554-74C4-2B40-F97C-4DD965D5320D}"/>
              </a:ext>
            </a:extLst>
          </p:cNvPr>
          <p:cNvSpPr txBox="1"/>
          <p:nvPr/>
        </p:nvSpPr>
        <p:spPr>
          <a:xfrm>
            <a:off x="4935271" y="322221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환경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652A549-BD06-1E04-6043-170C6FAA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038A84B-FDE8-9E39-E7AC-08A685F5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B2A5BF-1B69-B31A-7A70-CB23F6EE46D0}"/>
              </a:ext>
            </a:extLst>
          </p:cNvPr>
          <p:cNvSpPr/>
          <p:nvPr/>
        </p:nvSpPr>
        <p:spPr>
          <a:xfrm>
            <a:off x="7210921" y="1961068"/>
            <a:ext cx="2877099" cy="2303309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F3EA73-BDAD-CFBE-C061-D58CEC3A88BD}"/>
              </a:ext>
            </a:extLst>
          </p:cNvPr>
          <p:cNvSpPr/>
          <p:nvPr/>
        </p:nvSpPr>
        <p:spPr>
          <a:xfrm>
            <a:off x="7845544" y="1696727"/>
            <a:ext cx="1607846" cy="528681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AF8FEA-B312-C68A-994C-7FB1F528A2C3}"/>
              </a:ext>
            </a:extLst>
          </p:cNvPr>
          <p:cNvSpPr/>
          <p:nvPr/>
        </p:nvSpPr>
        <p:spPr>
          <a:xfrm>
            <a:off x="6786447" y="4650431"/>
            <a:ext cx="3969470" cy="137095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70FDC9-CCF4-8650-6702-92159AB3FCD4}"/>
              </a:ext>
            </a:extLst>
          </p:cNvPr>
          <p:cNvSpPr/>
          <p:nvPr/>
        </p:nvSpPr>
        <p:spPr>
          <a:xfrm>
            <a:off x="6664732" y="4528716"/>
            <a:ext cx="3969470" cy="137095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6ACA92-6814-69BA-1804-E0D6AF30FD1A}"/>
              </a:ext>
            </a:extLst>
          </p:cNvPr>
          <p:cNvSpPr/>
          <p:nvPr/>
        </p:nvSpPr>
        <p:spPr>
          <a:xfrm>
            <a:off x="2103987" y="1961068"/>
            <a:ext cx="2877099" cy="2303309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CBCE0D-1408-01D9-1D6E-D6DE7ADA7BE6}"/>
              </a:ext>
            </a:extLst>
          </p:cNvPr>
          <p:cNvSpPr/>
          <p:nvPr/>
        </p:nvSpPr>
        <p:spPr>
          <a:xfrm>
            <a:off x="2738610" y="1696727"/>
            <a:ext cx="1607846" cy="528681"/>
          </a:xfrm>
          <a:prstGeom prst="rect">
            <a:avLst/>
          </a:prstGeom>
          <a:solidFill>
            <a:schemeClr val="bg2"/>
          </a:solidFill>
          <a:ln w="57150">
            <a:solidFill>
              <a:srgbClr val="503F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언어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D75EB3-8583-A4FE-6862-DC9096BC094C}"/>
              </a:ext>
            </a:extLst>
          </p:cNvPr>
          <p:cNvSpPr/>
          <p:nvPr/>
        </p:nvSpPr>
        <p:spPr>
          <a:xfrm>
            <a:off x="1679513" y="4650431"/>
            <a:ext cx="3969470" cy="137095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4711EA-9AA5-6362-3CD3-8F5B9CDB0446}"/>
              </a:ext>
            </a:extLst>
          </p:cNvPr>
          <p:cNvSpPr/>
          <p:nvPr/>
        </p:nvSpPr>
        <p:spPr>
          <a:xfrm>
            <a:off x="1557798" y="4528716"/>
            <a:ext cx="3969470" cy="137095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 descr="스크린샷이(가) 표시된 사진&#10;&#10;자동 생성된 설명">
            <a:extLst>
              <a:ext uri="{FF2B5EF4-FFF2-40B4-BE49-F238E27FC236}">
                <a16:creationId xmlns:a16="http://schemas.microsoft.com/office/drawing/2014/main" id="{366F9F13-5C77-0727-4868-5E92DFBA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71468" y="5577774"/>
            <a:ext cx="288000" cy="288000"/>
          </a:xfrm>
          <a:prstGeom prst="rect">
            <a:avLst/>
          </a:prstGeom>
        </p:spPr>
      </p:pic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:a16="http://schemas.microsoft.com/office/drawing/2014/main" id="{3CD677EB-FC34-DE36-7FA2-48242A59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78402" y="5577774"/>
            <a:ext cx="288000" cy="28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5FC517D-D0D4-8191-1D38-A05E2B1A2C2C}"/>
              </a:ext>
            </a:extLst>
          </p:cNvPr>
          <p:cNvSpPr txBox="1"/>
          <p:nvPr/>
        </p:nvSpPr>
        <p:spPr>
          <a:xfrm>
            <a:off x="3138276" y="4732568"/>
            <a:ext cx="7873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C#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언어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6BA1-4425-79E0-AD4C-DE19F66CF8B8}"/>
              </a:ext>
            </a:extLst>
          </p:cNvPr>
          <p:cNvSpPr txBox="1"/>
          <p:nvPr/>
        </p:nvSpPr>
        <p:spPr>
          <a:xfrm>
            <a:off x="8327635" y="4732568"/>
            <a:ext cx="88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Unity 2D</a:t>
            </a:r>
          </a:p>
        </p:txBody>
      </p:sp>
      <p:pic>
        <p:nvPicPr>
          <p:cNvPr id="8" name="그림 7" descr="그래픽, 상징, 폰트, 예술이(가) 표시된 사진&#10;&#10;자동 생성된 설명">
            <a:extLst>
              <a:ext uri="{FF2B5EF4-FFF2-40B4-BE49-F238E27FC236}">
                <a16:creationId xmlns:a16="http://schemas.microsoft.com/office/drawing/2014/main" id="{BA3070B3-24DA-AC38-9371-BB89E6E87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67" y="2448635"/>
            <a:ext cx="1440000" cy="1440000"/>
          </a:xfrm>
          <a:prstGeom prst="rect">
            <a:avLst/>
          </a:prstGeom>
        </p:spPr>
      </p:pic>
      <p:pic>
        <p:nvPicPr>
          <p:cNvPr id="10" name="그림 9" descr="상징, 그래픽, 원, 로고이(가) 표시된 사진&#10;&#10;자동 생성된 설명">
            <a:extLst>
              <a:ext uri="{FF2B5EF4-FFF2-40B4-BE49-F238E27FC236}">
                <a16:creationId xmlns:a16="http://schemas.microsoft.com/office/drawing/2014/main" id="{4E24B619-98F4-5670-86E1-FCCCF87ED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33" y="2448635"/>
            <a:ext cx="1440000" cy="14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0E206A-022C-7F5E-B315-BCEEC9A2B163}"/>
              </a:ext>
            </a:extLst>
          </p:cNvPr>
          <p:cNvSpPr txBox="1"/>
          <p:nvPr/>
        </p:nvSpPr>
        <p:spPr>
          <a:xfrm>
            <a:off x="7593616" y="5095536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프로젝트에 이용하는 게임 엔진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저사양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 &amp;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소규모 게임 개발에 적합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9841A-D5CE-4142-B397-98B37455E6BC}"/>
              </a:ext>
            </a:extLst>
          </p:cNvPr>
          <p:cNvSpPr txBox="1"/>
          <p:nvPr/>
        </p:nvSpPr>
        <p:spPr>
          <a:xfrm>
            <a:off x="2463391" y="5091660"/>
            <a:ext cx="21582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주요 스크립트 작성 언어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Unity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에서 지원하는 양식 사용</a:t>
            </a:r>
          </a:p>
        </p:txBody>
      </p:sp>
    </p:spTree>
    <p:extLst>
      <p:ext uri="{BB962C8B-B14F-4D97-AF65-F5344CB8AC3E}">
        <p14:creationId xmlns:p14="http://schemas.microsoft.com/office/powerpoint/2010/main" val="117967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4D047-5911-934D-1114-316B4BF1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F3CFB2A-23F1-D55A-C594-FC23E8970425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43FBB0-2FA1-EE97-77D6-BE286C15567B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5646B5D-75BE-2D28-E01F-03BFE36C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18E8B50-54B2-BB20-2396-9DFE0748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FD5F6-3E83-1560-A16D-2C0B0F5C4032}"/>
              </a:ext>
            </a:extLst>
          </p:cNvPr>
          <p:cNvSpPr txBox="1"/>
          <p:nvPr/>
        </p:nvSpPr>
        <p:spPr>
          <a:xfrm>
            <a:off x="4134565" y="2844224"/>
            <a:ext cx="39228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55714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775E9F-6863-360A-AA38-5EF49550C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8212E71-67F1-BC28-5B48-3A6ED8A55C1B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184EEB-43F1-7413-55C1-02D5666928C5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F3A14FE-0C0D-A382-65E5-79B030B4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83D1939-6820-7FEC-E3B2-EF5D248F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65625-21D2-5908-2350-C9BE1344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958DE-91AC-D898-5740-EC0E2BE0BC56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3BF0B-45CD-B321-3987-72D25DE02226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A140823-D43A-428B-4BF6-4B73B8FC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E4BA9BE-74BA-BF96-B91C-2B390FDD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88DC74-72D4-F002-9C6E-F5B80E20AF34}"/>
              </a:ext>
            </a:extLst>
          </p:cNvPr>
          <p:cNvSpPr txBox="1"/>
          <p:nvPr/>
        </p:nvSpPr>
        <p:spPr>
          <a:xfrm>
            <a:off x="3047729" y="2314978"/>
            <a:ext cx="60965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tx2">
                    <a:lumMod val="75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THANK YOU </a:t>
            </a:r>
          </a:p>
          <a:p>
            <a:pPr algn="ctr"/>
            <a:r>
              <a:rPr lang="en-US" altLang="ko-KR" sz="5000" dirty="0">
                <a:solidFill>
                  <a:schemeClr val="tx2">
                    <a:lumMod val="75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FOR LISTENING!</a:t>
            </a:r>
            <a:endParaRPr lang="ko-KR" altLang="en-US" sz="5000" dirty="0">
              <a:solidFill>
                <a:schemeClr val="tx2">
                  <a:lumMod val="75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2EBE4-31CF-F428-7E2F-4CAD9F1B8763}"/>
              </a:ext>
            </a:extLst>
          </p:cNvPr>
          <p:cNvSpPr txBox="1"/>
          <p:nvPr/>
        </p:nvSpPr>
        <p:spPr>
          <a:xfrm>
            <a:off x="856934" y="5280414"/>
            <a:ext cx="240161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프리젠테이션 6 SemiBold" pitchFamily="2" charset="-127"/>
                <a:ea typeface="프리젠테이션 6 SemiBold" pitchFamily="2" charset="-127"/>
              </a:rPr>
              <a:t>아이콘 출처</a:t>
            </a:r>
            <a:endParaRPr lang="en-US" altLang="ko-KR" sz="1500" dirty="0">
              <a:solidFill>
                <a:schemeClr val="tx2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endParaRPr lang="en-US" altLang="ko-KR" sz="300" dirty="0">
              <a:solidFill>
                <a:schemeClr val="tx2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300" dirty="0">
              <a:solidFill>
                <a:schemeClr val="tx2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made by Icons8</a:t>
            </a:r>
          </a:p>
          <a:p>
            <a:r>
              <a:rPr lang="en-US" altLang="ko-KR" sz="1300" u="sng" dirty="0" err="1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Freepik</a:t>
            </a:r>
            <a:r>
              <a:rPr lang="en-US" altLang="ko-KR" sz="13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 from </a:t>
            </a:r>
            <a:r>
              <a:rPr lang="en-US" altLang="ko-KR" sz="1300" u="sng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www.flaticon.com</a:t>
            </a:r>
            <a:endParaRPr lang="ko-KR" altLang="en-US" sz="1300" u="sng" dirty="0">
              <a:solidFill>
                <a:schemeClr val="tx2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2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772BD8-CA6A-6295-05FB-5849B839CCCF}"/>
              </a:ext>
            </a:extLst>
          </p:cNvPr>
          <p:cNvGrpSpPr/>
          <p:nvPr/>
        </p:nvGrpSpPr>
        <p:grpSpPr>
          <a:xfrm>
            <a:off x="2274237" y="519071"/>
            <a:ext cx="7643526" cy="861774"/>
            <a:chOff x="2274237" y="279731"/>
            <a:chExt cx="7643526" cy="8617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3B868-9F4B-5031-E75A-34891145B649}"/>
                </a:ext>
              </a:extLst>
            </p:cNvPr>
            <p:cNvSpPr txBox="1"/>
            <p:nvPr/>
          </p:nvSpPr>
          <p:spPr>
            <a:xfrm>
              <a:off x="2901856" y="279731"/>
              <a:ext cx="63882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0" dirty="0">
                  <a:solidFill>
                    <a:schemeClr val="bg2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Table of Content</a:t>
              </a:r>
              <a:endParaRPr lang="ko-KR" altLang="en-US" sz="5000" dirty="0">
                <a:solidFill>
                  <a:schemeClr val="bg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pic>
          <p:nvPicPr>
            <p:cNvPr id="8" name="그림 7" descr="상징이(가) 표시된 사진&#10;&#10;자동 생성된 설명">
              <a:extLst>
                <a:ext uri="{FF2B5EF4-FFF2-40B4-BE49-F238E27FC236}">
                  <a16:creationId xmlns:a16="http://schemas.microsoft.com/office/drawing/2014/main" id="{4E471061-C26B-74B1-C04C-B816AEB7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237" y="396808"/>
              <a:ext cx="627619" cy="627619"/>
            </a:xfrm>
            <a:prstGeom prst="rect">
              <a:avLst/>
            </a:prstGeom>
          </p:spPr>
        </p:pic>
        <p:pic>
          <p:nvPicPr>
            <p:cNvPr id="9" name="그림 8" descr="상징이(가) 표시된 사진&#10;&#10;자동 생성된 설명">
              <a:extLst>
                <a:ext uri="{FF2B5EF4-FFF2-40B4-BE49-F238E27FC236}">
                  <a16:creationId xmlns:a16="http://schemas.microsoft.com/office/drawing/2014/main" id="{51329A37-8859-F2DF-D2F9-3715376C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90144" y="396808"/>
              <a:ext cx="627619" cy="627619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45CF731-E710-5C24-A13F-C2FA31E5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06301"/>
              </p:ext>
            </p:extLst>
          </p:nvPr>
        </p:nvGraphicFramePr>
        <p:xfrm>
          <a:off x="1246192" y="2104961"/>
          <a:ext cx="2369899" cy="326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99">
                  <a:extLst>
                    <a:ext uri="{9D8B030D-6E8A-4147-A177-3AD203B41FA5}">
                      <a16:colId xmlns:a16="http://schemas.microsoft.com/office/drawing/2014/main" val="183514245"/>
                    </a:ext>
                  </a:extLst>
                </a:gridCol>
              </a:tblGrid>
              <a:tr h="94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던파 비트비트체 v2" panose="02040503000000000000" pitchFamily="18" charset="-127"/>
                          <a:ea typeface="던파 비트비트체 v2" panose="02040503000000000000" pitchFamily="18" charset="-127"/>
                        </a:rPr>
                        <a:t>01</a:t>
                      </a:r>
                      <a:endParaRPr lang="ko-KR" altLang="en-US" sz="4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던파 비트비트체 v2" panose="02040503000000000000" pitchFamily="18" charset="-127"/>
                        <a:ea typeface="던파 비트비트체 v2" panose="02040503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84367"/>
                  </a:ext>
                </a:extLst>
              </a:tr>
              <a:tr h="1245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프로젝트 개요 및 </a:t>
                      </a:r>
                      <a:endParaRPr lang="en-US" altLang="ko-KR" sz="2000" dirty="0">
                        <a:solidFill>
                          <a:schemeClr val="bg2"/>
                        </a:solidFill>
                        <a:latin typeface="프리젠테이션 8 ExtraBold" pitchFamily="2" charset="-127"/>
                        <a:ea typeface="프리젠테이션 8 ExtraBold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기본 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77836"/>
                  </a:ext>
                </a:extLst>
              </a:tr>
              <a:tr h="706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프로젝트 소개와 목표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 방법론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 관리 차트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97648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057999-7473-7B93-81D4-B6F7C8AB5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81769"/>
              </p:ext>
            </p:extLst>
          </p:nvPr>
        </p:nvGraphicFramePr>
        <p:xfrm>
          <a:off x="4911050" y="2104961"/>
          <a:ext cx="2369899" cy="292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99">
                  <a:extLst>
                    <a:ext uri="{9D8B030D-6E8A-4147-A177-3AD203B41FA5}">
                      <a16:colId xmlns:a16="http://schemas.microsoft.com/office/drawing/2014/main" val="183514245"/>
                    </a:ext>
                  </a:extLst>
                </a:gridCol>
              </a:tblGrid>
              <a:tr h="94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던파 비트비트체 v2" panose="02040503000000000000" pitchFamily="18" charset="-127"/>
                          <a:ea typeface="던파 비트비트체 v2" panose="02040503000000000000" pitchFamily="18" charset="-127"/>
                        </a:rPr>
                        <a:t>02</a:t>
                      </a:r>
                      <a:endParaRPr lang="ko-KR" altLang="en-US" sz="4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던파 비트비트체 v2" panose="02040503000000000000" pitchFamily="18" charset="-127"/>
                        <a:ea typeface="던파 비트비트체 v2" panose="02040503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84367"/>
                  </a:ext>
                </a:extLst>
              </a:tr>
              <a:tr h="1245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게임 설계 및</a:t>
                      </a:r>
                      <a:endParaRPr lang="en-US" altLang="ko-KR" sz="2000" dirty="0">
                        <a:solidFill>
                          <a:schemeClr val="bg2"/>
                        </a:solidFill>
                        <a:latin typeface="프리젠테이션 8 ExtraBold" pitchFamily="2" charset="-127"/>
                        <a:ea typeface="프리젠테이션 8 ExtraBold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주요 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77836"/>
                  </a:ext>
                </a:extLst>
              </a:tr>
              <a:tr h="706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플레이 진행 흐름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주요 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9764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B92DC2-086F-7865-02CB-FA80269E0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79746"/>
              </p:ext>
            </p:extLst>
          </p:nvPr>
        </p:nvGraphicFramePr>
        <p:xfrm>
          <a:off x="8575908" y="2104961"/>
          <a:ext cx="2369899" cy="292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99">
                  <a:extLst>
                    <a:ext uri="{9D8B030D-6E8A-4147-A177-3AD203B41FA5}">
                      <a16:colId xmlns:a16="http://schemas.microsoft.com/office/drawing/2014/main" val="183514245"/>
                    </a:ext>
                  </a:extLst>
                </a:gridCol>
              </a:tblGrid>
              <a:tr h="94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던파 비트비트체 v2" panose="02040503000000000000" pitchFamily="18" charset="-127"/>
                          <a:ea typeface="던파 비트비트체 v2" panose="02040503000000000000" pitchFamily="18" charset="-127"/>
                        </a:rPr>
                        <a:t>03</a:t>
                      </a:r>
                      <a:endParaRPr lang="ko-KR" altLang="en-US" sz="4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던파 비트비트체 v2" panose="02040503000000000000" pitchFamily="18" charset="-127"/>
                        <a:ea typeface="던파 비트비트체 v2" panose="02040503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84367"/>
                  </a:ext>
                </a:extLst>
              </a:tr>
              <a:tr h="1245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사용 기술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77836"/>
                  </a:ext>
                </a:extLst>
              </a:tr>
              <a:tr h="706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주요 기술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 환경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97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56EB3F5-C448-5409-7A5D-41120530F67B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76568A-6381-5E0F-CD63-238676475AE2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B060A79-0A90-C67E-5ADF-86C121B67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E4DF524-EE34-7A3A-8488-CD31A444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0E436-8709-C41C-ACB2-3739154E10CD}"/>
              </a:ext>
            </a:extLst>
          </p:cNvPr>
          <p:cNvSpPr txBox="1"/>
          <p:nvPr/>
        </p:nvSpPr>
        <p:spPr>
          <a:xfrm>
            <a:off x="5417769" y="1200268"/>
            <a:ext cx="13564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01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3CC95-13C3-F3FC-02B7-4F3974CD1EA3}"/>
              </a:ext>
            </a:extLst>
          </p:cNvPr>
          <p:cNvSpPr txBox="1"/>
          <p:nvPr/>
        </p:nvSpPr>
        <p:spPr>
          <a:xfrm>
            <a:off x="3734623" y="2369819"/>
            <a:ext cx="4722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프로젝트 개요 및 기본 설계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5775C3-19A1-BB3E-1DFE-9AF868DEF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57336"/>
              </p:ext>
            </p:extLst>
          </p:nvPr>
        </p:nvGraphicFramePr>
        <p:xfrm>
          <a:off x="1313299" y="4420091"/>
          <a:ext cx="4357251" cy="126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13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3922938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1.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프로젝트 소개와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2.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개발 방법론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3.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개발 관리 차트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6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E5AE7-6DFB-10D3-5451-D64A362B3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CD20DB-DBB1-2698-90FC-367F13946F18}"/>
              </a:ext>
            </a:extLst>
          </p:cNvPr>
          <p:cNvSpPr/>
          <p:nvPr/>
        </p:nvSpPr>
        <p:spPr>
          <a:xfrm>
            <a:off x="6312369" y="1415061"/>
            <a:ext cx="5605302" cy="519593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96DC2-CC8B-CA9B-B4BC-C7A5CB34C740}"/>
              </a:ext>
            </a:extLst>
          </p:cNvPr>
          <p:cNvSpPr txBox="1"/>
          <p:nvPr/>
        </p:nvSpPr>
        <p:spPr>
          <a:xfrm>
            <a:off x="4686006" y="322221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방법론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38A3400-162F-5115-A5D8-609E3E006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40D84BD-64CD-45FE-47BE-FFF1C642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385257B-6681-DBA6-1E11-0C7953B59876}"/>
              </a:ext>
            </a:extLst>
          </p:cNvPr>
          <p:cNvGrpSpPr/>
          <p:nvPr/>
        </p:nvGrpSpPr>
        <p:grpSpPr>
          <a:xfrm>
            <a:off x="6139636" y="1250247"/>
            <a:ext cx="5605302" cy="5195930"/>
            <a:chOff x="6167597" y="1263874"/>
            <a:chExt cx="5605302" cy="51959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37E865-98C0-C6F3-6CF6-A198DD6A2069}"/>
                </a:ext>
              </a:extLst>
            </p:cNvPr>
            <p:cNvSpPr/>
            <p:nvPr/>
          </p:nvSpPr>
          <p:spPr>
            <a:xfrm>
              <a:off x="6167597" y="1263874"/>
              <a:ext cx="5605302" cy="519593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479113C-A9B8-174E-ADFD-B17F077ED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187658" y="5917522"/>
              <a:ext cx="542282" cy="54228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80E5AB-53DA-9CB0-9D17-D139ADF6B110}"/>
                </a:ext>
              </a:extLst>
            </p:cNvPr>
            <p:cNvSpPr/>
            <p:nvPr/>
          </p:nvSpPr>
          <p:spPr>
            <a:xfrm>
              <a:off x="11149514" y="1490655"/>
              <a:ext cx="468000" cy="46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 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9E8CB8-C060-2D30-015D-9F214A27C6E2}"/>
                </a:ext>
              </a:extLst>
            </p:cNvPr>
            <p:cNvSpPr/>
            <p:nvPr/>
          </p:nvSpPr>
          <p:spPr>
            <a:xfrm>
              <a:off x="11077128" y="1415061"/>
              <a:ext cx="468000" cy="46800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  <a:cs typeface="Silver" panose="02000000000000000000" pitchFamily="2" charset="-34"/>
                </a:rPr>
                <a:t>x</a:t>
              </a:r>
              <a:endParaRPr lang="ko-KR" altLang="en-US" sz="3000" b="1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E4ABB7-CD90-E0CA-F267-6FED2FB508DC}"/>
              </a:ext>
            </a:extLst>
          </p:cNvPr>
          <p:cNvGrpSpPr/>
          <p:nvPr/>
        </p:nvGrpSpPr>
        <p:grpSpPr>
          <a:xfrm>
            <a:off x="6443758" y="1614522"/>
            <a:ext cx="2586285" cy="916244"/>
            <a:chOff x="6443758" y="1614522"/>
            <a:chExt cx="2586285" cy="9162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3F0AE7-92A6-9893-2AEA-3C80C2CC83E1}"/>
                </a:ext>
              </a:extLst>
            </p:cNvPr>
            <p:cNvSpPr txBox="1"/>
            <p:nvPr/>
          </p:nvSpPr>
          <p:spPr>
            <a:xfrm>
              <a:off x="6443758" y="2207601"/>
              <a:ext cx="25862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능동적 전투 </a:t>
              </a:r>
              <a:r>
                <a:rPr lang="en-US" altLang="ko-KR" sz="1500" dirty="0">
                  <a:latin typeface="프리젠테이션 4 Regular" pitchFamily="2" charset="-127"/>
                  <a:ea typeface="프리젠테이션 4 Regular" pitchFamily="2" charset="-127"/>
                </a:rPr>
                <a:t>AI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를 탑재한 게임 개발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1027B8-AC85-549D-B803-48018EF931B6}"/>
                </a:ext>
              </a:extLst>
            </p:cNvPr>
            <p:cNvSpPr/>
            <p:nvPr/>
          </p:nvSpPr>
          <p:spPr>
            <a:xfrm>
              <a:off x="6443758" y="1614522"/>
              <a:ext cx="1610166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프로젝트 소개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73608D-AAEF-1969-128E-9E81AA5CF0DB}"/>
              </a:ext>
            </a:extLst>
          </p:cNvPr>
          <p:cNvGrpSpPr/>
          <p:nvPr/>
        </p:nvGrpSpPr>
        <p:grpSpPr>
          <a:xfrm>
            <a:off x="852344" y="2092188"/>
            <a:ext cx="4266058" cy="3512047"/>
            <a:chOff x="1116683" y="2361189"/>
            <a:chExt cx="4266058" cy="35120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F5947B-28C3-C4C1-BF53-5B402B35AB2C}"/>
                </a:ext>
              </a:extLst>
            </p:cNvPr>
            <p:cNvSpPr/>
            <p:nvPr/>
          </p:nvSpPr>
          <p:spPr>
            <a:xfrm>
              <a:off x="1116683" y="2361189"/>
              <a:ext cx="3737380" cy="29740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8543C7-D899-D283-BAA2-90B8C589F79F}"/>
                </a:ext>
              </a:extLst>
            </p:cNvPr>
            <p:cNvSpPr/>
            <p:nvPr/>
          </p:nvSpPr>
          <p:spPr>
            <a:xfrm>
              <a:off x="1381022" y="2630190"/>
              <a:ext cx="3737380" cy="29740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298860-B19C-66DF-07DC-61CECB873F0F}"/>
                </a:ext>
              </a:extLst>
            </p:cNvPr>
            <p:cNvSpPr/>
            <p:nvPr/>
          </p:nvSpPr>
          <p:spPr>
            <a:xfrm>
              <a:off x="1645361" y="2899191"/>
              <a:ext cx="3737380" cy="2974045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AF8865-D539-A4A7-1AF9-37CB93362B25}"/>
              </a:ext>
            </a:extLst>
          </p:cNvPr>
          <p:cNvGrpSpPr/>
          <p:nvPr/>
        </p:nvGrpSpPr>
        <p:grpSpPr>
          <a:xfrm>
            <a:off x="2364036" y="2827283"/>
            <a:ext cx="1771352" cy="2579857"/>
            <a:chOff x="2357887" y="2693534"/>
            <a:chExt cx="1771352" cy="2579857"/>
          </a:xfrm>
        </p:grpSpPr>
        <p:pic>
          <p:nvPicPr>
            <p:cNvPr id="13" name="그림 12" descr="스크린샷, 픽셀, 디자인이(가) 표시된 사진&#10;&#10;자동 생성된 설명">
              <a:extLst>
                <a:ext uri="{FF2B5EF4-FFF2-40B4-BE49-F238E27FC236}">
                  <a16:creationId xmlns:a16="http://schemas.microsoft.com/office/drawing/2014/main" id="{1E279F46-98DE-4213-7C1B-83490A7C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887" y="2693534"/>
              <a:ext cx="1771352" cy="1771352"/>
            </a:xfrm>
            <a:prstGeom prst="rect">
              <a:avLst/>
            </a:prstGeom>
            <a:effectLst>
              <a:outerShdw dist="38100" dir="2700000" sx="102000" sy="102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A61BFF-70B3-7410-D145-4EBFA9B07D57}"/>
                </a:ext>
              </a:extLst>
            </p:cNvPr>
            <p:cNvSpPr txBox="1"/>
            <p:nvPr/>
          </p:nvSpPr>
          <p:spPr>
            <a:xfrm>
              <a:off x="2380185" y="4257728"/>
              <a:ext cx="17267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&gt; PRESS</a:t>
              </a:r>
              <a:r>
                <a:rPr lang="ko-KR" altLang="en-US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 </a:t>
              </a:r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START</a:t>
              </a:r>
            </a:p>
            <a:p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&gt; EXIT GAME</a:t>
              </a:r>
              <a:endParaRPr lang="ko-KR" altLang="en-US" sz="3000" b="1" dirty="0">
                <a:solidFill>
                  <a:schemeClr val="tx2">
                    <a:lumMod val="50000"/>
                  </a:schemeClr>
                </a:solidFill>
                <a:latin typeface="Silver" panose="02000000000000000000" pitchFamily="2" charset="-34"/>
                <a:ea typeface="Silver" panose="02000000000000000000" pitchFamily="2" charset="-34"/>
                <a:cs typeface="Silver" panose="02000000000000000000" pitchFamily="2" charset="-34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939CC5-1570-C63E-76BA-2241EBA0C82F}"/>
              </a:ext>
            </a:extLst>
          </p:cNvPr>
          <p:cNvGrpSpPr/>
          <p:nvPr/>
        </p:nvGrpSpPr>
        <p:grpSpPr>
          <a:xfrm>
            <a:off x="6443758" y="2879737"/>
            <a:ext cx="4367220" cy="1297987"/>
            <a:chOff x="6443758" y="2875063"/>
            <a:chExt cx="4367220" cy="1297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44E48-AD25-5244-4CD6-30098F42AE3F}"/>
                </a:ext>
              </a:extLst>
            </p:cNvPr>
            <p:cNvSpPr txBox="1"/>
            <p:nvPr/>
          </p:nvSpPr>
          <p:spPr>
            <a:xfrm>
              <a:off x="6446963" y="3429000"/>
              <a:ext cx="4364015" cy="744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 err="1">
                  <a:latin typeface="프리젠테이션 4 Regular" pitchFamily="2" charset="-127"/>
                  <a:ea typeface="프리젠테이션 4 Regular" pitchFamily="2" charset="-127"/>
                </a:rPr>
                <a:t>턴제형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 게임에 팀원 모두가 흥미를 느끼게 되었음</a:t>
              </a:r>
              <a:endParaRPr lang="en-US" altLang="ko-KR" sz="15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몰입해 플레이하기 어려운 형태라고 생각해 이를 해결하고자 함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F568C4-0781-675A-EA27-10D90AC47305}"/>
                </a:ext>
              </a:extLst>
            </p:cNvPr>
            <p:cNvSpPr/>
            <p:nvPr/>
          </p:nvSpPr>
          <p:spPr>
            <a:xfrm>
              <a:off x="6443758" y="2875063"/>
              <a:ext cx="1610166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주제 선정 이유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F0C705-3913-E918-4209-33D2011978C5}"/>
              </a:ext>
            </a:extLst>
          </p:cNvPr>
          <p:cNvGrpSpPr/>
          <p:nvPr/>
        </p:nvGrpSpPr>
        <p:grpSpPr>
          <a:xfrm>
            <a:off x="6443758" y="4526695"/>
            <a:ext cx="4591642" cy="916244"/>
            <a:chOff x="6443758" y="4526695"/>
            <a:chExt cx="4591642" cy="9162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383C99-99F7-3DE8-4FEC-A1E8ED6889C0}"/>
                </a:ext>
              </a:extLst>
            </p:cNvPr>
            <p:cNvSpPr txBox="1"/>
            <p:nvPr/>
          </p:nvSpPr>
          <p:spPr>
            <a:xfrm>
              <a:off x="6443758" y="5119774"/>
              <a:ext cx="45916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능동적 전투 알고리즘을 구현하고</a:t>
              </a:r>
              <a:r>
                <a:rPr lang="en-US" altLang="ko-KR" sz="1500" dirty="0">
                  <a:latin typeface="프리젠테이션 4 Regular" pitchFamily="2" charset="-127"/>
                  <a:ea typeface="프리젠테이션 4 Regular" pitchFamily="2" charset="-127"/>
                </a:rPr>
                <a:t>, 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이를 통한 재미와 성취감 극대화</a:t>
              </a:r>
              <a:endParaRPr lang="en-US" altLang="ko-KR" sz="15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205E3B-757A-C006-9C88-C3139652A3D4}"/>
                </a:ext>
              </a:extLst>
            </p:cNvPr>
            <p:cNvSpPr/>
            <p:nvPr/>
          </p:nvSpPr>
          <p:spPr>
            <a:xfrm>
              <a:off x="6443758" y="4526695"/>
              <a:ext cx="1610166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궁극적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2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01AA5-6B29-381D-8C4A-DB457537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EC108-540C-95A8-E14A-B163F01E14C7}"/>
              </a:ext>
            </a:extLst>
          </p:cNvPr>
          <p:cNvSpPr txBox="1"/>
          <p:nvPr/>
        </p:nvSpPr>
        <p:spPr>
          <a:xfrm>
            <a:off x="3617603" y="322221"/>
            <a:ext cx="4956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프로젝트 소개와 목표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3DF86E9-E1E0-CAEA-84B8-D5E68A35D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FA0244E-CDDF-0C65-3ECC-2172BD980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71E5A5-CE13-DF38-8AF7-389241CE2E81}"/>
              </a:ext>
            </a:extLst>
          </p:cNvPr>
          <p:cNvGrpSpPr/>
          <p:nvPr/>
        </p:nvGrpSpPr>
        <p:grpSpPr>
          <a:xfrm>
            <a:off x="1146934" y="1937358"/>
            <a:ext cx="4271243" cy="3717730"/>
            <a:chOff x="1159925" y="2093926"/>
            <a:chExt cx="4271243" cy="371773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B63614-3025-580F-B4F6-3A8F068F3189}"/>
                </a:ext>
              </a:extLst>
            </p:cNvPr>
            <p:cNvSpPr/>
            <p:nvPr/>
          </p:nvSpPr>
          <p:spPr>
            <a:xfrm>
              <a:off x="1159925" y="2358267"/>
              <a:ext cx="4271243" cy="3453389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BDE70D-59C9-6EF7-D83B-FEECCCEA745B}"/>
                </a:ext>
              </a:extLst>
            </p:cNvPr>
            <p:cNvSpPr/>
            <p:nvPr/>
          </p:nvSpPr>
          <p:spPr>
            <a:xfrm>
              <a:off x="1688959" y="2093926"/>
              <a:ext cx="3213173" cy="528681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애자일 방법론의 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‘SCRUM’</a:t>
              </a:r>
              <a:endPara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  <p:pic>
          <p:nvPicPr>
            <p:cNvPr id="40" name="그림 39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EBBDF1AF-5401-C2C9-EDEC-051C8243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189" y="3116437"/>
              <a:ext cx="1937048" cy="1937048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9703071-66CE-43D4-8F42-CBA082A2C78D}"/>
              </a:ext>
            </a:extLst>
          </p:cNvPr>
          <p:cNvGrpSpPr/>
          <p:nvPr/>
        </p:nvGrpSpPr>
        <p:grpSpPr>
          <a:xfrm>
            <a:off x="6659524" y="2030426"/>
            <a:ext cx="4083770" cy="3980835"/>
            <a:chOff x="6615074" y="2093926"/>
            <a:chExt cx="4083770" cy="398083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4DE82B7-7EC0-5BCE-3FFC-1E0C97C56733}"/>
                </a:ext>
              </a:extLst>
            </p:cNvPr>
            <p:cNvGrpSpPr/>
            <p:nvPr/>
          </p:nvGrpSpPr>
          <p:grpSpPr>
            <a:xfrm>
              <a:off x="6615074" y="2093926"/>
              <a:ext cx="4083770" cy="1047993"/>
              <a:chOff x="6589674" y="1623772"/>
              <a:chExt cx="4083770" cy="1047993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080812F-7187-437A-B937-27180D494661}"/>
                  </a:ext>
                </a:extLst>
              </p:cNvPr>
              <p:cNvSpPr/>
              <p:nvPr/>
            </p:nvSpPr>
            <p:spPr>
              <a:xfrm>
                <a:off x="6703974" y="1744422"/>
                <a:ext cx="3969470" cy="927343"/>
              </a:xfrm>
              <a:prstGeom prst="rect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4AD39AF-B28D-951E-EA19-352E98471AF2}"/>
                  </a:ext>
                </a:extLst>
              </p:cNvPr>
              <p:cNvSpPr/>
              <p:nvPr/>
            </p:nvSpPr>
            <p:spPr>
              <a:xfrm>
                <a:off x="6589674" y="1623772"/>
                <a:ext cx="3969470" cy="927343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소규모 팀에 적합</a:t>
                </a:r>
              </a:p>
            </p:txBody>
          </p:sp>
          <p:pic>
            <p:nvPicPr>
              <p:cNvPr id="43" name="그림 4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7D9C67B0-7157-AC78-694E-38FD0A40E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203344" y="222099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54" name="그림 5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06828432-55C5-2D97-96FE-23741A144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657615" y="1693297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25F537B-20A2-D4B5-ED7A-9C332D197D0E}"/>
                </a:ext>
              </a:extLst>
            </p:cNvPr>
            <p:cNvGrpSpPr/>
            <p:nvPr/>
          </p:nvGrpSpPr>
          <p:grpSpPr>
            <a:xfrm>
              <a:off x="6615074" y="3502198"/>
              <a:ext cx="4083770" cy="1047993"/>
              <a:chOff x="6589674" y="1623772"/>
              <a:chExt cx="4083770" cy="1047993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80016DF-969E-6656-7235-EAE5FD9D16B3}"/>
                  </a:ext>
                </a:extLst>
              </p:cNvPr>
              <p:cNvSpPr/>
              <p:nvPr/>
            </p:nvSpPr>
            <p:spPr>
              <a:xfrm>
                <a:off x="6703974" y="1744422"/>
                <a:ext cx="3969470" cy="927343"/>
              </a:xfrm>
              <a:prstGeom prst="rect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65DF3AE-0553-C688-7755-E4D9B5B01836}"/>
                  </a:ext>
                </a:extLst>
              </p:cNvPr>
              <p:cNvSpPr/>
              <p:nvPr/>
            </p:nvSpPr>
            <p:spPr>
              <a:xfrm>
                <a:off x="6589674" y="1623772"/>
                <a:ext cx="3969470" cy="927343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팀 내 역할 분담이 명확</a:t>
                </a:r>
              </a:p>
            </p:txBody>
          </p:sp>
          <p:pic>
            <p:nvPicPr>
              <p:cNvPr id="65" name="그림 6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985AAE9-6EB9-6E32-862C-CDD375733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203344" y="222099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6" name="그림 6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D6C5461-B661-BA33-FAE0-25DD5F304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657615" y="1693297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73E3AAE-C1EF-15F7-0B84-2693A6C3B32B}"/>
                </a:ext>
              </a:extLst>
            </p:cNvPr>
            <p:cNvGrpSpPr/>
            <p:nvPr/>
          </p:nvGrpSpPr>
          <p:grpSpPr>
            <a:xfrm>
              <a:off x="6615074" y="5026768"/>
              <a:ext cx="4083770" cy="1047993"/>
              <a:chOff x="6589674" y="1623772"/>
              <a:chExt cx="4083770" cy="1047993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41DC4C8-B91A-A971-FFD2-6D9B5CBA2A79}"/>
                  </a:ext>
                </a:extLst>
              </p:cNvPr>
              <p:cNvSpPr/>
              <p:nvPr/>
            </p:nvSpPr>
            <p:spPr>
              <a:xfrm>
                <a:off x="6703974" y="1744422"/>
                <a:ext cx="3969470" cy="927343"/>
              </a:xfrm>
              <a:prstGeom prst="rect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B2C5A31-1700-3C57-7EDA-F317276B3A1D}"/>
                  </a:ext>
                </a:extLst>
              </p:cNvPr>
              <p:cNvSpPr/>
              <p:nvPr/>
            </p:nvSpPr>
            <p:spPr>
              <a:xfrm>
                <a:off x="6589674" y="1623772"/>
                <a:ext cx="3969470" cy="927343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기능별로 구현하는 </a:t>
                </a:r>
                <a:r>
                  <a:rPr lang="ko-KR" altLang="en-US" dirty="0" err="1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백로그</a:t>
                </a:r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 목록 작성 용이</a:t>
                </a:r>
              </a:p>
            </p:txBody>
          </p:sp>
          <p:pic>
            <p:nvPicPr>
              <p:cNvPr id="70" name="그림 6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57271BCD-0604-F976-8016-1562246CD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203344" y="222099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71" name="그림 7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E60E269-EBD1-5A76-CDCA-544336A15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657615" y="1693297"/>
                <a:ext cx="288000" cy="28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7139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4496F-5212-557E-FDB3-EB0B56292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5C9283-12C8-581A-DCD7-3024133E79D7}"/>
              </a:ext>
            </a:extLst>
          </p:cNvPr>
          <p:cNvSpPr/>
          <p:nvPr/>
        </p:nvSpPr>
        <p:spPr>
          <a:xfrm>
            <a:off x="559226" y="1263874"/>
            <a:ext cx="11353799" cy="5483609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C4E7-4440-2519-2C0A-A06BA9C840D3}"/>
              </a:ext>
            </a:extLst>
          </p:cNvPr>
          <p:cNvSpPr txBox="1"/>
          <p:nvPr/>
        </p:nvSpPr>
        <p:spPr>
          <a:xfrm>
            <a:off x="3204835" y="322221"/>
            <a:ext cx="57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관리 차트 </a:t>
            </a: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(Gantt)</a:t>
            </a:r>
            <a:endParaRPr lang="ko-KR" altLang="en-US" sz="4000" dirty="0">
              <a:solidFill>
                <a:schemeClr val="tx2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6748DF5-B1B5-6973-7F2C-A66D8BD8F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84B76BA-B4E0-77E5-FC8E-2E7B879DF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5AA046-009A-9269-94D4-CBD2372B587E}"/>
              </a:ext>
            </a:extLst>
          </p:cNvPr>
          <p:cNvSpPr/>
          <p:nvPr/>
        </p:nvSpPr>
        <p:spPr>
          <a:xfrm>
            <a:off x="419100" y="1119709"/>
            <a:ext cx="11353799" cy="5483609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2EF2745-7BC8-9EB3-B686-FC02A3D9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23986"/>
              </p:ext>
            </p:extLst>
          </p:nvPr>
        </p:nvGraphicFramePr>
        <p:xfrm>
          <a:off x="693642" y="1296113"/>
          <a:ext cx="10804713" cy="513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166">
                  <a:extLst>
                    <a:ext uri="{9D8B030D-6E8A-4147-A177-3AD203B41FA5}">
                      <a16:colId xmlns:a16="http://schemas.microsoft.com/office/drawing/2014/main" val="1037626035"/>
                    </a:ext>
                  </a:extLst>
                </a:gridCol>
                <a:gridCol w="1208972">
                  <a:extLst>
                    <a:ext uri="{9D8B030D-6E8A-4147-A177-3AD203B41FA5}">
                      <a16:colId xmlns:a16="http://schemas.microsoft.com/office/drawing/2014/main" val="3055186069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083442977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186942378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313172410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596389734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3621050715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215752542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3880180652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695942362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3213391563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445540196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860114888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128993283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398235110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804805735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17500707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작업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8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9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10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11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03543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1893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262785"/>
                  </a:ext>
                </a:extLst>
              </a:tr>
              <a:tr h="4876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시스템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87763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시나리오 제작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772121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화면 설계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및 디자인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33018"/>
                  </a:ext>
                </a:extLst>
              </a:tr>
              <a:tr h="4876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팝업창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기능 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50434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스테이지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시스템 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489535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스토리 출력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시스템 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37561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전투 시스템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471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QA 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진행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7414C-0B5E-C2AE-B34A-70F57213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D48218-DD9F-1042-0D86-6AEB2F80ECE3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3610C-CBFA-0A5A-622B-617C38AFE4A7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223F3C9-1496-E1A9-1435-234A6F0F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2FD5148-AA11-C89A-8F4A-8106072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C80D0-D38A-7C9A-5101-AD78C3459C87}"/>
              </a:ext>
            </a:extLst>
          </p:cNvPr>
          <p:cNvSpPr txBox="1"/>
          <p:nvPr/>
        </p:nvSpPr>
        <p:spPr>
          <a:xfrm>
            <a:off x="5327200" y="1200268"/>
            <a:ext cx="1537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02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02EFE-24A8-F608-196B-B0B1B838532F}"/>
              </a:ext>
            </a:extLst>
          </p:cNvPr>
          <p:cNvSpPr txBox="1"/>
          <p:nvPr/>
        </p:nvSpPr>
        <p:spPr>
          <a:xfrm>
            <a:off x="3867678" y="2369819"/>
            <a:ext cx="4456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게임 설계 및 주요 시스템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1A63D3-2509-96C4-D8DA-FC5FEA5D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83306"/>
              </p:ext>
            </p:extLst>
          </p:nvPr>
        </p:nvGraphicFramePr>
        <p:xfrm>
          <a:off x="1313299" y="4842800"/>
          <a:ext cx="4357251" cy="84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13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3922938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1.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플레이 진행 흐름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2.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주요 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0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666D-706C-6F4A-605F-B2853214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EBF81F-7A2A-D1A8-5073-702C2AD7D16E}"/>
              </a:ext>
            </a:extLst>
          </p:cNvPr>
          <p:cNvSpPr/>
          <p:nvPr/>
        </p:nvSpPr>
        <p:spPr>
          <a:xfrm>
            <a:off x="563872" y="1415061"/>
            <a:ext cx="11353799" cy="519593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E550C-71A8-1766-F1FC-2C56949C8BAB}"/>
              </a:ext>
            </a:extLst>
          </p:cNvPr>
          <p:cNvSpPr txBox="1"/>
          <p:nvPr/>
        </p:nvSpPr>
        <p:spPr>
          <a:xfrm>
            <a:off x="4116144" y="322221"/>
            <a:ext cx="39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플레이 진행 흐름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D0E849-DE5C-8067-EFEF-FA73853A99D3}"/>
              </a:ext>
            </a:extLst>
          </p:cNvPr>
          <p:cNvSpPr/>
          <p:nvPr/>
        </p:nvSpPr>
        <p:spPr>
          <a:xfrm>
            <a:off x="419100" y="1263874"/>
            <a:ext cx="11353799" cy="519593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28FF5C0-9AC9-41B6-BB1F-8132680B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5DDC328-CFB7-80FD-A66C-64033B6B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1E14F75-7EA2-6406-F4DA-64C6C9622474}"/>
              </a:ext>
            </a:extLst>
          </p:cNvPr>
          <p:cNvGrpSpPr/>
          <p:nvPr/>
        </p:nvGrpSpPr>
        <p:grpSpPr>
          <a:xfrm>
            <a:off x="1670293" y="1906263"/>
            <a:ext cx="8851412" cy="4068528"/>
            <a:chOff x="665645" y="1490053"/>
            <a:chExt cx="8851412" cy="406852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8AD8C6B-DB9A-C7B7-DCD0-7F138C36DB57}"/>
                </a:ext>
              </a:extLst>
            </p:cNvPr>
            <p:cNvSpPr/>
            <p:nvPr/>
          </p:nvSpPr>
          <p:spPr>
            <a:xfrm>
              <a:off x="665645" y="1490054"/>
              <a:ext cx="980275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2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시작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E101BC-B1EA-EAE2-5D64-75935614D89B}"/>
                </a:ext>
              </a:extLst>
            </p:cNvPr>
            <p:cNvSpPr/>
            <p:nvPr/>
          </p:nvSpPr>
          <p:spPr>
            <a:xfrm>
              <a:off x="2004576" y="1490053"/>
              <a:ext cx="2384543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게임 시작 버튼 상호작용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45BF004-90BC-4CE3-7FFE-403B67DFE452}"/>
                </a:ext>
              </a:extLst>
            </p:cNvPr>
            <p:cNvSpPr/>
            <p:nvPr/>
          </p:nvSpPr>
          <p:spPr>
            <a:xfrm>
              <a:off x="5016575" y="2427204"/>
              <a:ext cx="1913947" cy="828389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플레이를 원하는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스테이지 선택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270AAA72-52D0-1222-0CC8-D98C18C9AEED}"/>
                </a:ext>
              </a:extLst>
            </p:cNvPr>
            <p:cNvSpPr/>
            <p:nvPr/>
          </p:nvSpPr>
          <p:spPr>
            <a:xfrm>
              <a:off x="2004575" y="2302201"/>
              <a:ext cx="2384543" cy="1078396"/>
            </a:xfrm>
            <a:prstGeom prst="diamond">
              <a:avLst/>
            </a:prstGeom>
            <a:solidFill>
              <a:schemeClr val="accent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세이브파일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존재하는가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?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EE1D0B0-AB20-B80A-F13E-33F615B7FEB9}"/>
                </a:ext>
              </a:extLst>
            </p:cNvPr>
            <p:cNvSpPr/>
            <p:nvPr/>
          </p:nvSpPr>
          <p:spPr>
            <a:xfrm>
              <a:off x="2004575" y="3685737"/>
              <a:ext cx="2384543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1</a:t>
              </a:r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스테이지만 활성화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72A9B07-22E2-5E14-CE52-3E7A47EEAD5F}"/>
                </a:ext>
              </a:extLst>
            </p:cNvPr>
            <p:cNvSpPr/>
            <p:nvPr/>
          </p:nvSpPr>
          <p:spPr>
            <a:xfrm>
              <a:off x="7223728" y="2427204"/>
              <a:ext cx="2044425" cy="828389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해당 스테이지의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전투 시스템 활성화</a:t>
              </a: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E80099DC-8F01-CE95-CCE9-17BBFB5C912A}"/>
                </a:ext>
              </a:extLst>
            </p:cNvPr>
            <p:cNvSpPr/>
            <p:nvPr/>
          </p:nvSpPr>
          <p:spPr>
            <a:xfrm>
              <a:off x="6974822" y="3578964"/>
              <a:ext cx="2542235" cy="1078396"/>
            </a:xfrm>
            <a:prstGeom prst="diamond">
              <a:avLst/>
            </a:prstGeom>
            <a:solidFill>
              <a:schemeClr val="accent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스테이지를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클리어했는가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?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0D05858-80B7-1CBC-26BC-A73C3E39E591}"/>
                </a:ext>
              </a:extLst>
            </p:cNvPr>
            <p:cNvSpPr/>
            <p:nvPr/>
          </p:nvSpPr>
          <p:spPr>
            <a:xfrm>
              <a:off x="7053667" y="4980200"/>
              <a:ext cx="2384543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다음 스테이지로 이동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220648BC-B65C-97A7-F313-8818AD43B77C}"/>
                </a:ext>
              </a:extLst>
            </p:cNvPr>
            <p:cNvCxnSpPr>
              <a:stCxn id="10" idx="3"/>
              <a:endCxn id="8" idx="1"/>
            </p:cNvCxnSpPr>
            <p:nvPr/>
          </p:nvCxnSpPr>
          <p:spPr>
            <a:xfrm flipV="1">
              <a:off x="4389118" y="2841399"/>
              <a:ext cx="627457" cy="1133529"/>
            </a:xfrm>
            <a:prstGeom prst="bentConnector3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ED7E0AA-FF14-A57D-3376-29DFAEBA5F2B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4389118" y="2841399"/>
              <a:ext cx="627457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A5DCE0E-F044-E4A1-1F17-F531711B8C8D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1645920" y="1779243"/>
              <a:ext cx="358655" cy="2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9CD84AD-E3C4-AB80-FDE1-26A11B8F0854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3196847" y="2068434"/>
              <a:ext cx="1" cy="233767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639EEA-2573-FB72-BEBF-F6487F43F63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196847" y="3380597"/>
              <a:ext cx="0" cy="30514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A310110-0D26-B24C-CF6E-56730F703E2E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6930522" y="2841399"/>
              <a:ext cx="29320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842D3D7-8ECF-566A-A17E-97AACFD7A8F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8245940" y="3255593"/>
              <a:ext cx="1" cy="323371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E410CAD-540A-B5C4-1672-5CDF7E987C70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8245939" y="4657360"/>
              <a:ext cx="1" cy="32284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68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0F4AF-670C-479B-3AD0-BD63A3E2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DE4A9-7ACF-29AD-05DB-AF36CF0B5878}"/>
              </a:ext>
            </a:extLst>
          </p:cNvPr>
          <p:cNvSpPr txBox="1"/>
          <p:nvPr/>
        </p:nvSpPr>
        <p:spPr>
          <a:xfrm>
            <a:off x="4686010" y="322221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주요 시스템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F93044D-32CE-4588-B848-60087F6E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D667209-364D-C4E4-1090-CB5AD4A9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466D7A0-5D10-7918-1E97-D6254BA7EF26}"/>
              </a:ext>
            </a:extLst>
          </p:cNvPr>
          <p:cNvGrpSpPr/>
          <p:nvPr/>
        </p:nvGrpSpPr>
        <p:grpSpPr>
          <a:xfrm>
            <a:off x="1502827" y="1784957"/>
            <a:ext cx="3935722" cy="4750440"/>
            <a:chOff x="419101" y="1860550"/>
            <a:chExt cx="3935722" cy="47504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6A9384-34D5-D286-2169-0A1B65555A49}"/>
                </a:ext>
              </a:extLst>
            </p:cNvPr>
            <p:cNvSpPr/>
            <p:nvPr/>
          </p:nvSpPr>
          <p:spPr>
            <a:xfrm>
              <a:off x="563872" y="2011736"/>
              <a:ext cx="3790951" cy="4599254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E2165A-3386-59DA-4C18-A8236ADDC563}"/>
                </a:ext>
              </a:extLst>
            </p:cNvPr>
            <p:cNvSpPr/>
            <p:nvPr/>
          </p:nvSpPr>
          <p:spPr>
            <a:xfrm>
              <a:off x="419101" y="1860550"/>
              <a:ext cx="3790950" cy="459925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BE162AF-B1DA-2DD8-3C4C-8CAF5FA9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30418" y="6027804"/>
              <a:ext cx="432000" cy="432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91EBE8-D25B-5AAD-96C3-4791A97F1E6B}"/>
              </a:ext>
            </a:extLst>
          </p:cNvPr>
          <p:cNvGrpSpPr/>
          <p:nvPr/>
        </p:nvGrpSpPr>
        <p:grpSpPr>
          <a:xfrm>
            <a:off x="6748588" y="1784957"/>
            <a:ext cx="3935722" cy="4750440"/>
            <a:chOff x="419101" y="1860550"/>
            <a:chExt cx="3935722" cy="47504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CD8350-3CB0-D404-A5E4-4B9BCA179D14}"/>
                </a:ext>
              </a:extLst>
            </p:cNvPr>
            <p:cNvSpPr/>
            <p:nvPr/>
          </p:nvSpPr>
          <p:spPr>
            <a:xfrm>
              <a:off x="563872" y="2011736"/>
              <a:ext cx="3790951" cy="4599254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F30EEC-A922-5C47-F308-E15951661D15}"/>
                </a:ext>
              </a:extLst>
            </p:cNvPr>
            <p:cNvSpPr/>
            <p:nvPr/>
          </p:nvSpPr>
          <p:spPr>
            <a:xfrm>
              <a:off x="419101" y="1860550"/>
              <a:ext cx="3790950" cy="459925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1E21507-7AE7-B37E-6133-734A0FB5E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30418" y="6027804"/>
              <a:ext cx="432000" cy="432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EB558A-E7F6-44C1-1EBA-A1C0D490B881}"/>
              </a:ext>
            </a:extLst>
          </p:cNvPr>
          <p:cNvSpPr txBox="1"/>
          <p:nvPr/>
        </p:nvSpPr>
        <p:spPr>
          <a:xfrm>
            <a:off x="2399470" y="2149098"/>
            <a:ext cx="1997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스테이지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0FB88-6B8E-A872-2942-C0D8C36B721C}"/>
              </a:ext>
            </a:extLst>
          </p:cNvPr>
          <p:cNvSpPr txBox="1"/>
          <p:nvPr/>
        </p:nvSpPr>
        <p:spPr>
          <a:xfrm>
            <a:off x="7895301" y="2149098"/>
            <a:ext cx="14975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전투 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E1BF3D-7154-648F-C55B-A21B910D6864}"/>
              </a:ext>
            </a:extLst>
          </p:cNvPr>
          <p:cNvCxnSpPr>
            <a:cxnSpLocks/>
          </p:cNvCxnSpPr>
          <p:nvPr/>
        </p:nvCxnSpPr>
        <p:spPr>
          <a:xfrm>
            <a:off x="2418520" y="2626177"/>
            <a:ext cx="198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F5B129-761F-384E-D4B4-3CD52C35C1BD}"/>
              </a:ext>
            </a:extLst>
          </p:cNvPr>
          <p:cNvCxnSpPr>
            <a:cxnSpLocks/>
          </p:cNvCxnSpPr>
          <p:nvPr/>
        </p:nvCxnSpPr>
        <p:spPr>
          <a:xfrm>
            <a:off x="7895301" y="2619827"/>
            <a:ext cx="1497526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865538-842A-698F-CB34-26D11D034800}"/>
              </a:ext>
            </a:extLst>
          </p:cNvPr>
          <p:cNvSpPr txBox="1"/>
          <p:nvPr/>
        </p:nvSpPr>
        <p:spPr>
          <a:xfrm>
            <a:off x="2234160" y="310097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플레이어가 클리어해 나가는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하나의 챕터 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236AB-6A3A-DD91-E7AD-EB13ECC0E2A2}"/>
              </a:ext>
            </a:extLst>
          </p:cNvPr>
          <p:cNvSpPr txBox="1"/>
          <p:nvPr/>
        </p:nvSpPr>
        <p:spPr>
          <a:xfrm>
            <a:off x="1913832" y="4919779"/>
            <a:ext cx="3084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진행할수록 어려워지는 난이도를 통해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플레이어의 성취감을 올림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D2359-9FE2-44B5-10E0-F0955D25BDDD}"/>
              </a:ext>
            </a:extLst>
          </p:cNvPr>
          <p:cNvSpPr txBox="1"/>
          <p:nvPr/>
        </p:nvSpPr>
        <p:spPr>
          <a:xfrm>
            <a:off x="2563048" y="4010374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스토리가 진행되면서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해금되는 방식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4C422-C385-9957-C748-A6A8E3BCA5B8}"/>
              </a:ext>
            </a:extLst>
          </p:cNvPr>
          <p:cNvSpPr txBox="1"/>
          <p:nvPr/>
        </p:nvSpPr>
        <p:spPr>
          <a:xfrm>
            <a:off x="6885412" y="3096494"/>
            <a:ext cx="35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프리젠테이션 4 Regular" pitchFamily="2" charset="-127"/>
                <a:ea typeface="프리젠테이션 4 Regular" pitchFamily="2" charset="-127"/>
              </a:rPr>
              <a:t>턴제형</a:t>
            </a:r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게임 진행으로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상대와 자신이 턴 안에서만 움직이도록 설계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83A4C-0931-7E84-5243-C4DB6FC79A9F}"/>
              </a:ext>
            </a:extLst>
          </p:cNvPr>
          <p:cNvSpPr txBox="1"/>
          <p:nvPr/>
        </p:nvSpPr>
        <p:spPr>
          <a:xfrm>
            <a:off x="7339860" y="4919779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각자의 턴에서 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전략을 짜고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상대방의 움직임을 예측해 공격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C1CA2-5BE6-7AAD-773D-3AB45F14312C}"/>
              </a:ext>
            </a:extLst>
          </p:cNvPr>
          <p:cNvSpPr txBox="1"/>
          <p:nvPr/>
        </p:nvSpPr>
        <p:spPr>
          <a:xfrm>
            <a:off x="7080173" y="4010374"/>
            <a:ext cx="312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플레이어와 컴퓨터가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서로 턴을 주고받으며 스테이지를 진행</a:t>
            </a:r>
          </a:p>
        </p:txBody>
      </p:sp>
    </p:spTree>
    <p:extLst>
      <p:ext uri="{BB962C8B-B14F-4D97-AF65-F5344CB8AC3E}">
        <p14:creationId xmlns:p14="http://schemas.microsoft.com/office/powerpoint/2010/main" val="200565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스텔 팔레트">
      <a:dk1>
        <a:sysClr val="windowText" lastClr="000000"/>
      </a:dk1>
      <a:lt1>
        <a:sysClr val="window" lastClr="FFFFFF"/>
      </a:lt1>
      <a:dk2>
        <a:srgbClr val="9D8189"/>
      </a:dk2>
      <a:lt2>
        <a:srgbClr val="F7EDE2"/>
      </a:lt2>
      <a:accent1>
        <a:srgbClr val="F6BD60"/>
      </a:accent1>
      <a:accent2>
        <a:srgbClr val="F5CAC3"/>
      </a:accent2>
      <a:accent3>
        <a:srgbClr val="84A59D"/>
      </a:accent3>
      <a:accent4>
        <a:srgbClr val="F28482"/>
      </a:accent4>
      <a:accent5>
        <a:srgbClr val="A8DADC"/>
      </a:accent5>
      <a:accent6>
        <a:srgbClr val="457B9D"/>
      </a:accent6>
      <a:hlink>
        <a:srgbClr val="C1121F"/>
      </a:hlink>
      <a:folHlink>
        <a:srgbClr val="780000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422</Words>
  <Application>Microsoft Office PowerPoint</Application>
  <PresentationFormat>와이드스크린</PresentationFormat>
  <Paragraphs>161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Pretendard</vt:lpstr>
      <vt:lpstr>던파 비트비트체 v2</vt:lpstr>
      <vt:lpstr>프리젠테이션 8 ExtraBold</vt:lpstr>
      <vt:lpstr>Arial</vt:lpstr>
      <vt:lpstr>프리젠테이션 4 Regular</vt:lpstr>
      <vt:lpstr>프리젠테이션 5 Medium</vt:lpstr>
      <vt:lpstr>맑은 고딕</vt:lpstr>
      <vt:lpstr>Silver</vt:lpstr>
      <vt:lpstr>프리젠테이션 6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민선 김</dc:creator>
  <cp:lastModifiedBy>민선 김</cp:lastModifiedBy>
  <cp:revision>29</cp:revision>
  <dcterms:created xsi:type="dcterms:W3CDTF">2024-10-25T23:59:08Z</dcterms:created>
  <dcterms:modified xsi:type="dcterms:W3CDTF">2024-11-04T10:40:46Z</dcterms:modified>
</cp:coreProperties>
</file>