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57" r:id="rId4"/>
    <p:sldId id="263" r:id="rId5"/>
    <p:sldId id="268" r:id="rId6"/>
    <p:sldId id="281" r:id="rId7"/>
    <p:sldId id="267" r:id="rId8"/>
    <p:sldId id="269" r:id="rId9"/>
    <p:sldId id="282" r:id="rId10"/>
    <p:sldId id="283" r:id="rId11"/>
    <p:sldId id="261" r:id="rId12"/>
    <p:sldId id="260" r:id="rId13"/>
    <p:sldId id="270" r:id="rId14"/>
    <p:sldId id="271" r:id="rId15"/>
    <p:sldId id="272" r:id="rId16"/>
    <p:sldId id="273" r:id="rId17"/>
    <p:sldId id="274" r:id="rId18"/>
    <p:sldId id="266" r:id="rId19"/>
    <p:sldId id="262" r:id="rId20"/>
    <p:sldId id="264" r:id="rId21"/>
    <p:sldId id="284" r:id="rId22"/>
    <p:sldId id="275" r:id="rId23"/>
    <p:sldId id="285" r:id="rId24"/>
    <p:sldId id="286" r:id="rId25"/>
    <p:sldId id="279" r:id="rId26"/>
    <p:sldId id="276" r:id="rId27"/>
    <p:sldId id="280" r:id="rId28"/>
    <p:sldId id="277" r:id="rId29"/>
    <p:sldId id="287" r:id="rId30"/>
  </p:sldIdLst>
  <p:sldSz cx="12192000" cy="6858000"/>
  <p:notesSz cx="6858000" cy="9144000"/>
  <p:embeddedFontLst>
    <p:embeddedFont>
      <p:font typeface="Pretendard" panose="02000503000000020004" pitchFamily="2" charset="-127"/>
      <p:regular r:id="rId32"/>
      <p:bold r:id="rId33"/>
    </p:embeddedFont>
    <p:embeddedFont>
      <p:font typeface="Pretendard ExtraBold" panose="02000903000000020004" pitchFamily="2" charset="-127"/>
      <p:bold r:id="rId34"/>
    </p:embeddedFont>
    <p:embeddedFont>
      <p:font typeface="Pretendard SemiBold" panose="02000703000000020004" pitchFamily="2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목차" id="{B4416567-A3B4-432D-9100-1D61479B9E47}">
          <p14:sldIdLst>
            <p14:sldId id="256"/>
            <p14:sldId id="265"/>
          </p14:sldIdLst>
        </p14:section>
        <p14:section name="소환 로직 스크립트 설명" id="{DBE58C88-32C8-4B66-8E27-48252915812A}">
          <p14:sldIdLst>
            <p14:sldId id="257"/>
            <p14:sldId id="263"/>
            <p14:sldId id="268"/>
            <p14:sldId id="281"/>
            <p14:sldId id="267"/>
            <p14:sldId id="269"/>
            <p14:sldId id="282"/>
            <p14:sldId id="283"/>
          </p14:sldIdLst>
        </p14:section>
        <p14:section name="공격 로직 스크립트 설명" id="{9EE3FB14-369D-4641-8155-740ECC14FD97}">
          <p14:sldIdLst>
            <p14:sldId id="261"/>
            <p14:sldId id="260"/>
            <p14:sldId id="270"/>
            <p14:sldId id="271"/>
            <p14:sldId id="272"/>
            <p14:sldId id="273"/>
            <p14:sldId id="274"/>
          </p14:sldIdLst>
        </p14:section>
        <p14:section name="전투 로직 설명 및 기술 설명" id="{33C886D6-9C5E-4602-A1DF-BC672ABF4CB4}">
          <p14:sldIdLst>
            <p14:sldId id="266"/>
            <p14:sldId id="262"/>
            <p14:sldId id="264"/>
            <p14:sldId id="284"/>
            <p14:sldId id="275"/>
            <p14:sldId id="285"/>
            <p14:sldId id="286"/>
            <p14:sldId id="279"/>
            <p14:sldId id="276"/>
            <p14:sldId id="280"/>
            <p14:sldId id="277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276F3-AEED-4164-B469-C54C44AC0E2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AA1-FB14-4E1E-B329-703F33F8E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2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AA1-FB14-4E1E-B329-703F33F8E8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AA1-FB14-4E1E-B329-703F33F8E8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6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AA1-FB14-4E1E-B329-703F33F8E8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4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D1ED0-498D-8D28-F6EB-F2F90C49C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1C49-4015-79F2-4019-F8AF17C47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B93E-1B46-7B8A-1C7F-27270C7D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B7D25-3671-8EBA-7914-E14618DE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D642-E056-D7F4-FD67-E19E948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331F7-95C0-0985-397B-94FEAF0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F6880-5459-3373-DDCF-F31431DB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5747E-FEE5-E474-40CB-B4229C53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1E71-8659-CFA9-258E-B1DA7FA6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C14F4-B929-3D87-E9EB-7DF5EDEC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883B3-03B6-326D-6D00-00F37445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D7C8D-DEF6-2BD3-9766-08F64214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5EAA7-48DB-0670-0E01-2E02F2C2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83403-5D39-83E8-BC8C-F9A7F5C8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F155-13A7-FFC3-B993-515FA24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313E-907F-0250-6356-6AA66744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A59AA-CE5C-F250-5F3F-06EFBC7D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9D058-288C-E7BE-D5CF-B3262332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567E7-A347-0B3E-AF7D-5595BA09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EEDE-64C8-BCCD-CE29-732E8D6C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7B28-FB23-7BEA-74A4-C492FBAA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077C7-DD35-5753-F787-1DB4BBD7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84495-607C-4780-0F2B-7362460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C6C0D-F67C-E2BE-A5A8-BC9D442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7562-A6F3-47B8-598E-E1A7C19C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B1FB-C92D-BC4F-A44F-DF3A5D74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3064D-F688-E3EF-DDC1-01DB843D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F3353-9F7A-8F52-1072-A0C3A75E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09B15-AFB6-61EC-F475-611008BA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F3C64-8B0B-EF9F-251D-F0E31D5D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8561D-959C-EC85-FFC8-336A6E23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75C9-E51E-EA9D-6DB5-386F6AD9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B1063-37F9-1776-ADF9-0D36FCE5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4D427-0644-477C-BBF8-058C2A52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7E568-EA51-E476-8BCE-D3373713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2238F-9EAD-19DF-D4AB-7BF3602A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BC50FD-E853-E02C-F7CC-3EB555E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896835-7613-D233-3839-1A27813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76634-4A42-342D-B6F6-AC1D40C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EBA0-B4A7-7AFB-08C1-470109C5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2AAE33-B8ED-5A4F-7D53-F0A17949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FD58B-14DD-9BD5-90EF-5FCFCA2C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9D35F-5517-42D8-9D24-B437366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E493C-CB5D-CA85-F72B-282E0E53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5AA79-E822-B04F-5824-A741F5C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3531B-E214-DE7D-7D33-51FC5D6B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E3698-F9B6-E2E8-C238-13F4FEF5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80DE-1CD4-FCB4-095A-ACA9134D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4E67E-E635-425F-40EB-A3FA299A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A0779-0EFC-B624-8E5E-DD1BECC8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066C8-26CD-4E1C-4298-211EA380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1EC20-0A69-1F1C-63E7-094F216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4713-C262-AEE0-E2D7-879DD372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663C2-7901-F27C-D17E-BC51DC47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DACB2-B8F8-E6E3-2301-B2E7D419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3B8F1-E147-20C0-9149-77AC252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814F4-ED5F-3972-5F86-E25D9C5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485F1-A758-7DF3-74DA-720D08E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C0AE78-1E8B-CC55-4CE0-8382DEC0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18C4-FE76-E893-3CF1-0B123085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C6863-C98D-32C5-6B56-B2ED2A058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B9A58154-F100-4A7F-833C-E0EC16C37EEC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603ED-2795-39FC-07C2-50B0BD41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E0F69-C409-655E-75C8-9E7D7EA1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6F5A1958-B7CC-43EA-8419-4B099E302C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B95D8-D413-6838-3165-CC586492B9B5}"/>
              </a:ext>
            </a:extLst>
          </p:cNvPr>
          <p:cNvSpPr txBox="1"/>
          <p:nvPr/>
        </p:nvSpPr>
        <p:spPr>
          <a:xfrm>
            <a:off x="340820" y="340822"/>
            <a:ext cx="553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스크립트 소개 및 기술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A37B3-5F70-06DD-4C8C-EB7A7561E52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99B4A-F30C-E312-9462-A60C45F82287}"/>
              </a:ext>
            </a:extLst>
          </p:cNvPr>
          <p:cNvSpPr txBox="1"/>
          <p:nvPr/>
        </p:nvSpPr>
        <p:spPr>
          <a:xfrm>
            <a:off x="340820" y="3836764"/>
            <a:ext cx="4453463" cy="268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목차</a:t>
            </a:r>
            <a:endParaRPr lang="en-US" altLang="ko-KR" sz="3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소환 로직</a:t>
            </a:r>
            <a:r>
              <a:rPr lang="en-US" altLang="ko-KR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스크립트 설명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공격 로직 스크립트 설명 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전투 로직 설명 및 기술 설명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06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53479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 및 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Enum </a:t>
            </a:r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SummonRank</a:t>
            </a:r>
            <a:endParaRPr lang="ko-KR" altLang="en-US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5ACB65-F3BF-5A30-EFB3-649313A6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32298"/>
              </p:ext>
            </p:extLst>
          </p:nvPr>
        </p:nvGraphicFramePr>
        <p:xfrm>
          <a:off x="340820" y="1756594"/>
          <a:ext cx="7897248" cy="2563757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394862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3948624">
                  <a:extLst>
                    <a:ext uri="{9D8B030D-6E8A-4147-A177-3AD203B41FA5}">
                      <a16:colId xmlns:a16="http://schemas.microsoft.com/office/drawing/2014/main" val="28598419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62459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summonName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heavyAttackPower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maxHP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nowHP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shield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virtual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emenyPlates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UpdateStatusEffectsAndCooldowns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EEB7F8-7EB2-D229-6539-6E28CEFACBE4}"/>
              </a:ext>
            </a:extLst>
          </p:cNvPr>
          <p:cNvGraphicFramePr>
            <a:graphicFrameLocks noGrp="1"/>
          </p:cNvGraphicFramePr>
          <p:nvPr/>
        </p:nvGraphicFramePr>
        <p:xfrm>
          <a:off x="8662661" y="1756594"/>
          <a:ext cx="2056026" cy="1458722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1028013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1028013">
                  <a:extLst>
                    <a:ext uri="{9D8B030D-6E8A-4147-A177-3AD203B41FA5}">
                      <a16:colId xmlns:a16="http://schemas.microsoft.com/office/drawing/2014/main" val="1407493215"/>
                    </a:ext>
                  </a:extLst>
                </a:gridCol>
              </a:tblGrid>
              <a:tr h="363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SummonRank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소환수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등급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몬스터 등급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1717"/>
                  </a:ext>
                </a:extLst>
              </a:tr>
              <a:tr h="6741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Low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Medium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Boss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B3B2C3-E087-1FA8-ED95-E2A657882C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38068" y="2485955"/>
            <a:ext cx="4245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133381-94D9-6ABB-9468-7322BFA05D2D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10D55-0E9F-46D1-711F-8D4B843F184C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EAEA34-3B33-6C61-1657-8011C996E067}"/>
              </a:ext>
            </a:extLst>
          </p:cNvPr>
          <p:cNvGrpSpPr/>
          <p:nvPr/>
        </p:nvGrpSpPr>
        <p:grpSpPr>
          <a:xfrm>
            <a:off x="340818" y="4581961"/>
            <a:ext cx="5513369" cy="1707977"/>
            <a:chOff x="5312053" y="3249774"/>
            <a:chExt cx="5513369" cy="17079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169629-57D1-AACB-8988-05301A6D2B12}"/>
                </a:ext>
              </a:extLst>
            </p:cNvPr>
            <p:cNvSpPr/>
            <p:nvPr/>
          </p:nvSpPr>
          <p:spPr>
            <a:xfrm>
              <a:off x="5312053" y="3249774"/>
              <a:ext cx="274104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Summon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메서드 설명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A2D24-33AE-25D8-DEA0-F756BC1EDC7F}"/>
                </a:ext>
              </a:extLst>
            </p:cNvPr>
            <p:cNvSpPr txBox="1"/>
            <p:nvPr/>
          </p:nvSpPr>
          <p:spPr>
            <a:xfrm>
              <a:off x="5312053" y="3699650"/>
              <a:ext cx="5513369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normalAttack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SpecialAttack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 공격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ApplyStatusEffect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적용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UpdateStatusEffectsAndCooldowns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및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상황을 업데이트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E4FAA6-B963-9ECC-EFDA-2B121345DB81}"/>
              </a:ext>
            </a:extLst>
          </p:cNvPr>
          <p:cNvGrpSpPr/>
          <p:nvPr/>
        </p:nvGrpSpPr>
        <p:grpSpPr>
          <a:xfrm>
            <a:off x="6096000" y="4581961"/>
            <a:ext cx="3217333" cy="1407895"/>
            <a:chOff x="5312053" y="3249774"/>
            <a:chExt cx="3217333" cy="14078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16DD59-D155-4F80-337B-270A86E0377A}"/>
                </a:ext>
              </a:extLst>
            </p:cNvPr>
            <p:cNvSpPr/>
            <p:nvPr/>
          </p:nvSpPr>
          <p:spPr>
            <a:xfrm>
              <a:off x="5312053" y="3249774"/>
              <a:ext cx="3217333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Enum </a:t>
              </a:r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SummonRank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열거형 설명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52332D-A114-CF4A-4FA5-9369E8D1285D}"/>
                </a:ext>
              </a:extLst>
            </p:cNvPr>
            <p:cNvSpPr txBox="1"/>
            <p:nvPr/>
          </p:nvSpPr>
          <p:spPr>
            <a:xfrm>
              <a:off x="5312053" y="3699650"/>
              <a:ext cx="2482090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Low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등급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하급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Medium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등급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중급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High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등급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상급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9B8675-4924-D32D-4394-5DB440FBE1C2}"/>
              </a:ext>
            </a:extLst>
          </p:cNvPr>
          <p:cNvSpPr txBox="1"/>
          <p:nvPr/>
        </p:nvSpPr>
        <p:spPr>
          <a:xfrm>
            <a:off x="8578090" y="5031837"/>
            <a:ext cx="2379498" cy="95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Normal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몬스터의 등급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Special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몬스터의 등급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특급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Boss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몬스터의 등급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보스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8219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407AA0-3444-3739-4BFA-8F8DEB36781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29450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공격 로직 알고리즘 설명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ACF9DB-D08C-DA06-ED8F-770203A453A9}"/>
              </a:ext>
            </a:extLst>
          </p:cNvPr>
          <p:cNvGrpSpPr/>
          <p:nvPr/>
        </p:nvGrpSpPr>
        <p:grpSpPr>
          <a:xfrm>
            <a:off x="340820" y="1752994"/>
            <a:ext cx="6980116" cy="1407895"/>
            <a:chOff x="340820" y="1752994"/>
            <a:chExt cx="6980116" cy="14078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6AF3F6-2D7C-2AF0-CA9D-F9601D8CD18D}"/>
                </a:ext>
              </a:extLst>
            </p:cNvPr>
            <p:cNvSpPr/>
            <p:nvPr/>
          </p:nvSpPr>
          <p:spPr>
            <a:xfrm>
              <a:off x="340820" y="1752994"/>
              <a:ext cx="21483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로직에서 수행하는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9FD3E-868B-47B3-65C4-3B405901A954}"/>
                </a:ext>
              </a:extLst>
            </p:cNvPr>
            <p:cNvSpPr txBox="1"/>
            <p:nvPr/>
          </p:nvSpPr>
          <p:spPr>
            <a:xfrm>
              <a:off x="340820" y="2202870"/>
              <a:ext cx="6980116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소환수별 공격 기능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가지고 있는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공격과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공격을 사용해 적을 공격하는 기능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소환수별로 공격의 종류가 다르고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이를 구현해 공격에 따라 서로 다른 적을 공격하도록 하는 것이 목적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9AE57EA-90D9-A547-80A6-1F9A884E2D04}"/>
              </a:ext>
            </a:extLst>
          </p:cNvPr>
          <p:cNvGrpSpPr/>
          <p:nvPr/>
        </p:nvGrpSpPr>
        <p:grpSpPr>
          <a:xfrm>
            <a:off x="340820" y="3385082"/>
            <a:ext cx="8841281" cy="1346028"/>
            <a:chOff x="340820" y="3385082"/>
            <a:chExt cx="8841281" cy="13460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232E38-9125-98FF-1659-34AE608B29D3}"/>
                </a:ext>
              </a:extLst>
            </p:cNvPr>
            <p:cNvSpPr/>
            <p:nvPr/>
          </p:nvSpPr>
          <p:spPr>
            <a:xfrm>
              <a:off x="340820" y="3385082"/>
              <a:ext cx="21483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기능의 간략한 흐름도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189896-A115-1228-3E2D-0C653308E692}"/>
                </a:ext>
              </a:extLst>
            </p:cNvPr>
            <p:cNvGrpSpPr/>
            <p:nvPr/>
          </p:nvGrpSpPr>
          <p:grpSpPr>
            <a:xfrm>
              <a:off x="340820" y="3834958"/>
              <a:ext cx="8841281" cy="896152"/>
              <a:chOff x="340820" y="3861845"/>
              <a:chExt cx="8841281" cy="8961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A6F05-4462-01E4-FC06-0EDAB5E2E555}"/>
                  </a:ext>
                </a:extLst>
              </p:cNvPr>
              <p:cNvSpPr txBox="1"/>
              <p:nvPr/>
            </p:nvSpPr>
            <p:spPr>
              <a:xfrm>
                <a:off x="340820" y="3861845"/>
                <a:ext cx="1600438" cy="3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소환수별 공격</a:t>
                </a:r>
                <a:r>
                  <a:rPr lang="en-US" altLang="ko-KR" sz="13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ko-KR" altLang="en-US" sz="13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기능</a:t>
                </a:r>
                <a:endPara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9241906-F242-FA57-A992-427DEC30C8E0}"/>
                  </a:ext>
                </a:extLst>
              </p:cNvPr>
              <p:cNvGrpSpPr/>
              <p:nvPr/>
            </p:nvGrpSpPr>
            <p:grpSpPr>
              <a:xfrm>
                <a:off x="340820" y="4307218"/>
                <a:ext cx="8841281" cy="450779"/>
                <a:chOff x="340820" y="4307218"/>
                <a:chExt cx="8841281" cy="450779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674F52F-1622-1D6B-AB66-7ABFCC1A54DC}"/>
                    </a:ext>
                  </a:extLst>
                </p:cNvPr>
                <p:cNvSpPr/>
                <p:nvPr/>
              </p:nvSpPr>
              <p:spPr>
                <a:xfrm>
                  <a:off x="340820" y="4311721"/>
                  <a:ext cx="2508968" cy="44627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선택한 소환수의 공격을 입력 받음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F15EDB6-A356-6959-D854-0B05F497445B}"/>
                    </a:ext>
                  </a:extLst>
                </p:cNvPr>
                <p:cNvSpPr/>
                <p:nvPr/>
              </p:nvSpPr>
              <p:spPr>
                <a:xfrm>
                  <a:off x="3285857" y="4311721"/>
                  <a:ext cx="3089544" cy="44627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입력 받은 공격의 수치 및 기본 설정 불러옴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DFE5AA5-D4AF-8C69-2D1C-2DA01C78AE2A}"/>
                    </a:ext>
                  </a:extLst>
                </p:cNvPr>
                <p:cNvSpPr/>
                <p:nvPr/>
              </p:nvSpPr>
              <p:spPr>
                <a:xfrm>
                  <a:off x="6811471" y="4307218"/>
                  <a:ext cx="2370630" cy="44627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tx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설정한 내용을 토대로 공격 진행</a:t>
                  </a: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A0F7F65D-C1F8-DB88-C207-4BE87862BF27}"/>
                    </a:ext>
                  </a:extLst>
                </p:cNvPr>
                <p:cNvCxnSpPr>
                  <a:cxnSpLocks/>
                  <a:stCxn id="12" idx="3"/>
                  <a:endCxn id="13" idx="1"/>
                </p:cNvCxnSpPr>
                <p:nvPr/>
              </p:nvCxnSpPr>
              <p:spPr>
                <a:xfrm>
                  <a:off x="2849788" y="4534859"/>
                  <a:ext cx="436069" cy="0"/>
                </a:xfrm>
                <a:prstGeom prst="straightConnector1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4D2FF1C2-8828-4080-2040-7E7AD91DD6D4}"/>
                    </a:ext>
                  </a:extLst>
                </p:cNvPr>
                <p:cNvCxnSpPr>
                  <a:cxnSpLocks/>
                  <a:stCxn id="13" idx="3"/>
                  <a:endCxn id="14" idx="1"/>
                </p:cNvCxnSpPr>
                <p:nvPr/>
              </p:nvCxnSpPr>
              <p:spPr>
                <a:xfrm flipV="1">
                  <a:off x="6375401" y="4530356"/>
                  <a:ext cx="436070" cy="4503"/>
                </a:xfrm>
                <a:prstGeom prst="straightConnector1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07121E-5CB9-406C-9003-34BB368C8FD9}"/>
              </a:ext>
            </a:extLst>
          </p:cNvPr>
          <p:cNvGrpSpPr/>
          <p:nvPr/>
        </p:nvGrpSpPr>
        <p:grpSpPr>
          <a:xfrm>
            <a:off x="340820" y="4955303"/>
            <a:ext cx="6372578" cy="1707977"/>
            <a:chOff x="340820" y="1752994"/>
            <a:chExt cx="6372578" cy="17079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92EE84-6F01-F771-9412-5D85CF27CDC7}"/>
                </a:ext>
              </a:extLst>
            </p:cNvPr>
            <p:cNvSpPr/>
            <p:nvPr/>
          </p:nvSpPr>
          <p:spPr>
            <a:xfrm>
              <a:off x="340820" y="1752994"/>
              <a:ext cx="21483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구현하는 공격의 종류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B00BB3-F3F2-BF18-4F63-54FFD0CFEA42}"/>
                </a:ext>
              </a:extLst>
            </p:cNvPr>
            <p:cNvSpPr txBox="1"/>
            <p:nvPr/>
          </p:nvSpPr>
          <p:spPr>
            <a:xfrm>
              <a:off x="340820" y="2202870"/>
              <a:ext cx="6372578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맨 앞의 적을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전체 공격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전체를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 공격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몬스터 하나를 지정해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공격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전체에게 공격에 지장을 주는 효과를 입히고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이에 따른 지속 데미지로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54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7096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공격 로직의 클래스 다이어그램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DB81D9-CD78-E1B6-4E8A-E5062931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34808"/>
              </p:ext>
            </p:extLst>
          </p:nvPr>
        </p:nvGraphicFramePr>
        <p:xfrm>
          <a:off x="234072" y="4518340"/>
          <a:ext cx="3392980" cy="217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98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AttackAllEnemisStrategy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08522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AttackAllEnemiesStrategy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10FC26-0344-7268-427C-FADF59B1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29826"/>
              </p:ext>
            </p:extLst>
          </p:nvPr>
        </p:nvGraphicFramePr>
        <p:xfrm>
          <a:off x="3811476" y="4518340"/>
          <a:ext cx="3695494" cy="2182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49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ClosestEnemyAttackStrategy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04432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ClosestEnemyAttackStrategy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GetClosestEnemySummon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710B85-DCB5-E3C0-9D3E-552E4960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66525"/>
              </p:ext>
            </p:extLst>
          </p:nvPr>
        </p:nvGraphicFramePr>
        <p:xfrm>
          <a:off x="7691394" y="4518339"/>
          <a:ext cx="3695494" cy="217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49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TargetedAttackStrategy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12929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1406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TargetedAttackStrategy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8614FE-09CF-12C2-FADA-9BD9AB4D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73879"/>
              </p:ext>
            </p:extLst>
          </p:nvPr>
        </p:nvGraphicFramePr>
        <p:xfrm>
          <a:off x="5734851" y="1048708"/>
          <a:ext cx="3716088" cy="2079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6088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StatusEffect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08522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effectTime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damagePerTurn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attacker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type,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eTime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double damage=0, Summon attacker=null)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target)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BEB961-946B-2A8B-35F5-DE7A71F1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83880"/>
              </p:ext>
            </p:extLst>
          </p:nvPr>
        </p:nvGraphicFramePr>
        <p:xfrm>
          <a:off x="234072" y="3292209"/>
          <a:ext cx="6627597" cy="714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759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AttackStrategy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3838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Attack(Summon attacker, 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EB046DA-4238-86ED-139E-5853E06C9366}"/>
              </a:ext>
            </a:extLst>
          </p:cNvPr>
          <p:cNvCxnSpPr>
            <a:cxnSpLocks/>
            <a:stCxn id="2" idx="0"/>
            <a:endCxn id="7" idx="0"/>
          </p:cNvCxnSpPr>
          <p:nvPr/>
        </p:nvCxnSpPr>
        <p:spPr>
          <a:xfrm rot="5400000" flipH="1" flipV="1">
            <a:off x="5734851" y="714051"/>
            <a:ext cx="1" cy="7608579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8B9163-3417-C762-3C71-2606EC2323D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659223" y="4006239"/>
            <a:ext cx="0" cy="512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E3DB2A1-65A1-7E36-3CC8-268922E812F7}"/>
              </a:ext>
            </a:extLst>
          </p:cNvPr>
          <p:cNvCxnSpPr>
            <a:endCxn id="9" idx="2"/>
          </p:cNvCxnSpPr>
          <p:nvPr/>
        </p:nvCxnSpPr>
        <p:spPr>
          <a:xfrm flipV="1">
            <a:off x="5659223" y="3128700"/>
            <a:ext cx="1933672" cy="10686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80D537F-5136-D2C2-71AE-AA304C6E2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47526"/>
              </p:ext>
            </p:extLst>
          </p:nvPr>
        </p:nvGraphicFramePr>
        <p:xfrm>
          <a:off x="9860673" y="1040508"/>
          <a:ext cx="1347078" cy="208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078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StatusType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75805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None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Stun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Poison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Curse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LifeDrain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Burn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Shield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Upgrade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4F8CE4-C814-24BC-D934-E3810403BC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9450939" y="2084604"/>
            <a:ext cx="409734" cy="4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E56660-7291-8102-EB66-01EE7D345E3F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</p:spTree>
    <p:extLst>
      <p:ext uri="{BB962C8B-B14F-4D97-AF65-F5344CB8AC3E}">
        <p14:creationId xmlns:p14="http://schemas.microsoft.com/office/powerpoint/2010/main" val="319090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095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AttackStrategy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BEB961-946B-2A8B-35F5-DE7A71F1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25901"/>
              </p:ext>
            </p:extLst>
          </p:nvPr>
        </p:nvGraphicFramePr>
        <p:xfrm>
          <a:off x="340820" y="1756594"/>
          <a:ext cx="8826801" cy="815895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8826801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AttackStrategy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38389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Attack(Summon attacker, List&lt;Plate&gt; </a:t>
                      </a: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7E33830-756F-6694-0149-497AEA8F64A1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9F12D-EE44-ADDC-0FEF-A7ACE5EDBA09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E9C6CF-87C5-6A7C-C494-DF3E924BC9F3}"/>
              </a:ext>
            </a:extLst>
          </p:cNvPr>
          <p:cNvGrpSpPr/>
          <p:nvPr/>
        </p:nvGrpSpPr>
        <p:grpSpPr>
          <a:xfrm>
            <a:off x="340820" y="2824571"/>
            <a:ext cx="8252581" cy="807731"/>
            <a:chOff x="340820" y="2778561"/>
            <a:chExt cx="8252581" cy="8077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0C2629-9075-C6CB-AC79-3C6A899B38CE}"/>
                </a:ext>
              </a:extLst>
            </p:cNvPr>
            <p:cNvSpPr txBox="1"/>
            <p:nvPr/>
          </p:nvSpPr>
          <p:spPr>
            <a:xfrm>
              <a:off x="340821" y="3228437"/>
              <a:ext cx="8252580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다른 클래스에서 변수로 넘겨진 공격의 주체 소환수와 공격 종류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공격할 적군 플레이트의 인덱스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등을 토대로 공격을 진행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BD935D-0A08-9807-C80A-D956CD5EBD1F}"/>
                </a:ext>
              </a:extLst>
            </p:cNvPr>
            <p:cNvSpPr/>
            <p:nvPr/>
          </p:nvSpPr>
          <p:spPr>
            <a:xfrm>
              <a:off x="340820" y="2778561"/>
              <a:ext cx="13850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2A94AF-8069-AB5D-E5E8-AC5B8CD75F3D}"/>
              </a:ext>
            </a:extLst>
          </p:cNvPr>
          <p:cNvGrpSpPr/>
          <p:nvPr/>
        </p:nvGrpSpPr>
        <p:grpSpPr>
          <a:xfrm>
            <a:off x="340820" y="3884385"/>
            <a:ext cx="4317530" cy="2008059"/>
            <a:chOff x="340820" y="2778561"/>
            <a:chExt cx="4317530" cy="20080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2C333A-5FE1-3AD9-047B-95621511B9D9}"/>
                </a:ext>
              </a:extLst>
            </p:cNvPr>
            <p:cNvSpPr txBox="1"/>
            <p:nvPr/>
          </p:nvSpPr>
          <p:spPr>
            <a:xfrm>
              <a:off x="340821" y="3228437"/>
              <a:ext cx="4317529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밑에 서술한 변수들을 사용해 공격을 수행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attacker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주체인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변수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emenyPlate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공격할 적군 플레이트의 리스트 변수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selectedPlateIndex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선택한 플레이트의 인덱스 변수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SpecialAttackarrayIndex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 공격에 대한 인덱스 변수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DCAF76-6F40-A4F0-F9F7-7F3D3BFEF18C}"/>
                </a:ext>
              </a:extLst>
            </p:cNvPr>
            <p:cNvSpPr/>
            <p:nvPr/>
          </p:nvSpPr>
          <p:spPr>
            <a:xfrm>
              <a:off x="340820" y="2778561"/>
              <a:ext cx="13850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61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4435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AttackAllEnemisStrategy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B459CCA-3808-E87D-371A-720B358C5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21850"/>
              </p:ext>
            </p:extLst>
          </p:nvPr>
        </p:nvGraphicFramePr>
        <p:xfrm>
          <a:off x="340820" y="1756594"/>
          <a:ext cx="2576947" cy="2848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94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AttackAllEnemisStrategy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40981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00684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AttackAllEnemiesStrategy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B9C0E66-DF00-60F4-9357-4A3C75C743A6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E6D55-C7F2-CCD7-BADD-ACAD2A042A85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8610CF-49B7-E139-ABD4-308CF0674BD4}"/>
              </a:ext>
            </a:extLst>
          </p:cNvPr>
          <p:cNvGrpSpPr/>
          <p:nvPr/>
        </p:nvGrpSpPr>
        <p:grpSpPr>
          <a:xfrm>
            <a:off x="3449534" y="1756594"/>
            <a:ext cx="6022803" cy="807731"/>
            <a:chOff x="5312053" y="1691907"/>
            <a:chExt cx="6022803" cy="8077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0B7D06-91C4-A75A-2A58-0F0BC963797B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D248-39BF-48E1-6D1F-E98B1A0329BD}"/>
                </a:ext>
              </a:extLst>
            </p:cNvPr>
            <p:cNvSpPr txBox="1"/>
            <p:nvPr/>
          </p:nvSpPr>
          <p:spPr>
            <a:xfrm>
              <a:off x="5312053" y="2141783"/>
              <a:ext cx="6022803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전체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지속시간 및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체크하고 전체 공격을 사용 가능한지 확인하는 역할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1C92C-35CF-E15E-9EA6-B710048BCDCD}"/>
              </a:ext>
            </a:extLst>
          </p:cNvPr>
          <p:cNvGrpSpPr/>
          <p:nvPr/>
        </p:nvGrpSpPr>
        <p:grpSpPr>
          <a:xfrm>
            <a:off x="3449534" y="2825695"/>
            <a:ext cx="2975815" cy="2008059"/>
            <a:chOff x="5312053" y="3249774"/>
            <a:chExt cx="2975815" cy="200805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150E62-33C3-E1D5-8464-BEE4C48CDAEA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37A5D8-2889-7E20-8952-7A6258690C6D}"/>
                </a:ext>
              </a:extLst>
            </p:cNvPr>
            <p:cNvSpPr txBox="1"/>
            <p:nvPr/>
          </p:nvSpPr>
          <p:spPr>
            <a:xfrm>
              <a:off x="5312053" y="3699650"/>
              <a:ext cx="2975815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currentCoolTime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현재 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지속 시간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statusType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 이상의 공격 종류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Damage :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공격의 데미지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53B41E-6E10-2E32-33D1-DEFD1974242F}"/>
              </a:ext>
            </a:extLst>
          </p:cNvPr>
          <p:cNvGrpSpPr/>
          <p:nvPr/>
        </p:nvGrpSpPr>
        <p:grpSpPr>
          <a:xfrm>
            <a:off x="3449534" y="5109283"/>
            <a:ext cx="3592971" cy="1407895"/>
            <a:chOff x="5312053" y="4642931"/>
            <a:chExt cx="3592971" cy="14078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45FCC76-6404-ABF6-F206-7376C7E27276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설명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8DD17-0A98-B862-6465-19DC60ADAE3C}"/>
                </a:ext>
              </a:extLst>
            </p:cNvPr>
            <p:cNvSpPr txBox="1"/>
            <p:nvPr/>
          </p:nvSpPr>
          <p:spPr>
            <a:xfrm>
              <a:off x="5312053" y="5092807"/>
              <a:ext cx="3592971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AttackAllEnemiesStrategy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생성자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인터페이스 위임 처리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reduceCooldown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턴이 지나면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감소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50577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ClosestEnemyAttackStrategy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E95CE2-461D-EB5A-41A0-2B1D3CC6BF3C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A5594-E83C-DFF5-64B6-70ECEFD62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04630"/>
              </p:ext>
            </p:extLst>
          </p:nvPr>
        </p:nvGraphicFramePr>
        <p:xfrm>
          <a:off x="340820" y="1756593"/>
          <a:ext cx="4705005" cy="3023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005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ClosestEnemyAttackStrategy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40983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82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ClosestEnemyAttackStrategy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GetClosestEnemySummon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8F8990-3210-5FC6-27F8-16659B1872FA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EA3062-6E77-9362-763A-9CE6A00658F1}"/>
              </a:ext>
            </a:extLst>
          </p:cNvPr>
          <p:cNvGrpSpPr/>
          <p:nvPr/>
        </p:nvGrpSpPr>
        <p:grpSpPr>
          <a:xfrm>
            <a:off x="5733837" y="1494984"/>
            <a:ext cx="4567276" cy="1107813"/>
            <a:chOff x="5312053" y="1691907"/>
            <a:chExt cx="4567276" cy="11078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C44E3-379A-106F-7837-5C6828EEB6A9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99064-6EC8-E5CB-693C-728CA7354087}"/>
                </a:ext>
              </a:extLst>
            </p:cNvPr>
            <p:cNvSpPr txBox="1"/>
            <p:nvPr/>
          </p:nvSpPr>
          <p:spPr>
            <a:xfrm>
              <a:off x="5312053" y="2141783"/>
              <a:ext cx="4567276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가장 가까운 적을 공격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 지속시간 및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체크하고 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공격을 사용 가능한지 확인하는 역할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3C7C87-20D0-4CC0-E90E-EF9D0AEB5080}"/>
              </a:ext>
            </a:extLst>
          </p:cNvPr>
          <p:cNvGrpSpPr/>
          <p:nvPr/>
        </p:nvGrpSpPr>
        <p:grpSpPr>
          <a:xfrm>
            <a:off x="5733837" y="2721205"/>
            <a:ext cx="2975815" cy="2008059"/>
            <a:chOff x="5312053" y="3249774"/>
            <a:chExt cx="2975815" cy="200805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14AE7D-50FF-84FC-18AE-B2BC4C6080CB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F83A9-A547-740D-CEB0-07F676EE36CF}"/>
                </a:ext>
              </a:extLst>
            </p:cNvPr>
            <p:cNvSpPr txBox="1"/>
            <p:nvPr/>
          </p:nvSpPr>
          <p:spPr>
            <a:xfrm>
              <a:off x="5312053" y="3699650"/>
              <a:ext cx="2975815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Damage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데미지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currentCoolTime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현재 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지속 시간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StatusType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 이상의 공격 종류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845719-41BC-E252-296A-C7C301848236}"/>
              </a:ext>
            </a:extLst>
          </p:cNvPr>
          <p:cNvGrpSpPr/>
          <p:nvPr/>
        </p:nvGrpSpPr>
        <p:grpSpPr>
          <a:xfrm>
            <a:off x="5733837" y="4847673"/>
            <a:ext cx="4711867" cy="1707977"/>
            <a:chOff x="5312053" y="4642931"/>
            <a:chExt cx="4711867" cy="17079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19ACAB-1DA5-CEFB-DABF-ABAC9A881758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설명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616A9D-0E0F-1253-67FD-4F93A0F403BA}"/>
                </a:ext>
              </a:extLst>
            </p:cNvPr>
            <p:cNvSpPr txBox="1"/>
            <p:nvPr/>
          </p:nvSpPr>
          <p:spPr>
            <a:xfrm>
              <a:off x="5312053" y="5092807"/>
              <a:ext cx="4711867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ClosestEnemyAttackStrategy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생성자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GetClosestEnemySummon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가장 앞에 있는 몬스터의 종류 확인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인터페이스 위임 처리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reduceCooldown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턴이 지나면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감소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26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43476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TargetedAttackStrategy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E95CE2-461D-EB5A-41A0-2B1D3CC6BF3C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F8990-3210-5FC6-27F8-16659B1872FA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C8C55-C629-44BF-63FD-99695A8F885C}"/>
              </a:ext>
            </a:extLst>
          </p:cNvPr>
          <p:cNvGrpSpPr/>
          <p:nvPr/>
        </p:nvGrpSpPr>
        <p:grpSpPr>
          <a:xfrm>
            <a:off x="3449534" y="1756594"/>
            <a:ext cx="6022803" cy="807731"/>
            <a:chOff x="5312053" y="1691907"/>
            <a:chExt cx="6022803" cy="80773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475E54-65B6-A5F0-60F8-57D16578FECF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39241A-FB05-F440-2633-E56086F2CE5F}"/>
                </a:ext>
              </a:extLst>
            </p:cNvPr>
            <p:cNvSpPr txBox="1"/>
            <p:nvPr/>
          </p:nvSpPr>
          <p:spPr>
            <a:xfrm>
              <a:off x="5312053" y="2141783"/>
              <a:ext cx="6022803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지속시간 및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체크하고 저격 공격을 사용 가능한지 확인하는 역할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787663-E14A-E460-84F6-48F67A6B8B60}"/>
              </a:ext>
            </a:extLst>
          </p:cNvPr>
          <p:cNvGrpSpPr/>
          <p:nvPr/>
        </p:nvGrpSpPr>
        <p:grpSpPr>
          <a:xfrm>
            <a:off x="3449534" y="2825695"/>
            <a:ext cx="2975815" cy="2008059"/>
            <a:chOff x="5312053" y="3249774"/>
            <a:chExt cx="2975815" cy="20080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DA1A55-86A0-14B0-FDC0-E7F29A0DF43D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02D7FE-4114-75DE-E1EF-5CD437236B01}"/>
                </a:ext>
              </a:extLst>
            </p:cNvPr>
            <p:cNvSpPr txBox="1"/>
            <p:nvPr/>
          </p:nvSpPr>
          <p:spPr>
            <a:xfrm>
              <a:off x="5312053" y="3699650"/>
              <a:ext cx="2975815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currentCoolTime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현재 공격의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지속 시간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statusType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 이상의 공격 종류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Damage :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공격의 데미지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3BB208E-3A37-6B30-475B-EAB447186E9C}"/>
              </a:ext>
            </a:extLst>
          </p:cNvPr>
          <p:cNvGrpSpPr/>
          <p:nvPr/>
        </p:nvGrpSpPr>
        <p:grpSpPr>
          <a:xfrm>
            <a:off x="3449534" y="5109283"/>
            <a:ext cx="3592971" cy="1407895"/>
            <a:chOff x="5312053" y="4642931"/>
            <a:chExt cx="3592971" cy="14078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FE8762-D8F3-60EA-A24F-6BAF91D9EBAF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설명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1FB807-C2AC-C52D-B8FF-6962F78FDD2B}"/>
                </a:ext>
              </a:extLst>
            </p:cNvPr>
            <p:cNvSpPr txBox="1"/>
            <p:nvPr/>
          </p:nvSpPr>
          <p:spPr>
            <a:xfrm>
              <a:off x="5312053" y="5092807"/>
              <a:ext cx="3592971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TargetedAttackStrategy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생성자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인터페이스 위임 처리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reduceCooldown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턴이 지나면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쿨타임을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감소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7C29191-10B7-6843-CEF6-CEC8B34A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49881"/>
              </p:ext>
            </p:extLst>
          </p:nvPr>
        </p:nvGraphicFramePr>
        <p:xfrm>
          <a:off x="340820" y="1756593"/>
          <a:ext cx="2576946" cy="284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946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96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TargetedAttackStrategy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44932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currentCoolTime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Damage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90273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TargetedAttackStrategy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Attack()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reduceCooldown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8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2720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StatusEffect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E95CE2-461D-EB5A-41A0-2B1D3CC6BF3C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F8990-3210-5FC6-27F8-16659B1872FA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 스크립트 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18DC1B-E061-127D-67EF-B3DE23BA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41381"/>
              </p:ext>
            </p:extLst>
          </p:nvPr>
        </p:nvGraphicFramePr>
        <p:xfrm>
          <a:off x="340820" y="1765752"/>
          <a:ext cx="3373930" cy="230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93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StatusEffect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08522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effectTime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damagePerTurn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attacker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6463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type,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eTime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double damage=0, Summon attacker=null)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target)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BE94FB-50BA-BCCA-63DA-942265EA8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43695"/>
              </p:ext>
            </p:extLst>
          </p:nvPr>
        </p:nvGraphicFramePr>
        <p:xfrm>
          <a:off x="4104692" y="1765752"/>
          <a:ext cx="1794458" cy="251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458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StatusType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175805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None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Stun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Poison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Curse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LifeDrain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Burn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Shield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Upgrade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2EC6AC-90FE-D2F7-FCE6-E3FB1CE82B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14750" y="2917017"/>
            <a:ext cx="3899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9ABAB5-0929-D126-7504-641910AAC9DE}"/>
              </a:ext>
            </a:extLst>
          </p:cNvPr>
          <p:cNvGrpSpPr/>
          <p:nvPr/>
        </p:nvGrpSpPr>
        <p:grpSpPr>
          <a:xfrm>
            <a:off x="6438687" y="1765752"/>
            <a:ext cx="4649350" cy="1107813"/>
            <a:chOff x="5312053" y="3249774"/>
            <a:chExt cx="4649350" cy="110781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3A5B47-3ED8-8722-9932-CC8AD8718EE9}"/>
                </a:ext>
              </a:extLst>
            </p:cNvPr>
            <p:cNvSpPr/>
            <p:nvPr/>
          </p:nvSpPr>
          <p:spPr>
            <a:xfrm>
              <a:off x="5312053" y="3249774"/>
              <a:ext cx="2108413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및 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Enum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설명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FDBD9-E901-DACD-96AB-1B1D32ED7483}"/>
                </a:ext>
              </a:extLst>
            </p:cNvPr>
            <p:cNvSpPr txBox="1"/>
            <p:nvPr/>
          </p:nvSpPr>
          <p:spPr>
            <a:xfrm>
              <a:off x="5312053" y="3699650"/>
              <a:ext cx="4649350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StatusEffect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클래스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상태이상을 적에게 적용하고 데미지를 입힘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Emum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StatusType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종류를 열거형으로 저장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6AAE90-A0C5-A55C-0900-F7FEA6B62691}"/>
              </a:ext>
            </a:extLst>
          </p:cNvPr>
          <p:cNvGrpSpPr/>
          <p:nvPr/>
        </p:nvGrpSpPr>
        <p:grpSpPr>
          <a:xfrm>
            <a:off x="6438687" y="3064252"/>
            <a:ext cx="3299621" cy="1707977"/>
            <a:chOff x="5312053" y="3249774"/>
            <a:chExt cx="3299621" cy="17079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695C96-3ED0-979A-5E8E-741A4F596287}"/>
                </a:ext>
              </a:extLst>
            </p:cNvPr>
            <p:cNvSpPr/>
            <p:nvPr/>
          </p:nvSpPr>
          <p:spPr>
            <a:xfrm>
              <a:off x="5312053" y="3249774"/>
              <a:ext cx="2781513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StatusEffect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변수 설정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04D94-486B-1262-586F-3789F196298C}"/>
                </a:ext>
              </a:extLst>
            </p:cNvPr>
            <p:cNvSpPr txBox="1"/>
            <p:nvPr/>
          </p:nvSpPr>
          <p:spPr>
            <a:xfrm>
              <a:off x="5312053" y="3699650"/>
              <a:ext cx="3299621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statustype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effectTime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상태이상의 지속 시간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damagePerTurn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 턴 입힐 데미지의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attacker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공격의 주체가 되는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314E361-4E80-9C34-7B0D-28E345B0711F}"/>
              </a:ext>
            </a:extLst>
          </p:cNvPr>
          <p:cNvGrpSpPr/>
          <p:nvPr/>
        </p:nvGrpSpPr>
        <p:grpSpPr>
          <a:xfrm>
            <a:off x="6438686" y="4962902"/>
            <a:ext cx="3435877" cy="1107813"/>
            <a:chOff x="5312053" y="3249774"/>
            <a:chExt cx="3435877" cy="110781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65506B-0FD0-AFE9-F151-D3AE49891C86}"/>
                </a:ext>
              </a:extLst>
            </p:cNvPr>
            <p:cNvSpPr/>
            <p:nvPr/>
          </p:nvSpPr>
          <p:spPr>
            <a:xfrm>
              <a:off x="5312053" y="3249774"/>
              <a:ext cx="2781513" cy="449876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StatusEffect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함수 설명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E1C030-8692-A248-1FFE-75C70E3F8123}"/>
                </a:ext>
              </a:extLst>
            </p:cNvPr>
            <p:cNvSpPr txBox="1"/>
            <p:nvPr/>
          </p:nvSpPr>
          <p:spPr>
            <a:xfrm>
              <a:off x="5312053" y="3699650"/>
              <a:ext cx="3435877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StatusEffect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생성자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ApplyStatus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상태이상의 데미지를 매 턴 적용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86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97404-7C49-132E-A91C-9C22C0EEDD8A}"/>
              </a:ext>
            </a:extLst>
          </p:cNvPr>
          <p:cNvSpPr txBox="1"/>
          <p:nvPr/>
        </p:nvSpPr>
        <p:spPr>
          <a:xfrm>
            <a:off x="340820" y="1048708"/>
            <a:ext cx="39212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사용하는 기술 설명 및 구현 방법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22A4B-87E5-A0C1-BFCE-864E66C1CF86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49BEC2-7ACF-B4C4-3E6E-99C3EB5C46A0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88FCCC-7EC4-6E44-35B9-DDD42575F2E8}"/>
              </a:ext>
            </a:extLst>
          </p:cNvPr>
          <p:cNvGrpSpPr/>
          <p:nvPr/>
        </p:nvGrpSpPr>
        <p:grpSpPr>
          <a:xfrm>
            <a:off x="340820" y="1752994"/>
            <a:ext cx="8967840" cy="2308142"/>
            <a:chOff x="340820" y="1752994"/>
            <a:chExt cx="8967840" cy="2308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B75C31-E55A-74BC-05F6-235578CF677A}"/>
                </a:ext>
              </a:extLst>
            </p:cNvPr>
            <p:cNvSpPr/>
            <p:nvPr/>
          </p:nvSpPr>
          <p:spPr>
            <a:xfrm>
              <a:off x="340820" y="1752994"/>
              <a:ext cx="21483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로직에 사용하는 기술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E56D7-F110-507F-335C-E18F660801B0}"/>
                </a:ext>
              </a:extLst>
            </p:cNvPr>
            <p:cNvSpPr txBox="1"/>
            <p:nvPr/>
          </p:nvSpPr>
          <p:spPr>
            <a:xfrm>
              <a:off x="340820" y="2202870"/>
              <a:ext cx="8967840" cy="1858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혼합 전략 군형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자신에게 유리하도록 어떤 전략을 얼마의 확률로 선정할지를 결정하고 이를 근거로 삼아 자신의 행동을 무작위로 결정하는 전략을 의미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확률에 따라 </a:t>
              </a: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무작위</a:t>
              </a: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’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로 행위를 결정하기 때문에 이 프로젝트에서는 상대방의 공격을 예측하는 알고리즘에 사용하기로 결정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기술 구현 방식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컴퓨터가 상대방의 공격을 예측해 이에 대응할 수 있도록 하기 위하여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공격 예측 알고리즘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을 설계함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예측한 공격을 바탕으로 전투 로직을 통해 컴퓨터가 공격을 진행하도록 함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4045C9-EBD4-A811-05A5-5B6B912B2BB1}"/>
              </a:ext>
            </a:extLst>
          </p:cNvPr>
          <p:cNvSpPr/>
          <p:nvPr/>
        </p:nvSpPr>
        <p:spPr>
          <a:xfrm>
            <a:off x="340820" y="4319146"/>
            <a:ext cx="3304080" cy="4498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소환수</a:t>
            </a:r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공격 예측 알고리즘 전체 흐름도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4DBC47-1C35-2BDE-F0B1-052B249F3325}"/>
              </a:ext>
            </a:extLst>
          </p:cNvPr>
          <p:cNvGrpSpPr/>
          <p:nvPr/>
        </p:nvGrpSpPr>
        <p:grpSpPr>
          <a:xfrm>
            <a:off x="340820" y="4945848"/>
            <a:ext cx="8841280" cy="863444"/>
            <a:chOff x="340820" y="4945848"/>
            <a:chExt cx="8841280" cy="8634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93742E1-EF6D-094F-3D7A-F6B2CB6258FB}"/>
                </a:ext>
              </a:extLst>
            </p:cNvPr>
            <p:cNvSpPr/>
            <p:nvPr/>
          </p:nvSpPr>
          <p:spPr>
            <a:xfrm>
              <a:off x="340820" y="4945848"/>
              <a:ext cx="2508968" cy="863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공격 확률 초기 설정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50%</a:t>
              </a: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 공격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50%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6025D56-F7F8-ED0C-7C2C-4BBB06811F5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2849788" y="5377570"/>
              <a:ext cx="436069" cy="225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388D45-B172-D217-431D-652DD5D601F9}"/>
                </a:ext>
              </a:extLst>
            </p:cNvPr>
            <p:cNvSpPr/>
            <p:nvPr/>
          </p:nvSpPr>
          <p:spPr>
            <a:xfrm>
              <a:off x="3285857" y="5156683"/>
              <a:ext cx="3089544" cy="4462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조건에 따라 공격 종류별 확률을 조정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E4710F1-DF70-3872-E32D-1C261FC9255A}"/>
                </a:ext>
              </a:extLst>
            </p:cNvPr>
            <p:cNvSpPr/>
            <p:nvPr/>
          </p:nvSpPr>
          <p:spPr>
            <a:xfrm>
              <a:off x="6811470" y="5060600"/>
              <a:ext cx="2370630" cy="6339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조정된 확률을 사용해 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진행할 공격을 예측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B86E0E4-8F58-61B1-5FE5-8FACEAEBC326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6375401" y="5377570"/>
              <a:ext cx="436069" cy="225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61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780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전투 로직의 클래스 다이어그램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964968-2107-A3EC-9C23-A8F650B2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1286"/>
              </p:ext>
            </p:extLst>
          </p:nvPr>
        </p:nvGraphicFramePr>
        <p:xfrm>
          <a:off x="3381995" y="1561858"/>
          <a:ext cx="2667878" cy="267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878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BattleController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isAttacking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SpecialAttacInfo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specialAttackInfo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attackStart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buttonIndex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SpecialAttackLogic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HandleTargetedAttack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HandleAttackAll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HandleClosestEnemyAttack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IsValidSpecialAttackIndex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(...)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364A2-444F-D517-25D5-93D822BA1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8447"/>
              </p:ext>
            </p:extLst>
          </p:nvPr>
        </p:nvGraphicFramePr>
        <p:xfrm>
          <a:off x="340820" y="1561858"/>
          <a:ext cx="2764330" cy="286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433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Player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3292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mana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usedMana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</a:t>
                      </a:r>
                      <a:r>
                        <a:rPr lang="ko-KR" altLang="en-US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82417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override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startTurn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PlayerTurnOverBtn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OnReSummonBtnClick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OnAttackBtnClick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OnSpecialAttackBtnClick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WaitForEnermyPlateSelection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WaitForPlayerPlateSelection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(…)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486C1D-CBEB-DED8-2497-8AB5D8CCD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16360"/>
              </p:ext>
            </p:extLst>
          </p:nvPr>
        </p:nvGraphicFramePr>
        <p:xfrm>
          <a:off x="6326717" y="2132078"/>
          <a:ext cx="4057650" cy="210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EnemyAttackController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EnermyAttackStart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EnermyAttackLogic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enermyNormalAttackLogic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continuesAttackByRank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summon)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SelectAttackType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2491C8-4094-9685-F72B-989AEF514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55817"/>
              </p:ext>
            </p:extLst>
          </p:nvPr>
        </p:nvGraphicFramePr>
        <p:xfrm>
          <a:off x="8560859" y="325860"/>
          <a:ext cx="3416300" cy="162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Enermy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5611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enermyPlates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override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startTurn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override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takeAction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override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EndTurn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1A3FF2A-8210-A9AE-A3C9-83589E3E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00524"/>
              </p:ext>
            </p:extLst>
          </p:nvPr>
        </p:nvGraphicFramePr>
        <p:xfrm>
          <a:off x="1735446" y="4599136"/>
          <a:ext cx="5901708" cy="213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5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2950854">
                  <a:extLst>
                    <a:ext uri="{9D8B030D-6E8A-4147-A177-3AD203B41FA5}">
                      <a16:colId xmlns:a16="http://schemas.microsoft.com/office/drawing/2014/main" val="2670854533"/>
                    </a:ext>
                  </a:extLst>
                </a:gridCol>
              </a:tblGrid>
              <a:tr h="3355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PlateController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ShowEnemyPlates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HighlightEnermyPlates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ResetEnermyPlateHighlight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ShowPlayerPlates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HidePlayerPlates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ResetAllPlateHIghlight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getClosestPlayerPlatesIndex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playerPlates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emernyPlates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DownTransparencyForWhoPlate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HighlightPlayerPlates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ResetPlayerPlateHighlight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HideEnemyPlates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938C26-B470-7B29-36B0-E921A2BE4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34186"/>
              </p:ext>
            </p:extLst>
          </p:nvPr>
        </p:nvGraphicFramePr>
        <p:xfrm>
          <a:off x="8113621" y="4765229"/>
          <a:ext cx="3416300" cy="162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StatePanel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5611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stateSummon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Image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summonImage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Slider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HPSlider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setStatePanel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getStatePanelSummon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10BCE7-4888-FB9F-47AD-4ACBF3F3030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 flipV="1">
            <a:off x="4947823" y="1014749"/>
            <a:ext cx="182880" cy="6632557"/>
          </a:xfrm>
          <a:prstGeom prst="bentConnector3">
            <a:avLst>
              <a:gd name="adj1" fmla="val -2430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CA3EB1-3762-807C-0C95-4F51CF7D618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686300" y="4239588"/>
            <a:ext cx="0" cy="359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4D4EEC-4565-815C-2D31-9CDA40CE43D8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3105150" y="2900723"/>
            <a:ext cx="2768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1A4B3B-7E1A-1D70-9DED-6EBE41A22F59}"/>
              </a:ext>
            </a:extLst>
          </p:cNvPr>
          <p:cNvCxnSpPr>
            <a:endCxn id="2" idx="3"/>
          </p:cNvCxnSpPr>
          <p:nvPr/>
        </p:nvCxnSpPr>
        <p:spPr>
          <a:xfrm flipH="1">
            <a:off x="6049873" y="2900723"/>
            <a:ext cx="276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F92F7D-1DBA-BCDD-5FBB-B6A847E85C6E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8355543" y="1139082"/>
            <a:ext cx="205317" cy="99299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A5161D-3A4F-90BF-F129-BAA82FD148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0631" y="1949489"/>
            <a:ext cx="525641" cy="51058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5D37193-7BD3-BFC1-6C4A-5B5D4852F386}"/>
              </a:ext>
            </a:extLst>
          </p:cNvPr>
          <p:cNvSpPr/>
          <p:nvPr/>
        </p:nvSpPr>
        <p:spPr>
          <a:xfrm>
            <a:off x="1052040" y="4793649"/>
            <a:ext cx="9660414" cy="1784951"/>
          </a:xfrm>
          <a:prstGeom prst="roundRect">
            <a:avLst>
              <a:gd name="adj" fmla="val 95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215C3E-94D8-483D-E91E-C755EB7C2736}"/>
              </a:ext>
            </a:extLst>
          </p:cNvPr>
          <p:cNvSpPr/>
          <p:nvPr/>
        </p:nvSpPr>
        <p:spPr>
          <a:xfrm>
            <a:off x="1135353" y="1039186"/>
            <a:ext cx="9660414" cy="2325055"/>
          </a:xfrm>
          <a:prstGeom prst="roundRect">
            <a:avLst>
              <a:gd name="adj" fmla="val 956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A5CE8B-0555-9C56-FFB6-CE13F7045B01}"/>
              </a:ext>
            </a:extLst>
          </p:cNvPr>
          <p:cNvSpPr/>
          <p:nvPr/>
        </p:nvSpPr>
        <p:spPr>
          <a:xfrm>
            <a:off x="203199" y="3575050"/>
            <a:ext cx="9239455" cy="1095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B95D8-D413-6838-3165-CC586492B9B5}"/>
              </a:ext>
            </a:extLst>
          </p:cNvPr>
          <p:cNvSpPr txBox="1"/>
          <p:nvPr/>
        </p:nvSpPr>
        <p:spPr>
          <a:xfrm>
            <a:off x="340820" y="340822"/>
            <a:ext cx="875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시스템 관련 스크립트의 클래스 연결도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A37B3-5F70-06DD-4C8C-EB7A7561E52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937CF9-732C-089F-E113-AE7EAD40581D}"/>
              </a:ext>
            </a:extLst>
          </p:cNvPr>
          <p:cNvGrpSpPr/>
          <p:nvPr/>
        </p:nvGrpSpPr>
        <p:grpSpPr>
          <a:xfrm>
            <a:off x="516312" y="1263650"/>
            <a:ext cx="10097021" cy="5090946"/>
            <a:chOff x="122612" y="1485900"/>
            <a:chExt cx="10097021" cy="509094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32C5A4D-061D-F357-F431-F5BA158069B8}"/>
                </a:ext>
              </a:extLst>
            </p:cNvPr>
            <p:cNvGrpSpPr/>
            <p:nvPr/>
          </p:nvGrpSpPr>
          <p:grpSpPr>
            <a:xfrm>
              <a:off x="1143833" y="1485900"/>
              <a:ext cx="8975377" cy="1758950"/>
              <a:chOff x="2114549" y="1619250"/>
              <a:chExt cx="8975377" cy="175895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27A1585-8300-33F8-9F6D-2BDB42334204}"/>
                  </a:ext>
                </a:extLst>
              </p:cNvPr>
              <p:cNvSpPr/>
              <p:nvPr/>
            </p:nvSpPr>
            <p:spPr>
              <a:xfrm>
                <a:off x="5529881" y="1619250"/>
                <a:ext cx="1524000" cy="444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4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AttackStrategy</a:t>
                </a:r>
                <a:endParaRPr lang="ko-KR" altLang="en-US" sz="1500" dirty="0">
                  <a:solidFill>
                    <a:schemeClr val="accent4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A92BE660-8496-1E20-9DDE-710B17256E5F}"/>
                  </a:ext>
                </a:extLst>
              </p:cNvPr>
              <p:cNvGrpSpPr/>
              <p:nvPr/>
            </p:nvGrpSpPr>
            <p:grpSpPr>
              <a:xfrm>
                <a:off x="2114549" y="2933700"/>
                <a:ext cx="8354662" cy="444500"/>
                <a:chOff x="2330450" y="2501900"/>
                <a:chExt cx="8354662" cy="44450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0C82B64-683D-BC5E-85D2-2913172CD0EB}"/>
                    </a:ext>
                  </a:extLst>
                </p:cNvPr>
                <p:cNvSpPr/>
                <p:nvPr/>
              </p:nvSpPr>
              <p:spPr>
                <a:xfrm>
                  <a:off x="2330450" y="2501900"/>
                  <a:ext cx="2413000" cy="4445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 err="1">
                      <a:solidFill>
                        <a:schemeClr val="accent4">
                          <a:lumMod val="50000"/>
                        </a:schemeClr>
                      </a:solidFill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AttackAllEnemisStrategy</a:t>
                  </a:r>
                  <a:endParaRPr lang="ko-KR" altLang="en-US" sz="1500" dirty="0">
                    <a:solidFill>
                      <a:schemeClr val="accent4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641B48D1-A707-4150-5675-07522AB4E410}"/>
                    </a:ext>
                  </a:extLst>
                </p:cNvPr>
                <p:cNvSpPr/>
                <p:nvPr/>
              </p:nvSpPr>
              <p:spPr>
                <a:xfrm>
                  <a:off x="4869481" y="2501900"/>
                  <a:ext cx="2844800" cy="4445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 err="1">
                      <a:solidFill>
                        <a:schemeClr val="accent4">
                          <a:lumMod val="50000"/>
                        </a:schemeClr>
                      </a:solidFill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ClosestEnemyAttackStrategy</a:t>
                  </a:r>
                  <a:endParaRPr lang="ko-KR" altLang="en-US" sz="1500" dirty="0">
                    <a:solidFill>
                      <a:schemeClr val="accent4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9C62448-544F-3789-4384-2D01F0D15211}"/>
                    </a:ext>
                  </a:extLst>
                </p:cNvPr>
                <p:cNvSpPr/>
                <p:nvPr/>
              </p:nvSpPr>
              <p:spPr>
                <a:xfrm>
                  <a:off x="7840312" y="2501900"/>
                  <a:ext cx="2844800" cy="4445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 err="1">
                      <a:solidFill>
                        <a:schemeClr val="accent4">
                          <a:lumMod val="50000"/>
                        </a:schemeClr>
                      </a:solidFill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TargetedAttackStrategy</a:t>
                  </a:r>
                  <a:endParaRPr lang="ko-KR" altLang="en-US" sz="1500" dirty="0">
                    <a:solidFill>
                      <a:schemeClr val="accent4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CBD7D0D-3B91-FC69-50A6-7A751C2364E4}"/>
                  </a:ext>
                </a:extLst>
              </p:cNvPr>
              <p:cNvGrpSpPr/>
              <p:nvPr/>
            </p:nvGrpSpPr>
            <p:grpSpPr>
              <a:xfrm>
                <a:off x="3327399" y="2063750"/>
                <a:ext cx="5725762" cy="876300"/>
                <a:chOff x="3327399" y="2063750"/>
                <a:chExt cx="5725762" cy="876300"/>
              </a:xfrm>
            </p:grpSpPr>
            <p:cxnSp>
              <p:nvCxnSpPr>
                <p:cNvPr id="8" name="연결선: 꺾임 7">
                  <a:extLst>
                    <a:ext uri="{FF2B5EF4-FFF2-40B4-BE49-F238E27FC236}">
                      <a16:creationId xmlns:a16="http://schemas.microsoft.com/office/drawing/2014/main" id="{C3E3D7FB-3979-D034-748C-17350D284DE1}"/>
                    </a:ext>
                  </a:extLst>
                </p:cNvPr>
                <p:cNvCxnSpPr>
                  <a:cxnSpLocks/>
                  <a:stCxn id="2" idx="0"/>
                  <a:endCxn id="6" idx="0"/>
                </p:cNvCxnSpPr>
                <p:nvPr/>
              </p:nvCxnSpPr>
              <p:spPr>
                <a:xfrm rot="5400000" flipH="1" flipV="1">
                  <a:off x="6183930" y="70819"/>
                  <a:ext cx="12700" cy="5725762"/>
                </a:xfrm>
                <a:prstGeom prst="bentConnector3">
                  <a:avLst>
                    <a:gd name="adj1" fmla="val 1800000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18AFE230-E121-8E75-EF9A-DD377545FBC5}"/>
                    </a:ext>
                  </a:extLst>
                </p:cNvPr>
                <p:cNvGrpSpPr/>
                <p:nvPr/>
              </p:nvGrpSpPr>
              <p:grpSpPr>
                <a:xfrm>
                  <a:off x="6251664" y="2063750"/>
                  <a:ext cx="80433" cy="863600"/>
                  <a:chOff x="6251664" y="2063750"/>
                  <a:chExt cx="80433" cy="863600"/>
                </a:xfrm>
              </p:grpSpPr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B16DAA04-0C7F-96C6-D43A-6CA39988725D}"/>
                      </a:ext>
                    </a:extLst>
                  </p:cNvPr>
                  <p:cNvCxnSpPr>
                    <a:cxnSpLocks/>
                    <a:endCxn id="3" idx="2"/>
                  </p:cNvCxnSpPr>
                  <p:nvPr/>
                </p:nvCxnSpPr>
                <p:spPr>
                  <a:xfrm flipV="1">
                    <a:off x="6291881" y="2063750"/>
                    <a:ext cx="0" cy="86360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6E13FEC0-C8CA-3151-9C09-F66A51BA57BA}"/>
                      </a:ext>
                    </a:extLst>
                  </p:cNvPr>
                  <p:cNvSpPr/>
                  <p:nvPr/>
                </p:nvSpPr>
                <p:spPr>
                  <a:xfrm>
                    <a:off x="6251664" y="2070100"/>
                    <a:ext cx="80433" cy="97367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ap="rnd">
                    <a:solidFill>
                      <a:schemeClr val="tx1">
                        <a:lumMod val="95000"/>
                        <a:lumOff val="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2013B56-CFC1-DFD4-FDF0-7533E29B4225}"/>
                  </a:ext>
                </a:extLst>
              </p:cNvPr>
              <p:cNvGrpSpPr/>
              <p:nvPr/>
            </p:nvGrpSpPr>
            <p:grpSpPr>
              <a:xfrm>
                <a:off x="6291881" y="2102909"/>
                <a:ext cx="4798045" cy="444500"/>
                <a:chOff x="6291881" y="2102909"/>
                <a:chExt cx="4798045" cy="444500"/>
              </a:xfrm>
            </p:grpSpPr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54774DBC-27CD-5270-66EE-B7A199FE4A80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 flipV="1">
                  <a:off x="6291881" y="2325159"/>
                  <a:ext cx="1313659" cy="4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B4CA5FE7-C69E-62D0-C127-214A12DD62B8}"/>
                    </a:ext>
                  </a:extLst>
                </p:cNvPr>
                <p:cNvGrpSpPr/>
                <p:nvPr/>
              </p:nvGrpSpPr>
              <p:grpSpPr>
                <a:xfrm>
                  <a:off x="7605540" y="2102909"/>
                  <a:ext cx="3484386" cy="444500"/>
                  <a:chOff x="7605540" y="2102909"/>
                  <a:chExt cx="3484386" cy="444500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088F62EB-D7A5-FF26-FCD2-5897F8796B33}"/>
                      </a:ext>
                    </a:extLst>
                  </p:cNvPr>
                  <p:cNvSpPr/>
                  <p:nvPr/>
                </p:nvSpPr>
                <p:spPr>
                  <a:xfrm>
                    <a:off x="7605540" y="2102909"/>
                    <a:ext cx="1436245" cy="4445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500" dirty="0" err="1">
                        <a:solidFill>
                          <a:schemeClr val="accent4">
                            <a:lumMod val="50000"/>
                          </a:schemeClr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rPr>
                      <a:t>StatusEffect</a:t>
                    </a:r>
                    <a:endParaRPr lang="ko-KR" altLang="en-US" sz="1500" dirty="0">
                      <a:solidFill>
                        <a:schemeClr val="accent4">
                          <a:lumMod val="50000"/>
                        </a:schemeClr>
                      </a:solidFill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8DDDA0ED-2CEE-313F-1F32-3610800608E5}"/>
                      </a:ext>
                    </a:extLst>
                  </p:cNvPr>
                  <p:cNvSpPr/>
                  <p:nvPr/>
                </p:nvSpPr>
                <p:spPr>
                  <a:xfrm>
                    <a:off x="9311199" y="2102909"/>
                    <a:ext cx="1778727" cy="4445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500" dirty="0">
                        <a:solidFill>
                          <a:schemeClr val="bg2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rPr>
                      <a:t>Enum </a:t>
                    </a:r>
                    <a:r>
                      <a:rPr lang="en-US" altLang="ko-KR" sz="1500" dirty="0" err="1">
                        <a:solidFill>
                          <a:schemeClr val="bg2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rPr>
                      <a:t>StatusType</a:t>
                    </a:r>
                    <a:endParaRPr lang="ko-KR" altLang="en-US" sz="1500" dirty="0">
                      <a:solidFill>
                        <a:schemeClr val="bg2"/>
                      </a:solidFill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endParaRPr>
                  </a:p>
                </p:txBody>
              </p: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8621A18F-172F-7965-29C5-12F06905427E}"/>
                      </a:ext>
                    </a:extLst>
                  </p:cNvPr>
                  <p:cNvCxnSpPr>
                    <a:cxnSpLocks/>
                    <a:stCxn id="21" idx="3"/>
                    <a:endCxn id="7" idx="1"/>
                  </p:cNvCxnSpPr>
                  <p:nvPr/>
                </p:nvCxnSpPr>
                <p:spPr>
                  <a:xfrm>
                    <a:off x="9041785" y="2325159"/>
                    <a:ext cx="269414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2EA2051-9F2D-78CB-816A-23FE43A7AEFB}"/>
                </a:ext>
              </a:extLst>
            </p:cNvPr>
            <p:cNvGrpSpPr/>
            <p:nvPr/>
          </p:nvGrpSpPr>
          <p:grpSpPr>
            <a:xfrm>
              <a:off x="122612" y="4112884"/>
              <a:ext cx="7791882" cy="444500"/>
              <a:chOff x="217862" y="4113842"/>
              <a:chExt cx="7791882" cy="4445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3632BCE-A259-7D97-D2D5-8E460EE9FB65}"/>
                  </a:ext>
                </a:extLst>
              </p:cNvPr>
              <p:cNvSpPr/>
              <p:nvPr/>
            </p:nvSpPr>
            <p:spPr>
              <a:xfrm>
                <a:off x="217862" y="4113842"/>
                <a:ext cx="1987685" cy="4445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6">
                        <a:lumMod val="7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PickSummonPanel</a:t>
                </a:r>
                <a:endParaRPr lang="ko-KR" altLang="en-US" sz="1500" dirty="0">
                  <a:solidFill>
                    <a:schemeClr val="accent6">
                      <a:lumMod val="7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3E81F3A-9E2C-FFC1-1670-DB3D81294438}"/>
                  </a:ext>
                </a:extLst>
              </p:cNvPr>
              <p:cNvSpPr/>
              <p:nvPr/>
            </p:nvSpPr>
            <p:spPr>
              <a:xfrm>
                <a:off x="2450895" y="4113842"/>
                <a:ext cx="1987685" cy="4445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6">
                        <a:lumMod val="7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SummonController</a:t>
                </a:r>
                <a:endParaRPr lang="ko-KR" altLang="en-US" sz="1500" dirty="0">
                  <a:solidFill>
                    <a:schemeClr val="accent6">
                      <a:lumMod val="7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E1FEA5-A540-8159-1B47-F10B4BBD2CA3}"/>
                  </a:ext>
                </a:extLst>
              </p:cNvPr>
              <p:cNvSpPr/>
              <p:nvPr/>
            </p:nvSpPr>
            <p:spPr>
              <a:xfrm>
                <a:off x="4683927" y="4113842"/>
                <a:ext cx="1048719" cy="4445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accent6">
                        <a:lumMod val="7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Summon</a:t>
                </a:r>
                <a:endParaRPr lang="ko-KR" altLang="en-US" sz="1500" dirty="0">
                  <a:solidFill>
                    <a:schemeClr val="accent6">
                      <a:lumMod val="7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E63F865-2281-39AB-2540-28886DA815DF}"/>
                  </a:ext>
                </a:extLst>
              </p:cNvPr>
              <p:cNvSpPr/>
              <p:nvPr/>
            </p:nvSpPr>
            <p:spPr>
              <a:xfrm>
                <a:off x="5977994" y="4113842"/>
                <a:ext cx="2031750" cy="4445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2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Enum </a:t>
                </a:r>
                <a:r>
                  <a:rPr lang="en-US" altLang="ko-KR" sz="1500" dirty="0" err="1">
                    <a:solidFill>
                      <a:schemeClr val="bg2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SummonRank</a:t>
                </a:r>
                <a:endParaRPr lang="ko-KR" altLang="en-US" sz="1500" dirty="0">
                  <a:solidFill>
                    <a:schemeClr val="bg2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0D26295-A3C9-0F8D-69DE-2A985D13F53C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>
                <a:off x="2205547" y="4336092"/>
                <a:ext cx="2453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6AB8435-28C2-B849-47F9-46C35CD273C8}"/>
                  </a:ext>
                </a:extLst>
              </p:cNvPr>
              <p:cNvCxnSpPr>
                <a:stCxn id="26" idx="3"/>
                <a:endCxn id="27" idx="1"/>
              </p:cNvCxnSpPr>
              <p:nvPr/>
            </p:nvCxnSpPr>
            <p:spPr>
              <a:xfrm>
                <a:off x="4438580" y="4336092"/>
                <a:ext cx="2453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9488E78-6D90-A0F8-95D8-17C655A76618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>
                <a:off x="5732646" y="4336092"/>
                <a:ext cx="2453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7D83A467-F8D4-EECD-99A3-DF1A5B76F56B}"/>
                </a:ext>
              </a:extLst>
            </p:cNvPr>
            <p:cNvCxnSpPr>
              <a:stCxn id="2" idx="2"/>
              <a:endCxn id="6" idx="2"/>
            </p:cNvCxnSpPr>
            <p:nvPr/>
          </p:nvCxnSpPr>
          <p:spPr>
            <a:xfrm rot="16200000" flipH="1">
              <a:off x="5213214" y="381969"/>
              <a:ext cx="12700" cy="572576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972A2A8-9E27-A75B-B3CD-5A408DDCC554}"/>
                </a:ext>
              </a:extLst>
            </p:cNvPr>
            <p:cNvCxnSpPr>
              <a:stCxn id="4" idx="2"/>
              <a:endCxn id="27" idx="0"/>
            </p:cNvCxnSpPr>
            <p:nvPr/>
          </p:nvCxnSpPr>
          <p:spPr>
            <a:xfrm>
              <a:off x="5105264" y="3244850"/>
              <a:ext cx="0" cy="8680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217408E-DC5C-082F-1D5A-35D8108E5B00}"/>
                </a:ext>
              </a:extLst>
            </p:cNvPr>
            <p:cNvCxnSpPr>
              <a:stCxn id="42" idx="0"/>
              <a:endCxn id="26" idx="2"/>
            </p:cNvCxnSpPr>
            <p:nvPr/>
          </p:nvCxnSpPr>
          <p:spPr>
            <a:xfrm flipH="1" flipV="1">
              <a:off x="3349488" y="4557384"/>
              <a:ext cx="1552" cy="6292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B27038D-A290-0BE8-20CD-ACF85B0D6E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9387" y="4557384"/>
              <a:ext cx="0" cy="63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242FB70-63E8-FC8A-30D5-306C7A14EAB3}"/>
                </a:ext>
              </a:extLst>
            </p:cNvPr>
            <p:cNvGrpSpPr/>
            <p:nvPr/>
          </p:nvGrpSpPr>
          <p:grpSpPr>
            <a:xfrm>
              <a:off x="2891047" y="5186635"/>
              <a:ext cx="7328586" cy="448332"/>
              <a:chOff x="2891047" y="5186635"/>
              <a:chExt cx="7328586" cy="44833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163495F-4A0E-437E-5303-667760E1F84E}"/>
                  </a:ext>
                </a:extLst>
              </p:cNvPr>
              <p:cNvSpPr/>
              <p:nvPr/>
            </p:nvSpPr>
            <p:spPr>
              <a:xfrm>
                <a:off x="2891047" y="5186635"/>
                <a:ext cx="919986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Player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66BC19E-B218-F85D-B76B-2294DD5AE3A5}"/>
                  </a:ext>
                </a:extLst>
              </p:cNvPr>
              <p:cNvSpPr/>
              <p:nvPr/>
            </p:nvSpPr>
            <p:spPr>
              <a:xfrm>
                <a:off x="4264767" y="5190467"/>
                <a:ext cx="1704005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BattleController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838FA1F-FA6B-B522-24CA-6469258F48FA}"/>
                  </a:ext>
                </a:extLst>
              </p:cNvPr>
              <p:cNvSpPr/>
              <p:nvPr/>
            </p:nvSpPr>
            <p:spPr>
              <a:xfrm>
                <a:off x="6418774" y="5190467"/>
                <a:ext cx="2414561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EnermyAttackController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DC0006D-72A7-29AF-5F35-E2899AC68B0E}"/>
                  </a:ext>
                </a:extLst>
              </p:cNvPr>
              <p:cNvSpPr/>
              <p:nvPr/>
            </p:nvSpPr>
            <p:spPr>
              <a:xfrm>
                <a:off x="9283337" y="5186635"/>
                <a:ext cx="936296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Enemy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599AD5F5-48B7-807F-1895-95A11B0E25BC}"/>
                  </a:ext>
                </a:extLst>
              </p:cNvPr>
              <p:cNvCxnSpPr>
                <a:stCxn id="42" idx="2"/>
                <a:endCxn id="44" idx="2"/>
              </p:cNvCxnSpPr>
              <p:nvPr/>
            </p:nvCxnSpPr>
            <p:spPr>
              <a:xfrm rot="16200000" flipH="1">
                <a:off x="5486631" y="3495543"/>
                <a:ext cx="3832" cy="4275015"/>
              </a:xfrm>
              <a:prstGeom prst="bentConnector3">
                <a:avLst>
                  <a:gd name="adj1" fmla="val 606555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E0B1065C-B3ED-A20A-F30C-907AF697C6B2}"/>
                  </a:ext>
                </a:extLst>
              </p:cNvPr>
              <p:cNvCxnSpPr>
                <a:stCxn id="42" idx="3"/>
                <a:endCxn id="43" idx="1"/>
              </p:cNvCxnSpPr>
              <p:nvPr/>
            </p:nvCxnSpPr>
            <p:spPr>
              <a:xfrm>
                <a:off x="3811033" y="5408885"/>
                <a:ext cx="4537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CE7A989D-A448-2A9C-549D-C609F0A1BF5B}"/>
                  </a:ext>
                </a:extLst>
              </p:cNvPr>
              <p:cNvCxnSpPr>
                <a:stCxn id="44" idx="1"/>
                <a:endCxn id="43" idx="3"/>
              </p:cNvCxnSpPr>
              <p:nvPr/>
            </p:nvCxnSpPr>
            <p:spPr>
              <a:xfrm flipH="1">
                <a:off x="5968772" y="5412717"/>
                <a:ext cx="4500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36037087-4C76-1677-E132-DD9D840A51DF}"/>
                  </a:ext>
                </a:extLst>
              </p:cNvPr>
              <p:cNvCxnSpPr>
                <a:stCxn id="45" idx="1"/>
                <a:endCxn id="44" idx="3"/>
              </p:cNvCxnSpPr>
              <p:nvPr/>
            </p:nvCxnSpPr>
            <p:spPr>
              <a:xfrm flipH="1">
                <a:off x="8833335" y="5408885"/>
                <a:ext cx="4500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8C5C885-7012-F5F6-58EE-C29366122B73}"/>
                </a:ext>
              </a:extLst>
            </p:cNvPr>
            <p:cNvGrpSpPr/>
            <p:nvPr/>
          </p:nvGrpSpPr>
          <p:grpSpPr>
            <a:xfrm>
              <a:off x="4264767" y="5634967"/>
              <a:ext cx="1704005" cy="941879"/>
              <a:chOff x="4264767" y="5634967"/>
              <a:chExt cx="1704005" cy="94187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47FA6DB-F5D8-CDB3-B953-061C68FB467D}"/>
                  </a:ext>
                </a:extLst>
              </p:cNvPr>
              <p:cNvSpPr/>
              <p:nvPr/>
            </p:nvSpPr>
            <p:spPr>
              <a:xfrm>
                <a:off x="4264767" y="6132346"/>
                <a:ext cx="1704005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PlateController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194916D6-9137-FF74-5D97-FAEBA1EA2B87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5116770" y="5634967"/>
                <a:ext cx="0" cy="4973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D049ECB-A01F-61BE-D84B-AABC3D202A3C}"/>
                </a:ext>
              </a:extLst>
            </p:cNvPr>
            <p:cNvGrpSpPr/>
            <p:nvPr/>
          </p:nvGrpSpPr>
          <p:grpSpPr>
            <a:xfrm>
              <a:off x="1024930" y="5190466"/>
              <a:ext cx="4091840" cy="1386380"/>
              <a:chOff x="1024930" y="5190466"/>
              <a:chExt cx="4091840" cy="138638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1F4BF9A-13A6-84DD-879E-33A132C9032E}"/>
                  </a:ext>
                </a:extLst>
              </p:cNvPr>
              <p:cNvSpPr/>
              <p:nvPr/>
            </p:nvSpPr>
            <p:spPr>
              <a:xfrm>
                <a:off x="1024930" y="6132346"/>
                <a:ext cx="1704005" cy="4445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solidFill>
                      <a:schemeClr val="accent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StatePanel</a:t>
                </a:r>
                <a:endParaRPr lang="ko-KR" altLang="en-US" sz="1500" dirty="0">
                  <a:solidFill>
                    <a:schemeClr val="accent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cxnSp>
            <p:nvCxnSpPr>
              <p:cNvPr id="76" name="연결선: 꺾임 75">
                <a:extLst>
                  <a:ext uri="{FF2B5EF4-FFF2-40B4-BE49-F238E27FC236}">
                    <a16:creationId xmlns:a16="http://schemas.microsoft.com/office/drawing/2014/main" id="{EFF2D0E3-555C-C298-DF59-F6921C9C8F2E}"/>
                  </a:ext>
                </a:extLst>
              </p:cNvPr>
              <p:cNvCxnSpPr>
                <a:cxnSpLocks/>
                <a:stCxn id="43" idx="0"/>
                <a:endCxn id="47" idx="0"/>
              </p:cNvCxnSpPr>
              <p:nvPr/>
            </p:nvCxnSpPr>
            <p:spPr>
              <a:xfrm rot="16200000" flipH="1" flipV="1">
                <a:off x="3025912" y="4041487"/>
                <a:ext cx="941879" cy="3239837"/>
              </a:xfrm>
              <a:prstGeom prst="bentConnector3">
                <a:avLst>
                  <a:gd name="adj1" fmla="val -2427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D3CD01-AE4E-02E6-647C-44C8D701F534}"/>
              </a:ext>
            </a:extLst>
          </p:cNvPr>
          <p:cNvSpPr txBox="1"/>
          <p:nvPr/>
        </p:nvSpPr>
        <p:spPr>
          <a:xfrm>
            <a:off x="8464769" y="4273687"/>
            <a:ext cx="8963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F7235-100A-08EF-786B-306E76391B7C}"/>
              </a:ext>
            </a:extLst>
          </p:cNvPr>
          <p:cNvSpPr txBox="1"/>
          <p:nvPr/>
        </p:nvSpPr>
        <p:spPr>
          <a:xfrm>
            <a:off x="1242971" y="1202709"/>
            <a:ext cx="894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>
                <a:solidFill>
                  <a:schemeClr val="accent4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공격 로직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DFF26-EFBB-FB6A-C398-AF3B0F86F717}"/>
              </a:ext>
            </a:extLst>
          </p:cNvPr>
          <p:cNvSpPr txBox="1"/>
          <p:nvPr/>
        </p:nvSpPr>
        <p:spPr>
          <a:xfrm>
            <a:off x="9624348" y="6132346"/>
            <a:ext cx="8947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로직</a:t>
            </a:r>
          </a:p>
        </p:txBody>
      </p:sp>
    </p:spTree>
    <p:extLst>
      <p:ext uri="{BB962C8B-B14F-4D97-AF65-F5344CB8AC3E}">
        <p14:creationId xmlns:p14="http://schemas.microsoft.com/office/powerpoint/2010/main" val="37597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407AA0-3444-3739-4BFA-8F8DEB36781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18774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Player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3EACA2-FC90-8191-CA41-3D3358EE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41679"/>
              </p:ext>
            </p:extLst>
          </p:nvPr>
        </p:nvGraphicFramePr>
        <p:xfrm>
          <a:off x="340820" y="1765752"/>
          <a:ext cx="4231180" cy="4142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18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Player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mana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usedMana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82417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override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startTurn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PlayerTurnOverBtn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OnReSummonBtnClick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OnAttackBtnClick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OnSpecialAttackBtnClick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WaitForEnermyPlateSelection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WaitForPlayerPlateSelection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974C67-CB06-6E0A-A885-D3EF50F3E1A6}"/>
              </a:ext>
            </a:extLst>
          </p:cNvPr>
          <p:cNvGrpSpPr/>
          <p:nvPr/>
        </p:nvGrpSpPr>
        <p:grpSpPr>
          <a:xfrm>
            <a:off x="5056084" y="1765752"/>
            <a:ext cx="5003293" cy="807731"/>
            <a:chOff x="5312053" y="1691907"/>
            <a:chExt cx="5003293" cy="80773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24EE-BB56-2129-B635-99CC38A2B4A2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CB6DC7-A0F8-F603-9A04-607B2BD7389F}"/>
                </a:ext>
              </a:extLst>
            </p:cNvPr>
            <p:cNvSpPr txBox="1"/>
            <p:nvPr/>
          </p:nvSpPr>
          <p:spPr>
            <a:xfrm>
              <a:off x="5312053" y="2141783"/>
              <a:ext cx="5003293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마나 양을 제어하고 플레이어가 선택한 버튼의 기능을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Controller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에서 실행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8CB0C1-0649-FCD5-9120-D6DE8826AC98}"/>
              </a:ext>
            </a:extLst>
          </p:cNvPr>
          <p:cNvGrpSpPr/>
          <p:nvPr/>
        </p:nvGrpSpPr>
        <p:grpSpPr>
          <a:xfrm>
            <a:off x="5056084" y="2834853"/>
            <a:ext cx="3354123" cy="2008059"/>
            <a:chOff x="5312053" y="3249774"/>
            <a:chExt cx="3354123" cy="20080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50F7137-5454-1155-2FA7-531C06319028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D55E35-536E-EBC3-AC52-798798B87C67}"/>
                </a:ext>
              </a:extLst>
            </p:cNvPr>
            <p:cNvSpPr txBox="1"/>
            <p:nvPr/>
          </p:nvSpPr>
          <p:spPr>
            <a:xfrm>
              <a:off x="5312053" y="3699650"/>
              <a:ext cx="3354123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mana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마나의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usedMana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사용한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마나의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BattleController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PlateController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 로직 전송을 담당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52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407AA0-3444-3739-4BFA-8F8DEB36781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18774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Player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3EACA2-FC90-8191-CA41-3D3358EE92DE}"/>
              </a:ext>
            </a:extLst>
          </p:cNvPr>
          <p:cNvGraphicFramePr>
            <a:graphicFrameLocks noGrp="1"/>
          </p:cNvGraphicFramePr>
          <p:nvPr/>
        </p:nvGraphicFramePr>
        <p:xfrm>
          <a:off x="340820" y="1765752"/>
          <a:ext cx="4231180" cy="4142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18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Player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mana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usedMana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82417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override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startTurn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PlayerTurnOverBtn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OnReSummonBtnClick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OnAttackBtnClick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OnSpecialAttackBtnClick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WaitForEnermyPlateSelection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int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WaitForPlayerPlateSelection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1CEE44E9-236D-5DA7-B1E2-D5CBB348830A}"/>
              </a:ext>
            </a:extLst>
          </p:cNvPr>
          <p:cNvGrpSpPr/>
          <p:nvPr/>
        </p:nvGrpSpPr>
        <p:grpSpPr>
          <a:xfrm>
            <a:off x="5056084" y="1765752"/>
            <a:ext cx="5324214" cy="2608224"/>
            <a:chOff x="5056084" y="1765752"/>
            <a:chExt cx="5324214" cy="260822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24EE-BB56-2129-B635-99CC38A2B4A2}"/>
                </a:ext>
              </a:extLst>
            </p:cNvPr>
            <p:cNvSpPr/>
            <p:nvPr/>
          </p:nvSpPr>
          <p:spPr>
            <a:xfrm>
              <a:off x="5056084" y="1765752"/>
              <a:ext cx="1979716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</a:t>
              </a:r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및 메서드 설명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5BF24-8C84-4F4E-ACD5-60EA169CCB8C}"/>
                </a:ext>
              </a:extLst>
            </p:cNvPr>
            <p:cNvSpPr txBox="1"/>
            <p:nvPr/>
          </p:nvSpPr>
          <p:spPr>
            <a:xfrm>
              <a:off x="5056084" y="2215628"/>
              <a:ext cx="5324214" cy="215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startTurn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시작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PlayerTurnOverBtn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종료 버튼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OnReSummonBtnClick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 버튼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OnAttackBtnClick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OnSpecialAttackBtnClick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 공격 메서드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WaitForEnermyPlateSelection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(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Ienumerator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플레이트 선택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코루틴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WaitForPlayerPlateSelection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(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IEnumerator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아군 플레이트 선택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코루틴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5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1806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BattleController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43239-75A3-E9EE-5156-E40BAD9B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56267"/>
              </p:ext>
            </p:extLst>
          </p:nvPr>
        </p:nvGraphicFramePr>
        <p:xfrm>
          <a:off x="340819" y="1765752"/>
          <a:ext cx="11209497" cy="299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49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BattleController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isAttacking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SpecialAttacInfo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specialAttackInfo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attackStart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buttonIndex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SpecialAttackLogic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false)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HandleAttackAll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AttackAllEnimiesStrategy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AllusAttack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HandleClosestEnemyAttack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ClosestEnemyAttackStrategy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plateCount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96982-8924-774A-8808-A3EBFD85CA3F}"/>
              </a:ext>
            </a:extLst>
          </p:cNvPr>
          <p:cNvGrpSpPr/>
          <p:nvPr/>
        </p:nvGrpSpPr>
        <p:grpSpPr>
          <a:xfrm>
            <a:off x="340819" y="5032650"/>
            <a:ext cx="6162584" cy="1107813"/>
            <a:chOff x="5312053" y="1691907"/>
            <a:chExt cx="6162584" cy="11078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61BEC9-C399-FFF9-B499-CDED19EA7C9E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D2C50-D895-4CD3-1313-D19AD5C955AF}"/>
                </a:ext>
              </a:extLst>
            </p:cNvPr>
            <p:cNvSpPr txBox="1"/>
            <p:nvPr/>
          </p:nvSpPr>
          <p:spPr>
            <a:xfrm>
              <a:off x="5312053" y="2141783"/>
              <a:ext cx="6162584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공격할 소환수와 그에 대한 정보를 가져오고 몬스터가 이를 토대로 공격을 수행하도록 함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추후 소환수가 할 공격을 예측하는 시스템과 연결해 공격 수행에 사용하도록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고도화할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예정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0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1806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BattleController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43239-75A3-E9EE-5156-E40BAD9B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9849"/>
              </p:ext>
            </p:extLst>
          </p:nvPr>
        </p:nvGraphicFramePr>
        <p:xfrm>
          <a:off x="340819" y="1765752"/>
          <a:ext cx="11209497" cy="299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49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BattleController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isAttacking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SpecialAttacInfo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specialAttackInfo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attackStart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buttonIndex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SpecialAttackLogic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false)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HandleAttackAll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AttackAllEnimiesStrategy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AllusAttack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HandleClosestEnemyAttack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ClosestEnemyAttackStrategy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plateCount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96982-8924-774A-8808-A3EBFD85CA3F}"/>
              </a:ext>
            </a:extLst>
          </p:cNvPr>
          <p:cNvGrpSpPr/>
          <p:nvPr/>
        </p:nvGrpSpPr>
        <p:grpSpPr>
          <a:xfrm>
            <a:off x="340819" y="5032650"/>
            <a:ext cx="3265959" cy="1407895"/>
            <a:chOff x="5312053" y="1691907"/>
            <a:chExt cx="3265959" cy="14078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61BEC9-C399-FFF9-B499-CDED19EA7C9E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D2C50-D895-4CD3-1313-D19AD5C955AF}"/>
                </a:ext>
              </a:extLst>
            </p:cNvPr>
            <p:cNvSpPr txBox="1"/>
            <p:nvPr/>
          </p:nvSpPr>
          <p:spPr>
            <a:xfrm>
              <a:off x="5312053" y="2141783"/>
              <a:ext cx="3265959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statePanel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판넬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isAttacking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 중인지 여부를 파악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attackingSummon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현재 공격 중인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FCA0F4-4629-9213-629C-91846CD2938E}"/>
              </a:ext>
            </a:extLst>
          </p:cNvPr>
          <p:cNvSpPr txBox="1"/>
          <p:nvPr/>
        </p:nvSpPr>
        <p:spPr>
          <a:xfrm>
            <a:off x="3801569" y="5478926"/>
            <a:ext cx="4070666" cy="65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plateController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플레이트를 가져오는 컨트롤러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specialAttackInfo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소환수가 사용하는 특수공격의 정보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36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1806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BattleController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D43239-75A3-E9EE-5156-E40BAD9B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14003"/>
              </p:ext>
            </p:extLst>
          </p:nvPr>
        </p:nvGraphicFramePr>
        <p:xfrm>
          <a:off x="340819" y="1765752"/>
          <a:ext cx="11209497" cy="299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49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BattleController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statePanel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isAttacking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SpecialAttacInfo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specialAttackInfo</a:t>
                      </a:r>
                      <a:endParaRPr lang="en-US" altLang="ko-KR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attackStart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buttonIndex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SpecialAttackLogic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false)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targetedAttack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HandleAttackAll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AttackAllEnimiesStrategy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AllusAttack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HandleClosestEnemyAttack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ClosestEnemyAttackStrategy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closestAttack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attackSummon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selectSpecialAttackIndex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IsValidPlateIndex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plateCount</a:t>
                      </a:r>
                      <a:r>
                        <a:rPr lang="en-US" altLang="ko-KR" sz="11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A5F96982-8924-774A-8808-A3EBFD85CA3F}"/>
              </a:ext>
            </a:extLst>
          </p:cNvPr>
          <p:cNvGrpSpPr/>
          <p:nvPr/>
        </p:nvGrpSpPr>
        <p:grpSpPr>
          <a:xfrm>
            <a:off x="340818" y="5032650"/>
            <a:ext cx="3979295" cy="1707977"/>
            <a:chOff x="5312052" y="1691907"/>
            <a:chExt cx="3979295" cy="17079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61BEC9-C399-FFF9-B499-CDED19EA7C9E}"/>
                </a:ext>
              </a:extLst>
            </p:cNvPr>
            <p:cNvSpPr/>
            <p:nvPr/>
          </p:nvSpPr>
          <p:spPr>
            <a:xfrm>
              <a:off x="5312052" y="1691907"/>
              <a:ext cx="1913431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메서드 설명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D2C50-D895-4CD3-1313-D19AD5C955AF}"/>
                </a:ext>
              </a:extLst>
            </p:cNvPr>
            <p:cNvSpPr txBox="1"/>
            <p:nvPr/>
          </p:nvSpPr>
          <p:spPr>
            <a:xfrm>
              <a:off x="5312053" y="2141783"/>
              <a:ext cx="3979294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attackStart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상태창의 소환수와 특수 공격 정보를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SpecialAttackLogic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특수 공격 로직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HandleTargetedAttack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타겟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HandleAttackAll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전체 공격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8EE4A7-25A1-B5ED-6556-B1153D38782E}"/>
              </a:ext>
            </a:extLst>
          </p:cNvPr>
          <p:cNvSpPr txBox="1"/>
          <p:nvPr/>
        </p:nvSpPr>
        <p:spPr>
          <a:xfrm>
            <a:off x="4722319" y="5482526"/>
            <a:ext cx="4126771" cy="95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HandleClosestEnemyAttack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근접 공격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IsValidSpecialAttackIndex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유효한 공격인지 검사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IsValidPlateIndex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유효한 플레이트인지 검사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4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01B955-6C6D-6D46-C9C3-3FAD14EECAD2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6528C-347F-1271-AF6B-A227BAB7F7A4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569E0-E49D-F4C6-74D3-E670E8E9B3B0}"/>
              </a:ext>
            </a:extLst>
          </p:cNvPr>
          <p:cNvSpPr txBox="1"/>
          <p:nvPr/>
        </p:nvSpPr>
        <p:spPr>
          <a:xfrm>
            <a:off x="340820" y="1048708"/>
            <a:ext cx="24978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StatePanel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3254C-8CA1-45AB-2E36-6E820AC3B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85815"/>
              </p:ext>
            </p:extLst>
          </p:nvPr>
        </p:nvGraphicFramePr>
        <p:xfrm>
          <a:off x="340820" y="1771960"/>
          <a:ext cx="3416300" cy="200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StatePanel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5611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stateSummon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Image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summonImage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Slider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HPSlider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setStatePanel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getStatePanelSummon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5590CC-F043-4222-E837-184631C9CA98}"/>
              </a:ext>
            </a:extLst>
          </p:cNvPr>
          <p:cNvGrpSpPr/>
          <p:nvPr/>
        </p:nvGrpSpPr>
        <p:grpSpPr>
          <a:xfrm>
            <a:off x="4255984" y="1756594"/>
            <a:ext cx="4227439" cy="807731"/>
            <a:chOff x="5312053" y="1691907"/>
            <a:chExt cx="4227439" cy="8077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4C5F75-2F85-52D6-6071-13ECDE307603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12F406-544D-58F9-0F52-FCB219C9402E}"/>
                </a:ext>
              </a:extLst>
            </p:cNvPr>
            <p:cNvSpPr txBox="1"/>
            <p:nvPr/>
          </p:nvSpPr>
          <p:spPr>
            <a:xfrm>
              <a:off x="5312053" y="2141783"/>
              <a:ext cx="4227439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상태창에 띄우는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설정하고 현재 체력을 슬라이더바로 표시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96D942-57EF-6CE5-B14D-60FBBEA5EB7F}"/>
              </a:ext>
            </a:extLst>
          </p:cNvPr>
          <p:cNvGrpSpPr/>
          <p:nvPr/>
        </p:nvGrpSpPr>
        <p:grpSpPr>
          <a:xfrm>
            <a:off x="4255984" y="2825695"/>
            <a:ext cx="2619948" cy="1407895"/>
            <a:chOff x="5312053" y="3249774"/>
            <a:chExt cx="2619948" cy="140789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768E36-3B84-EB1F-536B-5CD4F8B2407C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9AAA9E-61D3-CD9A-E361-DF73466A8B7C}"/>
                </a:ext>
              </a:extLst>
            </p:cNvPr>
            <p:cNvSpPr txBox="1"/>
            <p:nvPr/>
          </p:nvSpPr>
          <p:spPr>
            <a:xfrm>
              <a:off x="5312053" y="3699650"/>
              <a:ext cx="2619948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stateSummon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상태창에 띄울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summonImage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이미지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HPSlider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HP(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체력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슬라이더바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251369-FC51-B27F-FCF3-5E17D6F5DFB6}"/>
              </a:ext>
            </a:extLst>
          </p:cNvPr>
          <p:cNvGrpSpPr/>
          <p:nvPr/>
        </p:nvGrpSpPr>
        <p:grpSpPr>
          <a:xfrm>
            <a:off x="4255984" y="4518733"/>
            <a:ext cx="2765822" cy="1107813"/>
            <a:chOff x="5312053" y="4642931"/>
            <a:chExt cx="2765822" cy="110781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922B10-CC27-72FD-E186-A06573216896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설명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78D9E-BAAE-6A9F-40E7-825B487CF7A7}"/>
                </a:ext>
              </a:extLst>
            </p:cNvPr>
            <p:cNvSpPr txBox="1"/>
            <p:nvPr/>
          </p:nvSpPr>
          <p:spPr>
            <a:xfrm>
              <a:off x="5312053" y="5092807"/>
              <a:ext cx="2765822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setStatePanel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상태창에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설정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getStatePanel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5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407AA0-3444-3739-4BFA-8F8DEB36781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42130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EnemyAttackController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</a:t>
            </a:r>
            <a:endParaRPr lang="en-US" altLang="ko-KR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9827BC-63C6-4CDC-7D2A-C0ADB495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64876"/>
              </p:ext>
            </p:extLst>
          </p:nvPr>
        </p:nvGraphicFramePr>
        <p:xfrm>
          <a:off x="340820" y="1765752"/>
          <a:ext cx="5194675" cy="2479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675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EnemyAttackController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battleController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EnermyAttackStart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EnermyAttackLogic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enermyNormalAttackLogic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attackingSummon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continuesAttackByRank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summon)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SelectAttackType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7173CB6-D81B-4ACF-4D72-E3DBF490C59A}"/>
              </a:ext>
            </a:extLst>
          </p:cNvPr>
          <p:cNvGrpSpPr/>
          <p:nvPr/>
        </p:nvGrpSpPr>
        <p:grpSpPr>
          <a:xfrm>
            <a:off x="6008584" y="1756594"/>
            <a:ext cx="4227439" cy="807731"/>
            <a:chOff x="5312053" y="1691907"/>
            <a:chExt cx="4227439" cy="8077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F41A09-3829-0245-5B1C-CB225B67BF0F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5B292-A848-E603-068C-952A45088980}"/>
                </a:ext>
              </a:extLst>
            </p:cNvPr>
            <p:cNvSpPr txBox="1"/>
            <p:nvPr/>
          </p:nvSpPr>
          <p:spPr>
            <a:xfrm>
              <a:off x="5312053" y="2141783"/>
              <a:ext cx="4227439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상태창에 띄우는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설정하고 현재 체력을 슬라이더바로 표시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38DE3C-7A41-0B2E-9165-1E52E2DD8924}"/>
              </a:ext>
            </a:extLst>
          </p:cNvPr>
          <p:cNvGrpSpPr/>
          <p:nvPr/>
        </p:nvGrpSpPr>
        <p:grpSpPr>
          <a:xfrm>
            <a:off x="6008584" y="2875094"/>
            <a:ext cx="3695563" cy="1107813"/>
            <a:chOff x="5312053" y="3249774"/>
            <a:chExt cx="3695563" cy="11078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7E2B87-D4B8-B4F2-43DB-B086DD97993E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F2804F-2689-EA85-863A-3A3E0B57334A}"/>
                </a:ext>
              </a:extLst>
            </p:cNvPr>
            <p:cNvSpPr txBox="1"/>
            <p:nvPr/>
          </p:nvSpPr>
          <p:spPr>
            <a:xfrm>
              <a:off x="5312053" y="3699650"/>
              <a:ext cx="3695563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battleController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 로직 전달을 위한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plateController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FAA953-C0D7-F3D5-3A5D-EF3324F38200}"/>
              </a:ext>
            </a:extLst>
          </p:cNvPr>
          <p:cNvGrpSpPr/>
          <p:nvPr/>
        </p:nvGrpSpPr>
        <p:grpSpPr>
          <a:xfrm>
            <a:off x="6008584" y="4293676"/>
            <a:ext cx="4707058" cy="2008059"/>
            <a:chOff x="5312053" y="4642931"/>
            <a:chExt cx="4707058" cy="20080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D37AD-6212-716E-8E8C-F08C31235AA5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설명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FB6AB1-C6A4-B6F9-C9F1-2B14BE2DC7D9}"/>
                </a:ext>
              </a:extLst>
            </p:cNvPr>
            <p:cNvSpPr txBox="1"/>
            <p:nvPr/>
          </p:nvSpPr>
          <p:spPr>
            <a:xfrm>
              <a:off x="5312053" y="5092807"/>
              <a:ext cx="4707058" cy="155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EnermyAttackStart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공격 로직을 시작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EnermyAttackLogic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공격 종류를 선택하는 메소드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enermyNormalAttackLogic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일반 공격 진행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continuesAttackByRank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등급별 연속공격의 가능 여부 파악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SelectAttackType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일정 확률로 일반 공격 혹은 특수 공격을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24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CA40592-67B0-6ED2-0565-1EB5D614D55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C60A6-26ED-96A2-3474-51C3933E6A71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EC891-D343-0A74-0FCC-E0392A482066}"/>
              </a:ext>
            </a:extLst>
          </p:cNvPr>
          <p:cNvSpPr txBox="1"/>
          <p:nvPr/>
        </p:nvSpPr>
        <p:spPr>
          <a:xfrm>
            <a:off x="340820" y="1048708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Enermy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  <a:endParaRPr lang="en-US" altLang="ko-KR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72B8D82-4FB6-8D38-3CFF-1601A8AF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2859"/>
              </p:ext>
            </p:extLst>
          </p:nvPr>
        </p:nvGraphicFramePr>
        <p:xfrm>
          <a:off x="340817" y="1769044"/>
          <a:ext cx="4358183" cy="1901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8183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Enermy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5611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enermyPlates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turnController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enermyAttackController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override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startTurn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override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takeAction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override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EndTurn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38F11FB6-5D0E-8781-834B-37841BEC28FE}"/>
              </a:ext>
            </a:extLst>
          </p:cNvPr>
          <p:cNvGrpSpPr/>
          <p:nvPr/>
        </p:nvGrpSpPr>
        <p:grpSpPr>
          <a:xfrm>
            <a:off x="5094184" y="1756594"/>
            <a:ext cx="4227439" cy="807731"/>
            <a:chOff x="5312053" y="1691907"/>
            <a:chExt cx="4227439" cy="8077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99C0AA-2348-A092-D541-6C9CBBA6CC10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B7BDCE-BA2F-D877-10D4-4B5AC11F9665}"/>
                </a:ext>
              </a:extLst>
            </p:cNvPr>
            <p:cNvSpPr txBox="1"/>
            <p:nvPr/>
          </p:nvSpPr>
          <p:spPr>
            <a:xfrm>
              <a:off x="5312053" y="2141783"/>
              <a:ext cx="4227439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상태창에 띄우는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설정하고 현재 체력을 슬라이더바로 표시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EEDE22-9FE2-BACC-F815-717A9EA05031}"/>
              </a:ext>
            </a:extLst>
          </p:cNvPr>
          <p:cNvGrpSpPr/>
          <p:nvPr/>
        </p:nvGrpSpPr>
        <p:grpSpPr>
          <a:xfrm>
            <a:off x="5094184" y="2875094"/>
            <a:ext cx="4274247" cy="1407895"/>
            <a:chOff x="5312053" y="3249774"/>
            <a:chExt cx="4274247" cy="14078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1D8D354-F421-8764-FF9E-94AFF6E34218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4FC93-43D4-41B3-46BE-6365407F7747}"/>
                </a:ext>
              </a:extLst>
            </p:cNvPr>
            <p:cNvSpPr txBox="1"/>
            <p:nvPr/>
          </p:nvSpPr>
          <p:spPr>
            <a:xfrm>
              <a:off x="5312053" y="3699650"/>
              <a:ext cx="4274247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플레이트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turnController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EnermyAttackController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공격을 제어하는 컨트롤러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10DF95-17B6-827D-E92A-BF9139818179}"/>
              </a:ext>
            </a:extLst>
          </p:cNvPr>
          <p:cNvGrpSpPr/>
          <p:nvPr/>
        </p:nvGrpSpPr>
        <p:grpSpPr>
          <a:xfrm>
            <a:off x="5094184" y="4465126"/>
            <a:ext cx="4054636" cy="1407895"/>
            <a:chOff x="5312053" y="4642931"/>
            <a:chExt cx="4054636" cy="140789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8622F1-1D44-04B4-AEBB-AC59866AA6BE}"/>
                </a:ext>
              </a:extLst>
            </p:cNvPr>
            <p:cNvSpPr/>
            <p:nvPr/>
          </p:nvSpPr>
          <p:spPr>
            <a:xfrm>
              <a:off x="5312053" y="4642931"/>
              <a:ext cx="1878116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및 생성자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E0392-9B00-DF2C-EA6F-464EF5D62B78}"/>
                </a:ext>
              </a:extLst>
            </p:cNvPr>
            <p:cNvSpPr txBox="1"/>
            <p:nvPr/>
          </p:nvSpPr>
          <p:spPr>
            <a:xfrm>
              <a:off x="5312053" y="5092807"/>
              <a:ext cx="4054636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startTurn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시작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takeAction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플레이트의 순서대로 공격 로직을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동작시킴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EndTurn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종료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05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CA40592-67B0-6ED2-0565-1EB5D614D55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C60A6-26ED-96A2-3474-51C3933E6A71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EC891-D343-0A74-0FCC-E0392A482066}"/>
              </a:ext>
            </a:extLst>
          </p:cNvPr>
          <p:cNvSpPr txBox="1"/>
          <p:nvPr/>
        </p:nvSpPr>
        <p:spPr>
          <a:xfrm>
            <a:off x="340820" y="1048708"/>
            <a:ext cx="30716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PlateController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  <a:endParaRPr lang="en-US" altLang="ko-KR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5E18FB-E07D-8677-87A2-A1724034B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51654"/>
              </p:ext>
            </p:extLst>
          </p:nvPr>
        </p:nvGraphicFramePr>
        <p:xfrm>
          <a:off x="340819" y="1765752"/>
          <a:ext cx="4485181" cy="3666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181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PlateController</a:t>
                      </a:r>
                      <a:endParaRPr lang="ko-KR" altLang="en-US" sz="13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HighlightEnermyPlates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ResetEnermyPlateHighlight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ResetAllPlateHIghlight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getClosestPlayerPlatesIndex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playerPlates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emernyPlates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DownTransparencyForWhoPlate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ResetPlayerPlateHighlight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C4FD39-73C6-1F5D-482B-BC9C125070F8}"/>
              </a:ext>
            </a:extLst>
          </p:cNvPr>
          <p:cNvGrpSpPr/>
          <p:nvPr/>
        </p:nvGrpSpPr>
        <p:grpSpPr>
          <a:xfrm>
            <a:off x="5437084" y="1756594"/>
            <a:ext cx="4269117" cy="807731"/>
            <a:chOff x="5312053" y="1691907"/>
            <a:chExt cx="4269117" cy="8077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79379B-0F44-42DB-0CD4-F892C6F0C514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785DDB-8990-93CD-CB42-E512E7B45C09}"/>
                </a:ext>
              </a:extLst>
            </p:cNvPr>
            <p:cNvSpPr txBox="1"/>
            <p:nvPr/>
          </p:nvSpPr>
          <p:spPr>
            <a:xfrm>
              <a:off x="5312053" y="2141783"/>
              <a:ext cx="4269117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플레이트의 강조 효과 및 보이게 하거나 숨기게 하는 기능을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15EDC1-5A0E-B664-C504-9793DCD4AA50}"/>
              </a:ext>
            </a:extLst>
          </p:cNvPr>
          <p:cNvGrpSpPr/>
          <p:nvPr/>
        </p:nvGrpSpPr>
        <p:grpSpPr>
          <a:xfrm>
            <a:off x="5437084" y="2875094"/>
            <a:ext cx="5617563" cy="3508470"/>
            <a:chOff x="5312053" y="3249774"/>
            <a:chExt cx="5617563" cy="350847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9BB3C9-19C6-EBE6-5675-9E73E58DFBA4}"/>
                </a:ext>
              </a:extLst>
            </p:cNvPr>
            <p:cNvSpPr/>
            <p:nvPr/>
          </p:nvSpPr>
          <p:spPr>
            <a:xfrm>
              <a:off x="5312053" y="3249774"/>
              <a:ext cx="1979716" cy="4498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생성자 및 변수 설정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F693D-54C4-DB33-E8CE-F559B7119948}"/>
                </a:ext>
              </a:extLst>
            </p:cNvPr>
            <p:cNvSpPr txBox="1"/>
            <p:nvPr/>
          </p:nvSpPr>
          <p:spPr>
            <a:xfrm>
              <a:off x="5312053" y="3699650"/>
              <a:ext cx="5617563" cy="3058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ShowEnemyPlates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플레이트를 보이게 함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HighlightEnermyPlates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플레이트에 강조 효과 출력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ResetEnermyPlateHilight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 플레이트 강조 해제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ShowPlayerPlates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플레이어 플레이트 보이게 함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HidePlayerPlates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플레이어 플레이트 숨김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ResetAllPlateHighlight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모든 플레이트를 초기상태로 변경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getClosestPlayerPlatesIndex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플레이어 플레이트 중 가장 가까운 인덱스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plates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플레이트에 있는 모든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playerPlates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플레이어의 플레이트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enermyPlates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플레이트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754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CA40592-67B0-6ED2-0565-1EB5D614D55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C60A6-26ED-96A2-3474-51C3933E6A71}"/>
              </a:ext>
            </a:extLst>
          </p:cNvPr>
          <p:cNvSpPr txBox="1"/>
          <p:nvPr/>
        </p:nvSpPr>
        <p:spPr>
          <a:xfrm>
            <a:off x="340820" y="34082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전투 스크립트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EC891-D343-0A74-0FCC-E0392A482066}"/>
              </a:ext>
            </a:extLst>
          </p:cNvPr>
          <p:cNvSpPr txBox="1"/>
          <p:nvPr/>
        </p:nvSpPr>
        <p:spPr>
          <a:xfrm>
            <a:off x="340820" y="1048708"/>
            <a:ext cx="30716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PlateController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  <a:endParaRPr lang="en-US" altLang="ko-KR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5E18FB-E07D-8677-87A2-A1724034B44A}"/>
              </a:ext>
            </a:extLst>
          </p:cNvPr>
          <p:cNvGraphicFramePr>
            <a:graphicFrameLocks noGrp="1"/>
          </p:cNvGraphicFramePr>
          <p:nvPr/>
        </p:nvGraphicFramePr>
        <p:xfrm>
          <a:off x="340819" y="1765752"/>
          <a:ext cx="4485181" cy="3666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181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PlateController</a:t>
                      </a:r>
                      <a:endParaRPr lang="ko-KR" altLang="en-US" sz="13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8645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HighlightEnermyPlates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ResetEnermyPlateHighlight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ShowPlayerPlates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ResetAllPlateHIghlight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getClosestPlayerPlatesIndex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playerPlates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emernyPlates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76269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DownTransparencyForWhoPlate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isPlayer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HighlightPlayerPlates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ResetPlayerPlateHighlight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HideEnemyPlates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9379B-0F44-42DB-0CD4-F892C6F0C514}"/>
              </a:ext>
            </a:extLst>
          </p:cNvPr>
          <p:cNvSpPr/>
          <p:nvPr/>
        </p:nvSpPr>
        <p:spPr>
          <a:xfrm>
            <a:off x="5437084" y="1756594"/>
            <a:ext cx="1878116" cy="4498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메서드 및 함수 </a:t>
            </a:r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F693D-54C4-DB33-E8CE-F559B7119948}"/>
              </a:ext>
            </a:extLst>
          </p:cNvPr>
          <p:cNvSpPr txBox="1"/>
          <p:nvPr/>
        </p:nvSpPr>
        <p:spPr>
          <a:xfrm>
            <a:off x="5437084" y="2206470"/>
            <a:ext cx="4729500" cy="1258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DownTransparencyForWhoPlate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투명도를 낮추는 메서드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HighlightPlayerPlates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플레이어 플레이트를 강조하는 효과 출력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ResetPlayerPlateHighlight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플레이어의 플레이트 강조 해제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HideEnemyPlates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 플레이트를 숨김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6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29450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소환 로직 알고리즘 정리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ACA17-7327-BB57-7DCF-16B2C8EC8AEE}"/>
              </a:ext>
            </a:extLst>
          </p:cNvPr>
          <p:cNvGrpSpPr/>
          <p:nvPr/>
        </p:nvGrpSpPr>
        <p:grpSpPr>
          <a:xfrm>
            <a:off x="340820" y="1752994"/>
            <a:ext cx="7568419" cy="1707977"/>
            <a:chOff x="340820" y="1752994"/>
            <a:chExt cx="7568419" cy="17079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5312CF-2F88-2865-47E8-4ADA95C23C4C}"/>
                </a:ext>
              </a:extLst>
            </p:cNvPr>
            <p:cNvSpPr/>
            <p:nvPr/>
          </p:nvSpPr>
          <p:spPr>
            <a:xfrm>
              <a:off x="340820" y="1752994"/>
              <a:ext cx="2148380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로직에서 수행하는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2E02C-396E-F246-D97C-1211F4EBECB2}"/>
                </a:ext>
              </a:extLst>
            </p:cNvPr>
            <p:cNvSpPr txBox="1"/>
            <p:nvPr/>
          </p:nvSpPr>
          <p:spPr>
            <a:xfrm>
              <a:off x="340820" y="2202870"/>
              <a:ext cx="7568419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소환</a:t>
              </a: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 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기능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아군 진영의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‘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를 확률에 따라 하나를 뽑고 이를 플레이트에 배치해 공격에 사용할 수 있도록 하는 기능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재소환</a:t>
              </a: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 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기능</a:t>
              </a:r>
              <a:b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현재 화면에 출력되고 있는 아군 진영의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 3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마리 중 하나를 골라 다시 소환을 진행하는 기능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27965-87D7-0780-70B8-F52F87510574}"/>
              </a:ext>
            </a:extLst>
          </p:cNvPr>
          <p:cNvSpPr/>
          <p:nvPr/>
        </p:nvSpPr>
        <p:spPr>
          <a:xfrm>
            <a:off x="340819" y="3645294"/>
            <a:ext cx="2148380" cy="44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기능별 간략한 흐름도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6971208-6D33-92FD-E896-9C00E4CC2433}"/>
              </a:ext>
            </a:extLst>
          </p:cNvPr>
          <p:cNvGrpSpPr/>
          <p:nvPr/>
        </p:nvGrpSpPr>
        <p:grpSpPr>
          <a:xfrm>
            <a:off x="340819" y="4095170"/>
            <a:ext cx="8657132" cy="896152"/>
            <a:chOff x="340819" y="4095170"/>
            <a:chExt cx="8657132" cy="8961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4BD54D-4FB5-F593-556F-4185B53EFF14}"/>
                </a:ext>
              </a:extLst>
            </p:cNvPr>
            <p:cNvSpPr txBox="1"/>
            <p:nvPr/>
          </p:nvSpPr>
          <p:spPr>
            <a:xfrm>
              <a:off x="340819" y="4095170"/>
              <a:ext cx="1066639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소환</a:t>
              </a:r>
              <a:r>
                <a:rPr lang="en-US" altLang="ko-KR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‘ </a:t>
              </a:r>
              <a:r>
                <a:rPr lang="ko-KR" altLang="en-US" sz="13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기능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91035AC-BC89-0218-FC88-B2AE739C1475}"/>
                </a:ext>
              </a:extLst>
            </p:cNvPr>
            <p:cNvGrpSpPr/>
            <p:nvPr/>
          </p:nvGrpSpPr>
          <p:grpSpPr>
            <a:xfrm>
              <a:off x="340819" y="4545046"/>
              <a:ext cx="8657132" cy="446276"/>
              <a:chOff x="340818" y="4576318"/>
              <a:chExt cx="8657132" cy="44627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10CEC6-EA59-51B5-44C5-125DB1AD52C1}"/>
                  </a:ext>
                </a:extLst>
              </p:cNvPr>
              <p:cNvSpPr/>
              <p:nvPr/>
            </p:nvSpPr>
            <p:spPr>
              <a:xfrm>
                <a:off x="340818" y="4576318"/>
                <a:ext cx="2294431" cy="446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소환이 가능한 상태인지 확인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536F70-D3CF-3CDF-9B5E-F5E7F505EDDB}"/>
                  </a:ext>
                </a:extLst>
              </p:cNvPr>
              <p:cNvSpPr/>
              <p:nvPr/>
            </p:nvSpPr>
            <p:spPr>
              <a:xfrm>
                <a:off x="3071318" y="4576318"/>
                <a:ext cx="2916732" cy="446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소환수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중 확률에 따라 랜덤으로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개 선정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5B5C1F-096C-7FA5-2E6E-BC48E76C4125}"/>
                  </a:ext>
                </a:extLst>
              </p:cNvPr>
              <p:cNvSpPr/>
              <p:nvPr/>
            </p:nvSpPr>
            <p:spPr>
              <a:xfrm>
                <a:off x="6424119" y="4576318"/>
                <a:ext cx="2573831" cy="446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선정한 소환수를 플레이트에 배치</a:t>
                </a: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0E86B43-0D10-F7A0-F891-3EA9D6C08362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2635249" y="4799456"/>
                <a:ext cx="43606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C6D7B965-9D0F-27CC-A5DA-4CE583C4558A}"/>
                  </a:ext>
                </a:extLst>
              </p:cNvPr>
              <p:cNvCxnSpPr>
                <a:stCxn id="19" idx="3"/>
                <a:endCxn id="20" idx="1"/>
              </p:cNvCxnSpPr>
              <p:nvPr/>
            </p:nvCxnSpPr>
            <p:spPr>
              <a:xfrm>
                <a:off x="5988050" y="4799456"/>
                <a:ext cx="43606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59575D-51CB-3CB1-4933-94D3E74D1F2C}"/>
              </a:ext>
            </a:extLst>
          </p:cNvPr>
          <p:cNvSpPr txBox="1"/>
          <p:nvPr/>
        </p:nvSpPr>
        <p:spPr>
          <a:xfrm>
            <a:off x="340819" y="5214460"/>
            <a:ext cx="1210909" cy="35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</a:t>
            </a: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재소환</a:t>
            </a:r>
            <a:r>
              <a:rPr lang="en-US" altLang="ko-KR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 </a:t>
            </a: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기능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8C019E-25CC-38FE-057A-2209DF85793C}"/>
              </a:ext>
            </a:extLst>
          </p:cNvPr>
          <p:cNvSpPr/>
          <p:nvPr/>
        </p:nvSpPr>
        <p:spPr>
          <a:xfrm>
            <a:off x="340819" y="5664336"/>
            <a:ext cx="2294431" cy="44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재소환이 가능한 상태인지 확인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518265-FB32-68FD-1A15-1ED9C9E0CA77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>
            <a:off x="2635250" y="5887474"/>
            <a:ext cx="4360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222208-5520-EA97-18C5-33A7B35E1532}"/>
              </a:ext>
            </a:extLst>
          </p:cNvPr>
          <p:cNvSpPr/>
          <p:nvPr/>
        </p:nvSpPr>
        <p:spPr>
          <a:xfrm>
            <a:off x="3071319" y="5664336"/>
            <a:ext cx="5116305" cy="44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선택한 소환수를 파괴하고 새로운 소환수를 확률에 따라 랜덤으로 </a:t>
            </a:r>
            <a:r>
              <a: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선정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BD6FCA-6DB6-9150-CC50-F13AD846ECA0}"/>
              </a:ext>
            </a:extLst>
          </p:cNvPr>
          <p:cNvSpPr/>
          <p:nvPr/>
        </p:nvSpPr>
        <p:spPr>
          <a:xfrm>
            <a:off x="8623693" y="5664336"/>
            <a:ext cx="3227488" cy="44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선정한 </a:t>
            </a:r>
            <a:r>
              <a:rPr lang="ko-KR" altLang="en-US" sz="13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소환수</a:t>
            </a:r>
            <a:r>
              <a:rPr lang="ko-KR" altLang="en-US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하나를 골라 플레이트에 배치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F5A84D-76F8-DC06-5D0B-D361E278586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187624" y="5887474"/>
            <a:ext cx="4360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8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78020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소환 로직의 클래스 다이어그램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769C6D-F9F2-EE20-1600-B14E09D0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51470"/>
              </p:ext>
            </p:extLst>
          </p:nvPr>
        </p:nvGraphicFramePr>
        <p:xfrm>
          <a:off x="168345" y="1683441"/>
          <a:ext cx="3392980" cy="1813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98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PickSummonPanel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assignedSummon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Image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summonImage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00777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OnPointerClick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OnPointerEnter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OnPointerExit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OnDisable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5953BE-ECEB-BF76-5868-80778FAD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26893"/>
              </p:ext>
            </p:extLst>
          </p:nvPr>
        </p:nvGraphicFramePr>
        <p:xfrm>
          <a:off x="3917456" y="1683441"/>
          <a:ext cx="3256473" cy="3808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6473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SummonController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62459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Player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List&lt;Summon&gt; summons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selectSummonPanel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SummonPanels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selectedSummon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isResummon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TakeSummonSelection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ReSummonSelection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StartResummon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ReSummonPanelOpenAndHIghlight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SelectPlate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(Plate plate)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randomTakeSummon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RandomReTakeSummon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List&lt;Summon&gt;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SummonRandomly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SelectSummonByRank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GetSummonByRank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OnSelectSummon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summon)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5ACB65-F3BF-5A30-EFB3-649313A6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61342"/>
              </p:ext>
            </p:extLst>
          </p:nvPr>
        </p:nvGraphicFramePr>
        <p:xfrm>
          <a:off x="7530060" y="1683441"/>
          <a:ext cx="4484140" cy="301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414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363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62459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summonName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st6ring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attackPower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heavyAttackPower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maxHP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nowHP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shield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bool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normalAttack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virtual 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emenyPlates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ApplyStatusEffect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)\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UpdateStatusEffectsAndCooldowns</a:t>
                      </a: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EEB7F8-7EB2-D229-6539-6E28CEFA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63242"/>
              </p:ext>
            </p:extLst>
          </p:nvPr>
        </p:nvGraphicFramePr>
        <p:xfrm>
          <a:off x="8457160" y="5308599"/>
          <a:ext cx="2629940" cy="1315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97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1314970">
                  <a:extLst>
                    <a:ext uri="{9D8B030D-6E8A-4147-A177-3AD203B41FA5}">
                      <a16:colId xmlns:a16="http://schemas.microsoft.com/office/drawing/2014/main" val="1407493215"/>
                    </a:ext>
                  </a:extLst>
                </a:gridCol>
              </a:tblGrid>
              <a:tr h="363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1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SummonRank</a:t>
                      </a:r>
                      <a:endParaRPr lang="ko-KR" altLang="en-US" sz="11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소환수</a:t>
                      </a:r>
                      <a:r>
                        <a:rPr lang="ko-KR" altLang="en-US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등급</a:t>
                      </a:r>
                      <a:endParaRPr lang="en-US" altLang="ko-KR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몬스터 등급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1717"/>
                  </a:ext>
                </a:extLst>
              </a:tr>
              <a:tr h="6741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Low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Medium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Boss</a:t>
                      </a:r>
                      <a:endParaRPr lang="ko-KR" altLang="en-US" sz="10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38DE99-A6D6-E79B-E446-09CB43758D71}"/>
              </a:ext>
            </a:extLst>
          </p:cNvPr>
          <p:cNvCxnSpPr>
            <a:cxnSpLocks/>
          </p:cNvCxnSpPr>
          <p:nvPr/>
        </p:nvCxnSpPr>
        <p:spPr>
          <a:xfrm flipH="1">
            <a:off x="3561325" y="1888066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62E058-6970-4524-224C-D853C8A8C4E8}"/>
              </a:ext>
            </a:extLst>
          </p:cNvPr>
          <p:cNvCxnSpPr/>
          <p:nvPr/>
        </p:nvCxnSpPr>
        <p:spPr>
          <a:xfrm>
            <a:off x="7173929" y="1888066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B3B2C3-E087-1FA8-ED95-E2A657882C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72130" y="4694905"/>
            <a:ext cx="0" cy="613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92085F-87D8-8A44-BABD-C8FAAB4EC9D4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</p:spTree>
    <p:extLst>
      <p:ext uri="{BB962C8B-B14F-4D97-AF65-F5344CB8AC3E}">
        <p14:creationId xmlns:p14="http://schemas.microsoft.com/office/powerpoint/2010/main" val="30458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5894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SummonController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5953BE-ECEB-BF76-5868-80778FAD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91882"/>
              </p:ext>
            </p:extLst>
          </p:nvPr>
        </p:nvGraphicFramePr>
        <p:xfrm>
          <a:off x="340820" y="1667933"/>
          <a:ext cx="4188847" cy="4855538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418884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2605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Player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List&lt;Summon&gt; summons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selectSummonPanel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SummonPanels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selectedSummon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isResummon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TakeSummonSelection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ReSummonSelection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StartResummon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ReSummonPanelOpenAndHIghlight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SelectPlate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(Plate plate)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randomTakeSummon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RandomReTakeSummon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List&lt;Summon&gt;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SummonRandomly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SelectSummonByRank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GetSummonByRank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OnSelectSummon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summon)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88001D9-FE90-84CE-B3C3-CA9584B9B9A8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0DCE9-A9E9-F1E3-1A45-3E1133D20CF8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8292DF-603F-3F95-7E5E-F7CFBB6B3C4D}"/>
              </a:ext>
            </a:extLst>
          </p:cNvPr>
          <p:cNvGrpSpPr/>
          <p:nvPr/>
        </p:nvGrpSpPr>
        <p:grpSpPr>
          <a:xfrm>
            <a:off x="4939519" y="1667933"/>
            <a:ext cx="5077031" cy="807731"/>
            <a:chOff x="5312053" y="1691907"/>
            <a:chExt cx="5077031" cy="8077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B2E10A-8FE5-E15B-F165-0B6568110253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E69D9-6F7C-EFD7-8BDB-0A321CDC60AE}"/>
                </a:ext>
              </a:extLst>
            </p:cNvPr>
            <p:cNvSpPr txBox="1"/>
            <p:nvPr/>
          </p:nvSpPr>
          <p:spPr>
            <a:xfrm>
              <a:off x="5312053" y="2141783"/>
              <a:ext cx="5077031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’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기능과 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‘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기능을 사용할 수 있도록 확률에 따른 랜덤 뽑기를 진행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EC8FE4-F337-ED45-6D42-35DFEC8443EC}"/>
              </a:ext>
            </a:extLst>
          </p:cNvPr>
          <p:cNvGrpSpPr/>
          <p:nvPr/>
        </p:nvGrpSpPr>
        <p:grpSpPr>
          <a:xfrm>
            <a:off x="4939519" y="2737034"/>
            <a:ext cx="4423327" cy="2308142"/>
            <a:chOff x="5312053" y="3249774"/>
            <a:chExt cx="4423327" cy="23081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87614-1829-3F4C-611F-DD34E81D45F6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753E-6ECE-4B45-5F11-D37F4FBCC534}"/>
                </a:ext>
              </a:extLst>
            </p:cNvPr>
            <p:cNvSpPr txBox="1"/>
            <p:nvPr/>
          </p:nvSpPr>
          <p:spPr>
            <a:xfrm>
              <a:off x="5312053" y="3699650"/>
              <a:ext cx="4423327" cy="1858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player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플레이어 변수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summons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 가능한 소환수들의 변수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selectSummonPanel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소환 시 화면에 띄울 판넬 리스트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SummonPanels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 시 화면에 띄울 판넬 리스트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plateController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플레이트를 컨트롤러 형태로 가져와 관리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selectedSummon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선택된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변수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4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5894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SummonController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5953BE-ECEB-BF76-5868-80778FAD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14341"/>
              </p:ext>
            </p:extLst>
          </p:nvPr>
        </p:nvGraphicFramePr>
        <p:xfrm>
          <a:off x="340820" y="1667933"/>
          <a:ext cx="4188847" cy="4855538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4188847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SummonController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72605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Player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List&lt;Summon&gt; summons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selectSummonPanel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List&lt;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PickSummonPanel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SummonPanels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plateController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selectedSummon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isResummon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TakeSummonSelection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IEnumerator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ReSummonSelection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StartResummon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ReSummonPanelOpenAndHIghlight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SelectPlate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(Plate plate)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randomTakeSummon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RandomReTakeSummon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List&lt;Summon&gt;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SummonRandomly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SelectSummonByRank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GetSummonByRank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OnSelectSummon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(Summon summon)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88001D9-FE90-84CE-B3C3-CA9584B9B9A8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0DCE9-A9E9-F1E3-1A45-3E1133D20CF8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BE2532-EA06-0CF4-33EF-75A11DC5E833}"/>
              </a:ext>
            </a:extLst>
          </p:cNvPr>
          <p:cNvGrpSpPr/>
          <p:nvPr/>
        </p:nvGrpSpPr>
        <p:grpSpPr>
          <a:xfrm>
            <a:off x="4939519" y="1667933"/>
            <a:ext cx="6069610" cy="4108635"/>
            <a:chOff x="5312053" y="4642931"/>
            <a:chExt cx="6069610" cy="41086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C67D78-E46A-AF14-8367-62BECB6E4CCC}"/>
                </a:ext>
              </a:extLst>
            </p:cNvPr>
            <p:cNvSpPr/>
            <p:nvPr/>
          </p:nvSpPr>
          <p:spPr>
            <a:xfrm>
              <a:off x="5312053" y="4642931"/>
              <a:ext cx="138507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메서드 설명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6D29D7-D103-2D50-F5FA-70786231B4E2}"/>
                </a:ext>
              </a:extLst>
            </p:cNvPr>
            <p:cNvSpPr txBox="1"/>
            <p:nvPr/>
          </p:nvSpPr>
          <p:spPr>
            <a:xfrm>
              <a:off x="5312053" y="5092807"/>
              <a:ext cx="6069610" cy="3658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StartSummon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 시작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TakeSummonSelection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(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Ienumerator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소환의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코루틴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ReSummonSelection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(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Ienumerator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코루틴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StartResummon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 시작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ReSummonPanelOpenAndHighlight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있는 플레이트를 강조하는 효과 출력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SelectPlate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플레이트 컨트롤러를 통해 현재 선택된 플레이트의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인덱스값을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받아옴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randomTakeSummon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일반소환 시 랜덤하게 소환수를 선택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RandomReTakeSummon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재소환 시 다시 소환할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선택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SummonRandomly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등장 확률을 가져옴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SelectSummonByRank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등급에 따라 확률로 소환수를 뽑고 이를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GetSummonByRank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특정 등급의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중 하나를 무작위로 선택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OnSelectSummon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선택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63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5605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PickSummonPanel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769C6D-F9F2-EE20-1600-B14E09D0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05116"/>
              </p:ext>
            </p:extLst>
          </p:nvPr>
        </p:nvGraphicFramePr>
        <p:xfrm>
          <a:off x="340820" y="1691907"/>
          <a:ext cx="4408980" cy="2590988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4408980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PickSummonPanel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842222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Summon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assignedSummon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Image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summonImage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31676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OnPointerClick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OnPointerEnter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public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OnPointerExit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PointerEventData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eventData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private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OnDisable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E7EC083-F706-6FA7-E350-DA2B180D786E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1DD4-6CB9-C9F9-9CE1-1B820A2CB6E8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01FD53-DFB0-C120-DD64-34D6F1E85AFF}"/>
              </a:ext>
            </a:extLst>
          </p:cNvPr>
          <p:cNvGrpSpPr/>
          <p:nvPr/>
        </p:nvGrpSpPr>
        <p:grpSpPr>
          <a:xfrm>
            <a:off x="5151186" y="2837360"/>
            <a:ext cx="3389389" cy="1107813"/>
            <a:chOff x="5312053" y="3249774"/>
            <a:chExt cx="3389389" cy="11078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2EB8EC-9DBD-F7C8-F906-3A0DD0023800}"/>
                </a:ext>
              </a:extLst>
            </p:cNvPr>
            <p:cNvSpPr/>
            <p:nvPr/>
          </p:nvSpPr>
          <p:spPr>
            <a:xfrm>
              <a:off x="5312053" y="3249774"/>
              <a:ext cx="138507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변수 설정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D4F386-8224-AC89-0B37-CFEEAAE68DBB}"/>
                </a:ext>
              </a:extLst>
            </p:cNvPr>
            <p:cNvSpPr txBox="1"/>
            <p:nvPr/>
          </p:nvSpPr>
          <p:spPr>
            <a:xfrm>
              <a:off x="5312053" y="3699650"/>
              <a:ext cx="3389389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assignedSummon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패널에 보이게 할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summonImage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이미지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A07E73-DE45-6CB4-DA2C-F4FD3B53EF25}"/>
              </a:ext>
            </a:extLst>
          </p:cNvPr>
          <p:cNvGrpSpPr/>
          <p:nvPr/>
        </p:nvGrpSpPr>
        <p:grpSpPr>
          <a:xfrm>
            <a:off x="5151186" y="4282895"/>
            <a:ext cx="5489323" cy="1407895"/>
            <a:chOff x="5312053" y="4642931"/>
            <a:chExt cx="5489323" cy="14078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56363C-4110-A240-CCDF-50DDB3C84521}"/>
                </a:ext>
              </a:extLst>
            </p:cNvPr>
            <p:cNvSpPr/>
            <p:nvPr/>
          </p:nvSpPr>
          <p:spPr>
            <a:xfrm>
              <a:off x="5312053" y="4642931"/>
              <a:ext cx="138507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함수 설명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29D4C-FAD0-622E-C360-03786543B715}"/>
                </a:ext>
              </a:extLst>
            </p:cNvPr>
            <p:cNvSpPr txBox="1"/>
            <p:nvPr/>
          </p:nvSpPr>
          <p:spPr>
            <a:xfrm>
              <a:off x="5312053" y="5092807"/>
              <a:ext cx="5489323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OnPointerClick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클릭 시 패널의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반환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OnPointerEnter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/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OnPointerExit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마우스 커서에 대한 영역의 색상 변화 효과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OnDisable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패널이 꺼지면 속성 값을 초기화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1B1FDA-4BD1-6A58-78FE-8153301C69D4}"/>
              </a:ext>
            </a:extLst>
          </p:cNvPr>
          <p:cNvGrpSpPr/>
          <p:nvPr/>
        </p:nvGrpSpPr>
        <p:grpSpPr>
          <a:xfrm>
            <a:off x="5151186" y="1691907"/>
            <a:ext cx="3608680" cy="807731"/>
            <a:chOff x="5312053" y="1691907"/>
            <a:chExt cx="3608680" cy="8077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627CEB-F8A4-CE4F-6A32-0CE62DCD60D2}"/>
                </a:ext>
              </a:extLst>
            </p:cNvPr>
            <p:cNvSpPr/>
            <p:nvPr/>
          </p:nvSpPr>
          <p:spPr>
            <a:xfrm>
              <a:off x="5312053" y="1691907"/>
              <a:ext cx="1385080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설명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0BC64-8624-A8AB-FDEB-2A3A1B383FB3}"/>
                </a:ext>
              </a:extLst>
            </p:cNvPr>
            <p:cNvSpPr txBox="1"/>
            <p:nvPr/>
          </p:nvSpPr>
          <p:spPr>
            <a:xfrm>
              <a:off x="5312053" y="2141783"/>
              <a:ext cx="3608680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랜덤으로 뽑은 소환수를 플레이트에 옮기는 역할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1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53479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 및 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Enum </a:t>
            </a:r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SummonRank</a:t>
            </a:r>
            <a:endParaRPr lang="ko-KR" altLang="en-US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5ACB65-F3BF-5A30-EFB3-649313A6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71675"/>
              </p:ext>
            </p:extLst>
          </p:nvPr>
        </p:nvGraphicFramePr>
        <p:xfrm>
          <a:off x="340820" y="1756594"/>
          <a:ext cx="7897248" cy="2563757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394862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3948624">
                  <a:extLst>
                    <a:ext uri="{9D8B030D-6E8A-4147-A177-3AD203B41FA5}">
                      <a16:colId xmlns:a16="http://schemas.microsoft.com/office/drawing/2014/main" val="28598419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62459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summonName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heavyAttackPower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maxHP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nowHP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shield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virtual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emenyPlates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UpdateStatusEffectsAndCooldowns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EEB7F8-7EB2-D229-6539-6E28CEFA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1596"/>
              </p:ext>
            </p:extLst>
          </p:nvPr>
        </p:nvGraphicFramePr>
        <p:xfrm>
          <a:off x="8662661" y="1756594"/>
          <a:ext cx="2056026" cy="1458722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1028013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1028013">
                  <a:extLst>
                    <a:ext uri="{9D8B030D-6E8A-4147-A177-3AD203B41FA5}">
                      <a16:colId xmlns:a16="http://schemas.microsoft.com/office/drawing/2014/main" val="1407493215"/>
                    </a:ext>
                  </a:extLst>
                </a:gridCol>
              </a:tblGrid>
              <a:tr h="363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SummonRank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소환수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등급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몬스터 등급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1717"/>
                  </a:ext>
                </a:extLst>
              </a:tr>
              <a:tr h="6741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Low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Medium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Boss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B3B2C3-E087-1FA8-ED95-E2A657882C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38068" y="2485955"/>
            <a:ext cx="4245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133381-94D9-6ABB-9468-7322BFA05D2D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10D55-0E9F-46D1-711F-8D4B843F184C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9E33AB-2AAC-44F0-E44C-5E301A48A2D1}"/>
              </a:ext>
            </a:extLst>
          </p:cNvPr>
          <p:cNvGrpSpPr/>
          <p:nvPr/>
        </p:nvGrpSpPr>
        <p:grpSpPr>
          <a:xfrm>
            <a:off x="340819" y="4581961"/>
            <a:ext cx="8183973" cy="1107813"/>
            <a:chOff x="5312052" y="1691907"/>
            <a:chExt cx="8183973" cy="110781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FE9B85-B4DF-ED69-9B68-EB697457B723}"/>
                </a:ext>
              </a:extLst>
            </p:cNvPr>
            <p:cNvSpPr/>
            <p:nvPr/>
          </p:nvSpPr>
          <p:spPr>
            <a:xfrm>
              <a:off x="5312052" y="1691907"/>
              <a:ext cx="2114513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및  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Enum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설명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4D7641-CDEC-2EA5-EF14-5AE5FD0569E1}"/>
                </a:ext>
              </a:extLst>
            </p:cNvPr>
            <p:cNvSpPr txBox="1"/>
            <p:nvPr/>
          </p:nvSpPr>
          <p:spPr>
            <a:xfrm>
              <a:off x="5312053" y="2141783"/>
              <a:ext cx="8183972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클래스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현재 상태를 저장하고 이를 공격에 이용하기 위해 지속적으로 상태를 업데이트하는 역할 수행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Enum </a:t>
              </a: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SummonRank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소환수와 몬스터의 등급을 지정해 열거형으로 저장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0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53479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 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클래스 및 </a:t>
            </a:r>
            <a:r>
              <a:rPr lang="en-US" altLang="ko-KR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Enum </a:t>
            </a:r>
            <a:r>
              <a:rPr lang="en-US" altLang="ko-KR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SummonRank</a:t>
            </a:r>
            <a:endParaRPr lang="ko-KR" altLang="en-US" sz="23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5ACB65-F3BF-5A30-EFB3-649313A6E27D}"/>
              </a:ext>
            </a:extLst>
          </p:cNvPr>
          <p:cNvGraphicFramePr>
            <a:graphicFrameLocks noGrp="1"/>
          </p:cNvGraphicFramePr>
          <p:nvPr/>
        </p:nvGraphicFramePr>
        <p:xfrm>
          <a:off x="340820" y="1756594"/>
          <a:ext cx="7897248" cy="2563757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3948624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3948624">
                  <a:extLst>
                    <a:ext uri="{9D8B030D-6E8A-4147-A177-3AD203B41FA5}">
                      <a16:colId xmlns:a16="http://schemas.microsoft.com/office/drawing/2014/main" val="28598419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624594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summonName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string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heavyAttackPower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summonRank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maxHP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nowHP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double shield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protected bool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onceinvincibility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0036"/>
                  </a:ext>
                </a:extLst>
              </a:tr>
              <a:tr h="110870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enemyPlates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virtual 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(List&lt;Plate&gt;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emenyPlates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selectedPlateIndex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int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SpecialAttackArrayIndex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void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ApplyStatusEffect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statusEffect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UpdateStatusEffectsAndCooldowns</a:t>
                      </a: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EEB7F8-7EB2-D229-6539-6E28CEFACBE4}"/>
              </a:ext>
            </a:extLst>
          </p:cNvPr>
          <p:cNvGraphicFramePr>
            <a:graphicFrameLocks noGrp="1"/>
          </p:cNvGraphicFramePr>
          <p:nvPr/>
        </p:nvGraphicFramePr>
        <p:xfrm>
          <a:off x="8662661" y="1756594"/>
          <a:ext cx="2056026" cy="1458722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30000"/>
                    </a:prstClr>
                  </a:outerShdw>
                </a:effectLst>
                <a:tableStyleId>{2D5ABB26-0587-4C30-8999-92F81FD0307C}</a:tableStyleId>
              </a:tblPr>
              <a:tblGrid>
                <a:gridCol w="1028013">
                  <a:extLst>
                    <a:ext uri="{9D8B030D-6E8A-4147-A177-3AD203B41FA5}">
                      <a16:colId xmlns:a16="http://schemas.microsoft.com/office/drawing/2014/main" val="238070338"/>
                    </a:ext>
                  </a:extLst>
                </a:gridCol>
                <a:gridCol w="1028013">
                  <a:extLst>
                    <a:ext uri="{9D8B030D-6E8A-4147-A177-3AD203B41FA5}">
                      <a16:colId xmlns:a16="http://schemas.microsoft.com/office/drawing/2014/main" val="1407493215"/>
                    </a:ext>
                  </a:extLst>
                </a:gridCol>
              </a:tblGrid>
              <a:tr h="363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Enum </a:t>
                      </a:r>
                      <a:r>
                        <a:rPr lang="en-US" altLang="ko-KR" sz="15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SummonRank</a:t>
                      </a:r>
                      <a:endParaRPr lang="ko-KR" altLang="en-US" sz="15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6896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소환수</a:t>
                      </a: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등급</a:t>
                      </a:r>
                      <a:endParaRPr lang="en-US" altLang="ko-KR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몬스터 등급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81717"/>
                  </a:ext>
                </a:extLst>
              </a:tr>
              <a:tr h="6741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Low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Medium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High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Normal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Special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3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Boss</a:t>
                      </a:r>
                      <a:endParaRPr lang="ko-KR" altLang="en-US" sz="13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4257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B3B2C3-E087-1FA8-ED95-E2A657882C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38068" y="2485955"/>
            <a:ext cx="4245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133381-94D9-6ABB-9468-7322BFA05D2D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10D55-0E9F-46D1-711F-8D4B843F184C}"/>
              </a:ext>
            </a:extLst>
          </p:cNvPr>
          <p:cNvSpPr txBox="1"/>
          <p:nvPr/>
        </p:nvSpPr>
        <p:spPr>
          <a:xfrm>
            <a:off x="340820" y="340822"/>
            <a:ext cx="4971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소환 로직 스크립트 설명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EAEA34-3B33-6C61-1657-8011C996E067}"/>
              </a:ext>
            </a:extLst>
          </p:cNvPr>
          <p:cNvGrpSpPr/>
          <p:nvPr/>
        </p:nvGrpSpPr>
        <p:grpSpPr>
          <a:xfrm>
            <a:off x="340818" y="4581961"/>
            <a:ext cx="3613810" cy="1707977"/>
            <a:chOff x="5312053" y="3249774"/>
            <a:chExt cx="3613810" cy="17079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169629-57D1-AACB-8988-05301A6D2B12}"/>
                </a:ext>
              </a:extLst>
            </p:cNvPr>
            <p:cNvSpPr/>
            <p:nvPr/>
          </p:nvSpPr>
          <p:spPr>
            <a:xfrm>
              <a:off x="5312053" y="3249774"/>
              <a:ext cx="2741049" cy="4498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Summon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 변수 설정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A2D24-33AE-25D8-DEA0-F756BC1EDC7F}"/>
                </a:ext>
              </a:extLst>
            </p:cNvPr>
            <p:cNvSpPr txBox="1"/>
            <p:nvPr/>
          </p:nvSpPr>
          <p:spPr>
            <a:xfrm>
              <a:off x="5312053" y="3699650"/>
              <a:ext cx="3613810" cy="1258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summonName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이름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attackPower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기본 공격력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heavyAttackPower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강하게 공격했을 때의 수치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180000" indent="-180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summonRank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: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등급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C93A6B-9148-AF51-B8B8-C84FEA82112D}"/>
              </a:ext>
            </a:extLst>
          </p:cNvPr>
          <p:cNvSpPr txBox="1"/>
          <p:nvPr/>
        </p:nvSpPr>
        <p:spPr>
          <a:xfrm>
            <a:off x="4180175" y="5031836"/>
            <a:ext cx="2305759" cy="1258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maxHP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최대 체력 수치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nowHP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체력 수치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shield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보호막량의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onceInvincibility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무적 여부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83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스텔 팔레트">
      <a:dk1>
        <a:sysClr val="windowText" lastClr="000000"/>
      </a:dk1>
      <a:lt1>
        <a:sysClr val="window" lastClr="FFFFFF"/>
      </a:lt1>
      <a:dk2>
        <a:srgbClr val="9D8189"/>
      </a:dk2>
      <a:lt2>
        <a:srgbClr val="F7EDE2"/>
      </a:lt2>
      <a:accent1>
        <a:srgbClr val="F6BD60"/>
      </a:accent1>
      <a:accent2>
        <a:srgbClr val="F5CAC3"/>
      </a:accent2>
      <a:accent3>
        <a:srgbClr val="84A59D"/>
      </a:accent3>
      <a:accent4>
        <a:srgbClr val="F28482"/>
      </a:accent4>
      <a:accent5>
        <a:srgbClr val="A8DADC"/>
      </a:accent5>
      <a:accent6>
        <a:srgbClr val="457B9D"/>
      </a:accent6>
      <a:hlink>
        <a:srgbClr val="C1121F"/>
      </a:hlink>
      <a:folHlink>
        <a:srgbClr val="780000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3373</Words>
  <Application>Microsoft Office PowerPoint</Application>
  <PresentationFormat>와이드스크린</PresentationFormat>
  <Paragraphs>743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Pretendard ExtraBold</vt:lpstr>
      <vt:lpstr>Pretendard</vt:lpstr>
      <vt:lpstr>Arial</vt:lpstr>
      <vt:lpstr>Pretendard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민선 김</dc:creator>
  <cp:lastModifiedBy>민선 김</cp:lastModifiedBy>
  <cp:revision>40</cp:revision>
  <dcterms:created xsi:type="dcterms:W3CDTF">2024-10-18T00:15:05Z</dcterms:created>
  <dcterms:modified xsi:type="dcterms:W3CDTF">2024-10-20T08:11:00Z</dcterms:modified>
</cp:coreProperties>
</file>