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6" d="100"/>
          <a:sy n="96" d="100"/>
        </p:scale>
        <p:origin x="-1496" y="-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C8F293-2075-499B-B867-56F03F2E82D6}" type="datetimeFigureOut">
              <a:rPr lang="zh-CN" altLang="en-US" smtClean="0"/>
              <a:t>2025/9/2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50C4DA-105D-4D5A-A864-1B0DB79DB655}" type="slidenum">
              <a:rPr lang="zh-CN" altLang="en-US" smtClean="0"/>
              <a:t>‹#›</a:t>
            </a:fld>
            <a:endParaRPr lang="zh-CN" altLang="en-US"/>
          </a:p>
        </p:txBody>
      </p:sp>
    </p:spTree>
    <p:extLst>
      <p:ext uri="{BB962C8B-B14F-4D97-AF65-F5344CB8AC3E}">
        <p14:creationId xmlns:p14="http://schemas.microsoft.com/office/powerpoint/2010/main" val="1990468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Image Placeholder 1"/>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3" name="Notes Placeholder 2"/>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en-US" smtClean="0"/>
              <a:t>Our solution: Use solar to balance battery, kill 2 birds with one stone. No extra hardware needed for active balancing when solar is not available </a:t>
            </a:r>
          </a:p>
        </p:txBody>
      </p:sp>
      <p:sp>
        <p:nvSpPr>
          <p:cNvPr id="10244" name="Slide Number Placeholder 3"/>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itchFamily="34" charset="0"/>
              </a:defRPr>
            </a:lvl1pPr>
            <a:lvl2pPr marL="735298" indent="-282807">
              <a:defRPr>
                <a:solidFill>
                  <a:schemeClr val="tx1"/>
                </a:solidFill>
                <a:latin typeface="Calibri" pitchFamily="34" charset="0"/>
              </a:defRPr>
            </a:lvl2pPr>
            <a:lvl3pPr marL="1131227" indent="-226245">
              <a:defRPr>
                <a:solidFill>
                  <a:schemeClr val="tx1"/>
                </a:solidFill>
                <a:latin typeface="Calibri" pitchFamily="34" charset="0"/>
              </a:defRPr>
            </a:lvl3pPr>
            <a:lvl4pPr marL="1583718" indent="-226245">
              <a:defRPr>
                <a:solidFill>
                  <a:schemeClr val="tx1"/>
                </a:solidFill>
                <a:latin typeface="Calibri" pitchFamily="34" charset="0"/>
              </a:defRPr>
            </a:lvl4pPr>
            <a:lvl5pPr marL="2036209" indent="-226245">
              <a:defRPr>
                <a:solidFill>
                  <a:schemeClr val="tx1"/>
                </a:solidFill>
                <a:latin typeface="Calibri" pitchFamily="34" charset="0"/>
              </a:defRPr>
            </a:lvl5pPr>
            <a:lvl6pPr marL="2488700" indent="-226245" eaLnBrk="0" fontAlgn="base" hangingPunct="0">
              <a:spcBef>
                <a:spcPct val="0"/>
              </a:spcBef>
              <a:spcAft>
                <a:spcPct val="0"/>
              </a:spcAft>
              <a:defRPr>
                <a:solidFill>
                  <a:schemeClr val="tx1"/>
                </a:solidFill>
                <a:latin typeface="Calibri" pitchFamily="34" charset="0"/>
              </a:defRPr>
            </a:lvl6pPr>
            <a:lvl7pPr marL="2941190" indent="-226245" eaLnBrk="0" fontAlgn="base" hangingPunct="0">
              <a:spcBef>
                <a:spcPct val="0"/>
              </a:spcBef>
              <a:spcAft>
                <a:spcPct val="0"/>
              </a:spcAft>
              <a:defRPr>
                <a:solidFill>
                  <a:schemeClr val="tx1"/>
                </a:solidFill>
                <a:latin typeface="Calibri" pitchFamily="34" charset="0"/>
              </a:defRPr>
            </a:lvl7pPr>
            <a:lvl8pPr marL="3393681" indent="-226245" eaLnBrk="0" fontAlgn="base" hangingPunct="0">
              <a:spcBef>
                <a:spcPct val="0"/>
              </a:spcBef>
              <a:spcAft>
                <a:spcPct val="0"/>
              </a:spcAft>
              <a:defRPr>
                <a:solidFill>
                  <a:schemeClr val="tx1"/>
                </a:solidFill>
                <a:latin typeface="Calibri" pitchFamily="34" charset="0"/>
              </a:defRPr>
            </a:lvl8pPr>
            <a:lvl9pPr marL="3846172" indent="-226245" eaLnBrk="0" fontAlgn="base" hangingPunct="0">
              <a:spcBef>
                <a:spcPct val="0"/>
              </a:spcBef>
              <a:spcAft>
                <a:spcPct val="0"/>
              </a:spcAft>
              <a:defRPr>
                <a:solidFill>
                  <a:schemeClr val="tx1"/>
                </a:solidFill>
                <a:latin typeface="Calibri" pitchFamily="34" charset="0"/>
              </a:defRPr>
            </a:lvl9pPr>
          </a:lstStyle>
          <a:p>
            <a:fld id="{3C1C7509-FE1C-4473-A12D-7FC53CAD7AB6}" type="slidenum">
              <a:rPr lang="en-US" altLang="en-US"/>
              <a:pPr/>
              <a:t>1</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2025/9/2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2025/9/2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p:cNvSpPr>
            <a:spLocks noGrp="1" noChangeArrowheads="1"/>
          </p:cNvSpPr>
          <p:nvPr>
            <p:ph type="sldNum" sz="quarter" idx="12"/>
          </p:nvPr>
        </p:nvSpPr>
        <p:spPr bwMode="auto">
          <a:xfrm>
            <a:off x="3505200" y="6416675"/>
            <a:ext cx="2133600" cy="3651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100">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sz="1500">
                <a:solidFill>
                  <a:schemeClr val="tx1"/>
                </a:solidFill>
                <a:latin typeface="Calibri" pitchFamily="34" charset="0"/>
              </a:defRPr>
            </a:lvl3pPr>
            <a:lvl4pPr marL="1600200" indent="-228600">
              <a:defRPr sz="1300">
                <a:solidFill>
                  <a:schemeClr val="tx1"/>
                </a:solidFill>
                <a:latin typeface="Calibri" pitchFamily="34" charset="0"/>
              </a:defRPr>
            </a:lvl4pPr>
            <a:lvl5pPr marL="2057400" indent="-228600">
              <a:defRPr sz="1300">
                <a:solidFill>
                  <a:schemeClr val="tx1"/>
                </a:solidFill>
                <a:latin typeface="Calibri" pitchFamily="34" charset="0"/>
              </a:defRPr>
            </a:lvl5pPr>
            <a:lvl6pPr marL="2514600" indent="-228600" eaLnBrk="0" fontAlgn="base" hangingPunct="0">
              <a:spcAft>
                <a:spcPct val="0"/>
              </a:spcAft>
              <a:buFont typeface="Arial" charset="0"/>
              <a:defRPr sz="1300">
                <a:solidFill>
                  <a:schemeClr val="tx1"/>
                </a:solidFill>
                <a:latin typeface="Calibri" pitchFamily="34" charset="0"/>
              </a:defRPr>
            </a:lvl6pPr>
            <a:lvl7pPr marL="2971800" indent="-228600" eaLnBrk="0" fontAlgn="base" hangingPunct="0">
              <a:spcAft>
                <a:spcPct val="0"/>
              </a:spcAft>
              <a:buFont typeface="Arial" charset="0"/>
              <a:defRPr sz="1300">
                <a:solidFill>
                  <a:schemeClr val="tx1"/>
                </a:solidFill>
                <a:latin typeface="Calibri" pitchFamily="34" charset="0"/>
              </a:defRPr>
            </a:lvl7pPr>
            <a:lvl8pPr marL="3429000" indent="-228600" eaLnBrk="0" fontAlgn="base" hangingPunct="0">
              <a:spcAft>
                <a:spcPct val="0"/>
              </a:spcAft>
              <a:buFont typeface="Arial" charset="0"/>
              <a:defRPr sz="1300">
                <a:solidFill>
                  <a:schemeClr val="tx1"/>
                </a:solidFill>
                <a:latin typeface="Calibri" pitchFamily="34" charset="0"/>
              </a:defRPr>
            </a:lvl8pPr>
            <a:lvl9pPr marL="3886200" indent="-228600" eaLnBrk="0" fontAlgn="base" hangingPunct="0">
              <a:spcAft>
                <a:spcPct val="0"/>
              </a:spcAft>
              <a:buFont typeface="Arial" charset="0"/>
              <a:defRPr sz="1300">
                <a:solidFill>
                  <a:schemeClr val="tx1"/>
                </a:solidFill>
                <a:latin typeface="Calibri" pitchFamily="34" charset="0"/>
              </a:defRPr>
            </a:lvl9pPr>
          </a:lstStyle>
          <a:p>
            <a:pPr algn="ctr"/>
            <a:fld id="{1FF487C1-3547-462E-9779-99D738DE7B21}" type="slidenum">
              <a:rPr lang="en-US" altLang="en-US" sz="1200">
                <a:solidFill>
                  <a:srgbClr val="898989"/>
                </a:solidFill>
              </a:rPr>
              <a:pPr algn="ctr"/>
              <a:t>1</a:t>
            </a:fld>
            <a:endParaRPr lang="en-US" altLang="en-US" sz="1200">
              <a:solidFill>
                <a:srgbClr val="898989"/>
              </a:solidFill>
            </a:endParaRPr>
          </a:p>
        </p:txBody>
      </p:sp>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0600" y="1587500"/>
            <a:ext cx="1081088" cy="120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9" name="Picture 1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425" y="76200"/>
            <a:ext cx="1150938"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32"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95275" y="3511550"/>
            <a:ext cx="4225925"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619672" y="2924944"/>
            <a:ext cx="4892676" cy="313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222326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16" repeatCount="indefinite"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par>
                                <p:cTn id="10" presetID="16" presetClass="entr" presetSubtype="21" repeatCount="indefinite" fill="hold" nodeType="withEffect">
                                  <p:stCondLst>
                                    <p:cond delay="0"/>
                                  </p:stCondLst>
                                  <p:endCondLst>
                                    <p:cond evt="onNext" delay="0">
                                      <p:tgtEl>
                                        <p:sldTgt/>
                                      </p:tgtEl>
                                    </p:cond>
                                  </p:endCondLst>
                                  <p:childTnLst>
                                    <p:set>
                                      <p:cBhvr>
                                        <p:cTn id="11" dur="1" fill="hold">
                                          <p:stCondLst>
                                            <p:cond delay="0"/>
                                          </p:stCondLst>
                                        </p:cTn>
                                        <p:tgtEl>
                                          <p:spTgt spid="8"/>
                                        </p:tgtEl>
                                        <p:attrNameLst>
                                          <p:attrName>style.visibility</p:attrName>
                                        </p:attrNameLst>
                                      </p:cBhvr>
                                      <p:to>
                                        <p:strVal val="visible"/>
                                      </p:to>
                                    </p:set>
                                    <p:animEffect transition="in" filter="barn(inVertical)">
                                      <p:cBhvr>
                                        <p:cTn id="1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to Build a Solar Powered Golf Cart? - JMHPOWE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16216" y="2641275"/>
            <a:ext cx="2304256" cy="1728192"/>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4" descr="New Solar Powered UAV Boasts 10 Hour Flight Time | UST"/>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1030" name="Picture 6" descr="Who are the leading innovators in solar-powered UAVs for the aerospace and  defence industr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07904" y="1901398"/>
            <a:ext cx="2984895" cy="167900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CB-950 Data Buoy - NexSe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979712" y="3505371"/>
            <a:ext cx="2190692" cy="2190692"/>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8" descr="Solar Sal 24 | Maine Boats Homes &amp; Harbor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31640" y="2043348"/>
            <a:ext cx="2201347" cy="13951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Autonomous Mobile Robots, AI &amp; White Label Robotics 2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99992" y="3573016"/>
            <a:ext cx="2306484" cy="2306484"/>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307975" y="332656"/>
            <a:ext cx="3327921" cy="923330"/>
          </a:xfrm>
          <a:prstGeom prst="rect">
            <a:avLst/>
          </a:prstGeom>
          <a:noFill/>
        </p:spPr>
        <p:txBody>
          <a:bodyPr wrap="square" rtlCol="0">
            <a:spAutoFit/>
          </a:bodyPr>
          <a:lstStyle/>
          <a:p>
            <a:r>
              <a:rPr lang="zh-CN" altLang="en-US" dirty="0"/>
              <a:t>左下</a:t>
            </a:r>
            <a:r>
              <a:rPr lang="zh-CN" altLang="en-US" dirty="0" smtClean="0"/>
              <a:t>角图案保留，其他请用这些图</a:t>
            </a:r>
            <a:endParaRPr lang="en-US" altLang="zh-CN" dirty="0" smtClean="0"/>
          </a:p>
          <a:p>
            <a:endParaRPr lang="zh-CN" altLang="en-US" dirty="0"/>
          </a:p>
        </p:txBody>
      </p:sp>
    </p:spTree>
    <p:extLst>
      <p:ext uri="{BB962C8B-B14F-4D97-AF65-F5344CB8AC3E}">
        <p14:creationId xmlns:p14="http://schemas.microsoft.com/office/powerpoint/2010/main" val="2493170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l"/>
            <a:r>
              <a:rPr lang="en-US" altLang="zh-CN" dirty="0"/>
              <a:t>P</a:t>
            </a:r>
            <a:r>
              <a:rPr lang="en-US" altLang="zh-CN" dirty="0" smtClean="0"/>
              <a:t>roduct</a:t>
            </a:r>
            <a:endParaRPr lang="zh-CN" altLang="en-US" dirty="0"/>
          </a:p>
        </p:txBody>
      </p:sp>
      <p:pic>
        <p:nvPicPr>
          <p:cNvPr id="4" name="Picture 6">
            <a:extLst>
              <a:ext uri="{FF2B5EF4-FFF2-40B4-BE49-F238E27FC236}">
                <a16:creationId xmlns:a16="http://schemas.microsoft.com/office/drawing/2014/main" xmlns="" id="{84B9F3CF-4BDF-43C3-A6EB-00AF3496FE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5536" y="1196752"/>
            <a:ext cx="7433695" cy="3220779"/>
          </a:xfrm>
          <a:prstGeom prst="rect">
            <a:avLst/>
          </a:prstGeom>
        </p:spPr>
      </p:pic>
      <p:sp>
        <p:nvSpPr>
          <p:cNvPr id="5" name="TextBox 4"/>
          <p:cNvSpPr txBox="1"/>
          <p:nvPr/>
        </p:nvSpPr>
        <p:spPr>
          <a:xfrm>
            <a:off x="611560" y="4437112"/>
            <a:ext cx="7776864" cy="1477328"/>
          </a:xfrm>
          <a:prstGeom prst="rect">
            <a:avLst/>
          </a:prstGeom>
          <a:noFill/>
        </p:spPr>
        <p:txBody>
          <a:bodyPr wrap="square" rtlCol="0">
            <a:spAutoFit/>
          </a:bodyPr>
          <a:lstStyle/>
          <a:p>
            <a:r>
              <a:rPr lang="en-US" altLang="zh-CN" dirty="0" smtClean="0"/>
              <a:t>48V All-in-one Battery Pack for </a:t>
            </a:r>
            <a:r>
              <a:rPr lang="en-US" altLang="zh-CN" dirty="0" err="1" smtClean="0"/>
              <a:t>MicroMobility</a:t>
            </a:r>
            <a:endParaRPr lang="en-US" altLang="zh-CN" dirty="0" smtClean="0"/>
          </a:p>
          <a:p>
            <a:pPr marL="285750" indent="-285750">
              <a:buFont typeface="Arial" pitchFamily="34" charset="0"/>
              <a:buChar char="•"/>
            </a:pPr>
            <a:r>
              <a:rPr lang="en-US" altLang="zh-CN" dirty="0" smtClean="0"/>
              <a:t>Integrated BMS and solar MPPT controller</a:t>
            </a:r>
          </a:p>
          <a:p>
            <a:pPr marL="285750" indent="-285750">
              <a:buFont typeface="Arial" pitchFamily="34" charset="0"/>
              <a:buChar char="•"/>
            </a:pPr>
            <a:r>
              <a:rPr lang="en-US" altLang="zh-CN" dirty="0" smtClean="0"/>
              <a:t>Plug and play ready</a:t>
            </a:r>
          </a:p>
          <a:p>
            <a:pPr marL="285750" indent="-285750">
              <a:buFont typeface="Arial" pitchFamily="34" charset="0"/>
              <a:buChar char="•"/>
            </a:pPr>
            <a:r>
              <a:rPr lang="en-US" altLang="zh-CN" dirty="0" smtClean="0"/>
              <a:t>CAN data transfer</a:t>
            </a:r>
          </a:p>
          <a:p>
            <a:pPr marL="285750" indent="-285750">
              <a:buFont typeface="Arial" pitchFamily="34" charset="0"/>
              <a:buChar char="•"/>
            </a:pPr>
            <a:r>
              <a:rPr lang="en-US" altLang="zh-CN" dirty="0" smtClean="0"/>
              <a:t>Intelligent battery protection</a:t>
            </a:r>
            <a:endParaRPr lang="zh-CN" altLang="en-US" dirty="0"/>
          </a:p>
        </p:txBody>
      </p:sp>
    </p:spTree>
    <p:extLst>
      <p:ext uri="{BB962C8B-B14F-4D97-AF65-F5344CB8AC3E}">
        <p14:creationId xmlns:p14="http://schemas.microsoft.com/office/powerpoint/2010/main" val="1875099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260648"/>
            <a:ext cx="4464496" cy="3514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467544" y="3933056"/>
            <a:ext cx="7776864" cy="1754326"/>
          </a:xfrm>
          <a:prstGeom prst="rect">
            <a:avLst/>
          </a:prstGeom>
          <a:noFill/>
        </p:spPr>
        <p:txBody>
          <a:bodyPr wrap="square" rtlCol="0">
            <a:spAutoFit/>
          </a:bodyPr>
          <a:lstStyle/>
          <a:p>
            <a:r>
              <a:rPr lang="en-US" altLang="zh-CN" dirty="0" smtClean="0"/>
              <a:t>Battery Model Based Design Education Bench</a:t>
            </a:r>
          </a:p>
          <a:p>
            <a:pPr marL="285750" indent="-285750">
              <a:buFont typeface="Arial" pitchFamily="34" charset="0"/>
              <a:buChar char="•"/>
            </a:pPr>
            <a:r>
              <a:rPr lang="en-US" altLang="zh-CN" dirty="0" smtClean="0"/>
              <a:t>Multiple BMS function integrated</a:t>
            </a:r>
          </a:p>
          <a:p>
            <a:pPr marL="285750" indent="-285750">
              <a:buFont typeface="Arial" pitchFamily="34" charset="0"/>
              <a:buChar char="•"/>
            </a:pPr>
            <a:r>
              <a:rPr lang="en-US" altLang="zh-CN" dirty="0" smtClean="0"/>
              <a:t>Sample models and lab guides available</a:t>
            </a:r>
          </a:p>
          <a:p>
            <a:pPr marL="285750" indent="-285750">
              <a:buFont typeface="Arial" pitchFamily="34" charset="0"/>
              <a:buChar char="•"/>
            </a:pPr>
            <a:r>
              <a:rPr lang="en-US" altLang="zh-CN" dirty="0" smtClean="0"/>
              <a:t>CAN data transfer</a:t>
            </a:r>
          </a:p>
          <a:p>
            <a:pPr marL="285750" indent="-285750">
              <a:buFont typeface="Arial" pitchFamily="34" charset="0"/>
              <a:buChar char="•"/>
            </a:pPr>
            <a:r>
              <a:rPr lang="en-US" altLang="zh-CN" dirty="0" smtClean="0"/>
              <a:t>Cell simulator for safety</a:t>
            </a:r>
          </a:p>
          <a:p>
            <a:pPr marL="285750" indent="-285750">
              <a:buFont typeface="Arial" pitchFamily="34" charset="0"/>
              <a:buChar char="•"/>
            </a:pPr>
            <a:r>
              <a:rPr lang="en-US" altLang="zh-CN" dirty="0" smtClean="0"/>
              <a:t>Reprogram and calibration</a:t>
            </a:r>
            <a:endParaRPr lang="zh-CN" alt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4048" y="260648"/>
            <a:ext cx="3442169" cy="3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88215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a:xfrm>
            <a:off x="457200" y="274638"/>
            <a:ext cx="8229600" cy="1143000"/>
          </a:xfrm>
        </p:spPr>
        <p:txBody>
          <a:bodyPr/>
          <a:lstStyle/>
          <a:p>
            <a:pPr algn="l"/>
            <a:r>
              <a:rPr lang="en-US" altLang="zh-CN" dirty="0" smtClean="0"/>
              <a:t>Technology</a:t>
            </a:r>
            <a:endParaRPr lang="zh-CN" altLang="en-US" dirty="0"/>
          </a:p>
        </p:txBody>
      </p:sp>
      <p:sp>
        <p:nvSpPr>
          <p:cNvPr id="5" name="矩形 4"/>
          <p:cNvSpPr/>
          <p:nvPr/>
        </p:nvSpPr>
        <p:spPr>
          <a:xfrm>
            <a:off x="4355976" y="1425690"/>
            <a:ext cx="4703147" cy="1954381"/>
          </a:xfrm>
          <a:prstGeom prst="rect">
            <a:avLst/>
          </a:prstGeom>
        </p:spPr>
        <p:txBody>
          <a:bodyPr wrap="square">
            <a:spAutoFit/>
          </a:bodyPr>
          <a:lstStyle/>
          <a:p>
            <a:r>
              <a:rPr lang="en-US" altLang="zh-CN" sz="1100" dirty="0" err="1">
                <a:latin typeface="Open Sans"/>
              </a:rPr>
              <a:t>Solancing</a:t>
            </a:r>
            <a:r>
              <a:rPr lang="en-US" altLang="zh-CN" sz="1100" dirty="0">
                <a:latin typeface="Open Sans"/>
              </a:rPr>
              <a:t> LLC is commercializing a solar-assisted Battery Management System (BMS) that integrates an intelligent BMS, a solar MPPT converter, and advanced balancing power electronics directly into the battery pack. By harnessing free and clean solar energy, the system balances individual cells or modules to extend vehicle mileage and battery life, and when all cells are balanced, the solar energy is redirected to charge the entire pack. These operations take place automatically during both charging and discharging without requiring additional complex controls, while at night or in the absence of solar energy, active balancing can still be performed.</a:t>
            </a:r>
            <a:endParaRPr lang="zh-CN" altLang="en-US" sz="1100" dirty="0">
              <a:latin typeface="Open Sans"/>
            </a:endParaRPr>
          </a:p>
        </p:txBody>
      </p:sp>
      <p:pic>
        <p:nvPicPr>
          <p:cNvPr id="6" name="Picture 6">
            <a:extLst>
              <a:ext uri="{FF2B5EF4-FFF2-40B4-BE49-F238E27FC236}">
                <a16:creationId xmlns="" xmlns:a16="http://schemas.microsoft.com/office/drawing/2014/main" id="{13D0D766-5D46-4F89-BFC1-BC68475BA4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5576" y="1239921"/>
            <a:ext cx="2808312" cy="2555983"/>
          </a:xfrm>
          <a:prstGeom prst="rect">
            <a:avLst/>
          </a:prstGeom>
        </p:spPr>
      </p:pic>
      <p:sp>
        <p:nvSpPr>
          <p:cNvPr id="7" name="矩形 6"/>
          <p:cNvSpPr/>
          <p:nvPr/>
        </p:nvSpPr>
        <p:spPr>
          <a:xfrm>
            <a:off x="4499992" y="3789040"/>
            <a:ext cx="4392488" cy="2292935"/>
          </a:xfrm>
          <a:prstGeom prst="rect">
            <a:avLst/>
          </a:prstGeom>
        </p:spPr>
        <p:txBody>
          <a:bodyPr wrap="square">
            <a:spAutoFit/>
          </a:bodyPr>
          <a:lstStyle/>
          <a:p>
            <a:r>
              <a:rPr lang="en-US" altLang="zh-CN" sz="1100" dirty="0"/>
              <a:t>If the electric vehicle is equipped with a bi-directional charger, the proposed system can be integrated with the battery system and the charger to perform more value-added functions. For instance, when the vehicle has been fully charged, the battery can be disconnected, and the energy generated by the PV will be sent to the power grid. If there are a decent number of vehicles equipped with the proposed system, all these vehicles can be aggregated and actually form a solar farm without land, hardware, and construction. When the EV owner wants to sell electricity to the grid or power up off-grid loads like camping devices, the PV can deliver power through the bi-directional charger along with the battery. With all these functions, this system can maximize the usage of solar energy for both transportation electrification and clean community development. </a:t>
            </a:r>
            <a:endParaRPr lang="zh-CN" altLang="zh-CN" sz="1100" dirty="0"/>
          </a:p>
        </p:txBody>
      </p:sp>
      <p:pic>
        <p:nvPicPr>
          <p:cNvPr id="8" name="图片 7">
            <a:extLst>
              <a:ext uri="{FF2B5EF4-FFF2-40B4-BE49-F238E27FC236}">
                <a16:creationId xmlns="" xmlns:a16="http://schemas.microsoft.com/office/drawing/2014/main" id="{D972411A-0F0D-45EB-98D0-5DC253342978}"/>
              </a:ext>
            </a:extLst>
          </p:cNvPr>
          <p:cNvPicPr/>
          <p:nvPr/>
        </p:nvPicPr>
        <p:blipFill>
          <a:blip r:embed="rId3" cstate="print"/>
          <a:srcRect/>
          <a:stretch>
            <a:fillRect/>
          </a:stretch>
        </p:blipFill>
        <p:spPr bwMode="auto">
          <a:xfrm>
            <a:off x="467544" y="3933056"/>
            <a:ext cx="3240360" cy="2811740"/>
          </a:xfrm>
          <a:prstGeom prst="rect">
            <a:avLst/>
          </a:prstGeom>
          <a:noFill/>
          <a:ln w="9525">
            <a:noFill/>
            <a:miter lim="800000"/>
            <a:headEnd/>
            <a:tailEnd/>
          </a:ln>
        </p:spPr>
      </p:pic>
    </p:spTree>
    <p:extLst>
      <p:ext uri="{BB962C8B-B14F-4D97-AF65-F5344CB8AC3E}">
        <p14:creationId xmlns:p14="http://schemas.microsoft.com/office/powerpoint/2010/main" val="296055060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TotalTime>
  <Words>352</Words>
  <Application>Microsoft Office PowerPoint</Application>
  <PresentationFormat>全屏显示(4:3)</PresentationFormat>
  <Paragraphs>19</Paragraphs>
  <Slides>5</Slides>
  <Notes>1</Notes>
  <HiddenSlides>0</HiddenSlides>
  <MMClips>0</MMClips>
  <ScaleCrop>false</ScaleCrop>
  <HeadingPairs>
    <vt:vector size="4" baseType="variant">
      <vt:variant>
        <vt:lpstr>主题</vt:lpstr>
      </vt:variant>
      <vt:variant>
        <vt:i4>1</vt:i4>
      </vt:variant>
      <vt:variant>
        <vt:lpstr>幻灯片标题</vt:lpstr>
      </vt:variant>
      <vt:variant>
        <vt:i4>5</vt:i4>
      </vt:variant>
    </vt:vector>
  </HeadingPairs>
  <TitlesOfParts>
    <vt:vector size="6" baseType="lpstr">
      <vt:lpstr>Office 主题</vt:lpstr>
      <vt:lpstr>PowerPoint 演示文稿</vt:lpstr>
      <vt:lpstr>PowerPoint 演示文稿</vt:lpstr>
      <vt:lpstr>Product</vt:lpstr>
      <vt:lpstr>PowerPoint 演示文稿</vt:lpstr>
      <vt:lpstr>Technology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1</dc:creator>
  <cp:lastModifiedBy>1</cp:lastModifiedBy>
  <cp:revision>13</cp:revision>
  <dcterms:created xsi:type="dcterms:W3CDTF">2025-08-29T08:08:45Z</dcterms:created>
  <dcterms:modified xsi:type="dcterms:W3CDTF">2025-09-02T09:23:19Z</dcterms:modified>
</cp:coreProperties>
</file>