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hp\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manualLayout>
          <c:layoutTarget val="inner"/>
          <c:xMode val="edge"/>
          <c:yMode val="edge"/>
          <c:x val="7.5157874032422606E-2"/>
          <c:y val="7.6134852160299152E-2"/>
          <c:w val="0.80702690288713907"/>
          <c:h val="0.79393198190651704"/>
        </c:manualLayout>
      </c:layout>
      <c:barChart>
        <c:barDir val="col"/>
        <c:grouping val="clustered"/>
        <c:varyColors val="0"/>
        <c:ser>
          <c:idx val="0"/>
          <c:order val="0"/>
          <c:tx>
            <c:strRef>
              <c:f>Sheet1!$B$3:$B$4</c:f>
              <c:strCache>
                <c:ptCount val="1"/>
                <c:pt idx="0">
                  <c:v>1</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0-FDCB-43DF-8A70-F3BBC95CA6E1}"/>
            </c:ext>
          </c:extLst>
        </c:ser>
        <c:ser>
          <c:idx val="1"/>
          <c:order val="1"/>
          <c:tx>
            <c:strRef>
              <c:f>Sheet1!$C$3:$C$4</c:f>
              <c:strCache>
                <c:ptCount val="1"/>
                <c:pt idx="0">
                  <c:v>2</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1-FDCB-43DF-8A70-F3BBC95CA6E1}"/>
            </c:ext>
          </c:extLst>
        </c:ser>
        <c:ser>
          <c:idx val="2"/>
          <c:order val="2"/>
          <c:tx>
            <c:strRef>
              <c:f>Sheet1!$D$3:$D$4</c:f>
              <c:strCache>
                <c:ptCount val="1"/>
                <c:pt idx="0">
                  <c:v>3</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2-FDCB-43DF-8A70-F3BBC95CA6E1}"/>
            </c:ext>
          </c:extLst>
        </c:ser>
        <c:ser>
          <c:idx val="3"/>
          <c:order val="3"/>
          <c:tx>
            <c:strRef>
              <c:f>Sheet1!$E$3:$E$4</c:f>
              <c:strCache>
                <c:ptCount val="1"/>
                <c:pt idx="0">
                  <c:v>4</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3-FDCB-43DF-8A70-F3BBC95CA6E1}"/>
            </c:ext>
          </c:extLst>
        </c:ser>
        <c:ser>
          <c:idx val="4"/>
          <c:order val="4"/>
          <c:tx>
            <c:strRef>
              <c:f>Sheet1!$F$3:$F$4</c:f>
              <c:strCache>
                <c:ptCount val="1"/>
                <c:pt idx="0">
                  <c:v>5</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4-FDCB-43DF-8A70-F3BBC95CA6E1}"/>
            </c:ext>
          </c:extLst>
        </c:ser>
        <c:dLbls>
          <c:showLegendKey val="0"/>
          <c:showVal val="0"/>
          <c:showCatName val="0"/>
          <c:showSerName val="0"/>
          <c:showPercent val="0"/>
          <c:showBubbleSize val="0"/>
        </c:dLbls>
        <c:gapWidth val="150"/>
        <c:axId val="47826816"/>
        <c:axId val="47828352"/>
      </c:barChart>
      <c:catAx>
        <c:axId val="47826816"/>
        <c:scaling>
          <c:orientation val="minMax"/>
        </c:scaling>
        <c:delete val="0"/>
        <c:axPos val="b"/>
        <c:numFmt formatCode="General" sourceLinked="0"/>
        <c:majorTickMark val="out"/>
        <c:minorTickMark val="none"/>
        <c:tickLblPos val="nextTo"/>
        <c:crossAx val="47828352"/>
        <c:crosses val="autoZero"/>
        <c:auto val="1"/>
        <c:lblAlgn val="ctr"/>
        <c:lblOffset val="100"/>
        <c:noMultiLvlLbl val="0"/>
      </c:catAx>
      <c:valAx>
        <c:axId val="47828352"/>
        <c:scaling>
          <c:orientation val="minMax"/>
        </c:scaling>
        <c:delete val="0"/>
        <c:axPos val="l"/>
        <c:majorGridlines/>
        <c:numFmt formatCode="General" sourceLinked="1"/>
        <c:majorTickMark val="out"/>
        <c:minorTickMark val="none"/>
        <c:tickLblPos val="nextTo"/>
        <c:crossAx val="47826816"/>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08-09-2024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9/8/2024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LEKHA NACHIYAR K</a:t>
            </a:r>
          </a:p>
          <a:p>
            <a:r>
              <a:rPr lang="en-US" sz="2400" dirty="0"/>
              <a:t>REGISTER NO: 312215992, NM I’D- 2C58615E2A82F8686204F3810F82BEDA</a:t>
            </a:r>
          </a:p>
          <a:p>
            <a:r>
              <a:rPr lang="en-US" sz="2400" dirty="0"/>
              <a:t>DEPARTMENT:B.COM(General)</a:t>
            </a:r>
          </a:p>
          <a:p>
            <a:r>
              <a:rPr lang="en-US" sz="2400" dirty="0"/>
              <a:t>COLLEGE : Shri Shankarlal Sundarbai</a:t>
            </a:r>
          </a:p>
          <a:p>
            <a:r>
              <a:rPr lang="en-US" sz="2400" dirty="0"/>
              <a:t>Shasun Jain College for Women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023902" y="1714488"/>
            <a:ext cx="6096000" cy="4401205"/>
          </a:xfrm>
          <a:prstGeom prst="rect">
            <a:avLst/>
          </a:prstGeom>
        </p:spPr>
        <p:txBody>
          <a:bodyPr>
            <a:spAutoFit/>
          </a:bodyPr>
          <a:lstStyle/>
          <a:p>
            <a:r>
              <a:rPr lang="en-US" sz="2000" dirty="0">
                <a:latin typeface="Times New Roman" pitchFamily="18" charset="0"/>
                <a:cs typeface="Times New Roman" pitchFamily="18" charset="0"/>
              </a:rPr>
              <a:t>The modeling approach involves:</a:t>
            </a:r>
          </a:p>
          <a:p>
            <a:pPr>
              <a:buFont typeface="Arial" pitchFamily="34" charset="0"/>
              <a:buChar char="•"/>
            </a:pPr>
            <a:r>
              <a:rPr lang="en-US" sz="2000" b="1" dirty="0">
                <a:latin typeface="Times New Roman" pitchFamily="18" charset="0"/>
                <a:cs typeface="Times New Roman" pitchFamily="18" charset="0"/>
              </a:rPr>
              <a:t>Data Cleaning and Preparation</a:t>
            </a:r>
            <a:r>
              <a:rPr lang="en-US" sz="2000" dirty="0">
                <a:latin typeface="Times New Roman" pitchFamily="18" charset="0"/>
                <a:cs typeface="Times New Roman" pitchFamily="18" charset="0"/>
              </a:rPr>
              <a:t>: Ensuring the dataset is accurate, consistent, and ready for analysis.</a:t>
            </a:r>
          </a:p>
          <a:p>
            <a:pPr>
              <a:buFont typeface="Arial" pitchFamily="34" charset="0"/>
              <a:buChar char="•"/>
            </a:pPr>
            <a:r>
              <a:rPr lang="en-US" sz="2000" b="1" dirty="0">
                <a:latin typeface="Times New Roman" pitchFamily="18" charset="0"/>
                <a:cs typeface="Times New Roman" pitchFamily="18" charset="0"/>
              </a:rPr>
              <a:t>Exploratory Data Analysis (EDA)</a:t>
            </a:r>
            <a:r>
              <a:rPr lang="en-US" sz="2000" dirty="0">
                <a:latin typeface="Times New Roman" pitchFamily="18" charset="0"/>
                <a:cs typeface="Times New Roman" pitchFamily="18" charset="0"/>
              </a:rPr>
              <a:t>: Using Excel tools to understand the distribution of performance metrics, trends, and correlations.</a:t>
            </a:r>
          </a:p>
          <a:p>
            <a:pPr>
              <a:buFont typeface="Arial" pitchFamily="34" charset="0"/>
              <a:buChar char="•"/>
            </a:pPr>
            <a:r>
              <a:rPr lang="en-US" sz="2000" b="1" dirty="0">
                <a:latin typeface="Times New Roman" pitchFamily="18" charset="0"/>
                <a:cs typeface="Times New Roman" pitchFamily="18" charset="0"/>
              </a:rPr>
              <a:t>Creating Performance Metrics</a:t>
            </a:r>
            <a:r>
              <a:rPr lang="en-US" sz="2000" dirty="0">
                <a:latin typeface="Times New Roman" pitchFamily="18" charset="0"/>
                <a:cs typeface="Times New Roman" pitchFamily="18" charset="0"/>
              </a:rPr>
              <a:t>: Calculating KPIs like productivity score, attendance percentage, etc.</a:t>
            </a:r>
          </a:p>
          <a:p>
            <a:pPr>
              <a:buFont typeface="Arial" pitchFamily="34" charset="0"/>
              <a:buChar char="•"/>
            </a:pPr>
            <a:r>
              <a:rPr lang="en-US" sz="2000" b="1" dirty="0">
                <a:latin typeface="Times New Roman" pitchFamily="18" charset="0"/>
                <a:cs typeface="Times New Roman" pitchFamily="18" charset="0"/>
              </a:rPr>
              <a:t>Data Visualization</a:t>
            </a:r>
            <a:r>
              <a:rPr lang="en-US" sz="2000" dirty="0">
                <a:latin typeface="Times New Roman" pitchFamily="18" charset="0"/>
                <a:cs typeface="Times New Roman" pitchFamily="18" charset="0"/>
              </a:rPr>
              <a:t>: Building charts and graphs to represent performance trends, departmental comparisons, and individual contributions.</a:t>
            </a:r>
          </a:p>
          <a:p>
            <a:pPr>
              <a:buFont typeface="Arial" pitchFamily="34" charset="0"/>
              <a:buChar char="•"/>
            </a:pPr>
            <a:r>
              <a:rPr lang="en-US" sz="2000" b="1" dirty="0">
                <a:latin typeface="Times New Roman" pitchFamily="18" charset="0"/>
                <a:cs typeface="Times New Roman" pitchFamily="18" charset="0"/>
              </a:rPr>
              <a:t>Dashboard Creation</a:t>
            </a:r>
            <a:r>
              <a:rPr lang="en-US" sz="2000" dirty="0">
                <a:latin typeface="Times New Roman" pitchFamily="18" charset="0"/>
                <a:cs typeface="Times New Roman" pitchFamily="18" charset="0"/>
              </a:rPr>
              <a:t>: Developing an interactive Excel dashboard that summarizes the key findings and allows users to filter data based on different criteria.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952464" y="2071678"/>
          <a:ext cx="6215106" cy="385765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66712" y="2214554"/>
            <a:ext cx="8477288" cy="3970318"/>
          </a:xfrm>
          <a:prstGeom prst="rect">
            <a:avLst/>
          </a:prstGeom>
        </p:spPr>
        <p:txBody>
          <a:bodyPr wrap="square">
            <a:spAutoFit/>
          </a:bodyPr>
          <a:lstStyle/>
          <a:p>
            <a:r>
              <a:rPr lang="en-US" sz="2800" dirty="0">
                <a:latin typeface="Times New Roman" pitchFamily="18" charset="0"/>
                <a:cs typeface="Times New Roman" pitchFamily="18" charset="0"/>
              </a:rPr>
              <a:t>The Excel-based employee performance analysis tool proved effective in providing a clear overview of individual and departmental performance. It facilitated data-driven decision-making for HR and management, leading to more focused and fair appraisals, as well as targeted interventions for employee development. By identifying both high performers and those in need of improvement, the organization can enhance overall productivity and employee satisfaction.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Statement</a:t>
            </a: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marL="514350" indent="-514350"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67504" y="1643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p:cNvSpPr>
            <a:spLocks noGrp="1"/>
          </p:cNvSpPr>
          <p:nvPr>
            <p:ph type="body" idx="1"/>
          </p:nvPr>
        </p:nvSpPr>
        <p:spPr>
          <a:xfrm>
            <a:off x="595274" y="2357430"/>
            <a:ext cx="7415226" cy="3016210"/>
          </a:xfrm>
        </p:spPr>
        <p:txBody>
          <a:bodyPr/>
          <a:lstStyle/>
          <a:p>
            <a:pPr algn="l"/>
            <a:r>
              <a:rPr lang="en-US" sz="2800" dirty="0">
                <a:latin typeface="Times New Roman" pitchFamily="18" charset="0"/>
                <a:cs typeface="Times New Roman" pitchFamily="18" charset="0"/>
              </a:rPr>
              <a:t>The primary challenge is to assess employee performance in a structured manner to identify top performers, areas for improvement, and potential training needs. The goal is to develop a data-driven approach that can provide actionable insights into employee productivity and efficiency within the organization.</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523836" y="2428868"/>
            <a:ext cx="8486796" cy="3447098"/>
          </a:xfrm>
        </p:spPr>
        <p:txBody>
          <a:bodyPr/>
          <a:lstStyle/>
          <a:p>
            <a:pPr algn="l"/>
            <a:r>
              <a:rPr lang="en-US" sz="2800" dirty="0">
                <a:latin typeface="Times New Roman" pitchFamily="18" charset="0"/>
                <a:cs typeface="Times New Roman" pitchFamily="18" charset="0"/>
              </a:rPr>
              <a:t>This project involves the analysis of employee performance data using Excel. By leveraging various Excel tools like Pivot Tables, Charts, Conditional Formatting, and formulas, the aim is to create a comprehensive performance analysis report. This report will help managers and HR teams make informed decisions regarding employee appraisals, promotions, and training programs.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p:cNvSpPr>
            <a:spLocks noGrp="1"/>
          </p:cNvSpPr>
          <p:nvPr>
            <p:ph type="body" idx="1"/>
          </p:nvPr>
        </p:nvSpPr>
        <p:spPr>
          <a:xfrm>
            <a:off x="666712" y="1571612"/>
            <a:ext cx="7500990" cy="4154984"/>
          </a:xfrm>
        </p:spPr>
        <p:txBody>
          <a:bodyPr/>
          <a:lstStyle/>
          <a:p>
            <a:pPr algn="l"/>
            <a:r>
              <a:rPr lang="en-US" sz="2800" dirty="0">
                <a:latin typeface="Times New Roman" pitchFamily="18" charset="0"/>
                <a:cs typeface="Times New Roman" pitchFamily="18" charset="0"/>
              </a:rPr>
              <a:t>The end users of this analysis include:</a:t>
            </a:r>
          </a:p>
          <a:p>
            <a:pPr algn="l">
              <a:buFont typeface="Arial" pitchFamily="34" charset="0"/>
              <a:buChar char="•"/>
            </a:pPr>
            <a:r>
              <a:rPr lang="en-US" sz="2800" b="1" dirty="0">
                <a:latin typeface="Times New Roman" pitchFamily="18" charset="0"/>
                <a:cs typeface="Times New Roman" pitchFamily="18" charset="0"/>
              </a:rPr>
              <a:t>HR Managers</a:t>
            </a:r>
            <a:r>
              <a:rPr lang="en-US" sz="2800" dirty="0">
                <a:latin typeface="Times New Roman" pitchFamily="18" charset="0"/>
                <a:cs typeface="Times New Roman" pitchFamily="18" charset="0"/>
              </a:rPr>
              <a:t>: To identify training needs, potential promotions, and areas of concern.</a:t>
            </a:r>
          </a:p>
          <a:p>
            <a:pPr algn="l">
              <a:buFont typeface="Arial" pitchFamily="34" charset="0"/>
              <a:buChar char="•"/>
            </a:pPr>
            <a:r>
              <a:rPr lang="en-US" sz="2800" b="1" dirty="0">
                <a:latin typeface="Times New Roman" pitchFamily="18" charset="0"/>
                <a:cs typeface="Times New Roman" pitchFamily="18" charset="0"/>
              </a:rPr>
              <a:t>Department Heads</a:t>
            </a:r>
            <a:r>
              <a:rPr lang="en-US" sz="2800" dirty="0">
                <a:latin typeface="Times New Roman" pitchFamily="18" charset="0"/>
                <a:cs typeface="Times New Roman" pitchFamily="18" charset="0"/>
              </a:rPr>
              <a:t>: To assess team performance and individual contributions.</a:t>
            </a:r>
          </a:p>
          <a:p>
            <a:pPr algn="l">
              <a:buFont typeface="Arial" pitchFamily="34" charset="0"/>
              <a:buChar char="•"/>
            </a:pPr>
            <a:r>
              <a:rPr lang="en-US" sz="2800" b="1" dirty="0">
                <a:latin typeface="Times New Roman" pitchFamily="18" charset="0"/>
                <a:cs typeface="Times New Roman" pitchFamily="18" charset="0"/>
              </a:rPr>
              <a:t>Employees</a:t>
            </a:r>
            <a:r>
              <a:rPr lang="en-US" sz="2800" dirty="0">
                <a:latin typeface="Times New Roman" pitchFamily="18" charset="0"/>
                <a:cs typeface="Times New Roman" pitchFamily="18" charset="0"/>
              </a:rPr>
              <a:t>: To receive feedback on their performance and understand areas for improvement.</a:t>
            </a:r>
          </a:p>
          <a:p>
            <a:pPr algn="l">
              <a:buFont typeface="Arial" pitchFamily="34" charset="0"/>
              <a:buChar char="•"/>
            </a:pPr>
            <a:r>
              <a:rPr lang="en-US" sz="2800" b="1" dirty="0">
                <a:latin typeface="Times New Roman" pitchFamily="18" charset="0"/>
                <a:cs typeface="Times New Roman" pitchFamily="18" charset="0"/>
              </a:rPr>
              <a:t>Executives</a:t>
            </a:r>
            <a:r>
              <a:rPr lang="en-US" sz="2800" dirty="0">
                <a:latin typeface="Times New Roman" pitchFamily="18" charset="0"/>
                <a:cs typeface="Times New Roman" pitchFamily="18" charset="0"/>
              </a:rPr>
              <a:t>: To gain insights into overall employee performance and productivity trends.</a:t>
            </a:r>
          </a:p>
          <a:p>
            <a:endParaRPr lang="en-US"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Rectangle 10"/>
          <p:cNvSpPr/>
          <p:nvPr/>
        </p:nvSpPr>
        <p:spPr>
          <a:xfrm>
            <a:off x="3048000" y="2071677"/>
            <a:ext cx="5905520" cy="4154984"/>
          </a:xfrm>
          <a:prstGeom prst="rect">
            <a:avLst/>
          </a:prstGeom>
        </p:spPr>
        <p:txBody>
          <a:bodyPr wrap="square">
            <a:spAutoFit/>
          </a:bodyPr>
          <a:lstStyle/>
          <a:p>
            <a:r>
              <a:rPr lang="en-US" sz="2400" dirty="0">
                <a:latin typeface="Times New Roman" pitchFamily="18" charset="0"/>
                <a:cs typeface="Times New Roman" pitchFamily="18" charset="0"/>
              </a:rPr>
              <a:t>Our solution is to develop an Excel-based employee performance analysis tool that can:</a:t>
            </a:r>
          </a:p>
          <a:p>
            <a:pPr>
              <a:buFont typeface="Arial" pitchFamily="34" charset="0"/>
              <a:buChar char="•"/>
            </a:pPr>
            <a:r>
              <a:rPr lang="en-US" sz="2400" dirty="0">
                <a:latin typeface="Times New Roman" pitchFamily="18" charset="0"/>
                <a:cs typeface="Times New Roman" pitchFamily="18" charset="0"/>
              </a:rPr>
              <a:t>Aggregate and visualize employee data.</a:t>
            </a:r>
          </a:p>
          <a:p>
            <a:pPr>
              <a:buFont typeface="Arial" pitchFamily="34" charset="0"/>
              <a:buChar char="•"/>
            </a:pPr>
            <a:r>
              <a:rPr lang="en-US" sz="2400" dirty="0">
                <a:latin typeface="Times New Roman" pitchFamily="18" charset="0"/>
                <a:cs typeface="Times New Roman" pitchFamily="18" charset="0"/>
              </a:rPr>
              <a:t>Highlight key performance metrics (KPIs) such as productivity, punctuality, and task completion rates.</a:t>
            </a:r>
          </a:p>
          <a:p>
            <a:pPr>
              <a:buFont typeface="Arial" pitchFamily="34" charset="0"/>
              <a:buChar char="•"/>
            </a:pPr>
            <a:r>
              <a:rPr lang="en-US" sz="2400" dirty="0">
                <a:latin typeface="Times New Roman" pitchFamily="18" charset="0"/>
                <a:cs typeface="Times New Roman" pitchFamily="18" charset="0"/>
              </a:rPr>
              <a:t>Identify top performers and underperformers.</a:t>
            </a:r>
          </a:p>
          <a:p>
            <a:pPr>
              <a:buFont typeface="Arial" pitchFamily="34" charset="0"/>
              <a:buChar char="•"/>
            </a:pPr>
            <a:r>
              <a:rPr lang="en-US" sz="2400" dirty="0">
                <a:latin typeface="Times New Roman" pitchFamily="18" charset="0"/>
                <a:cs typeface="Times New Roman" pitchFamily="18" charset="0"/>
              </a:rPr>
              <a:t>Suggest potential training needs based on performance trends.</a:t>
            </a:r>
          </a:p>
          <a:p>
            <a:pPr>
              <a:buFont typeface="Arial" pitchFamily="34" charset="0"/>
              <a:buChar char="•"/>
            </a:pPr>
            <a:r>
              <a:rPr lang="en-US" sz="2400" dirty="0">
                <a:latin typeface="Times New Roman" pitchFamily="18" charset="0"/>
                <a:cs typeface="Times New Roman" pitchFamily="18" charset="0"/>
              </a:rPr>
              <a:t>Provide a user-friendly dashboard for quick insights and decision-making.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881026" y="1428736"/>
            <a:ext cx="6096000" cy="4708981"/>
          </a:xfrm>
          <a:prstGeom prst="rect">
            <a:avLst/>
          </a:prstGeom>
        </p:spPr>
        <p:txBody>
          <a:bodyPr>
            <a:spAutoFit/>
          </a:bodyPr>
          <a:lstStyle/>
          <a:p>
            <a:r>
              <a:rPr lang="en-US" sz="2000" dirty="0">
                <a:latin typeface="Times New Roman" pitchFamily="18" charset="0"/>
                <a:cs typeface="Times New Roman" pitchFamily="18" charset="0"/>
              </a:rPr>
              <a:t>The dataset includes:</a:t>
            </a:r>
          </a:p>
          <a:p>
            <a:pPr>
              <a:buFont typeface="Arial" pitchFamily="34" charset="0"/>
              <a:buChar char="•"/>
            </a:pPr>
            <a:r>
              <a:rPr lang="en-US" sz="2000" b="1" dirty="0">
                <a:latin typeface="Times New Roman" pitchFamily="18" charset="0"/>
                <a:cs typeface="Times New Roman" pitchFamily="18" charset="0"/>
              </a:rPr>
              <a:t>Employee ID</a:t>
            </a:r>
            <a:r>
              <a:rPr lang="en-US" sz="2000" dirty="0">
                <a:latin typeface="Times New Roman" pitchFamily="18" charset="0"/>
                <a:cs typeface="Times New Roman" pitchFamily="18" charset="0"/>
              </a:rPr>
              <a:t>: Unique identifier for each employee.</a:t>
            </a:r>
          </a:p>
          <a:p>
            <a:pPr>
              <a:buFont typeface="Arial" pitchFamily="34" charset="0"/>
              <a:buChar char="•"/>
            </a:pPr>
            <a:r>
              <a:rPr lang="en-US" sz="2000" b="1" dirty="0">
                <a:latin typeface="Times New Roman" pitchFamily="18" charset="0"/>
                <a:cs typeface="Times New Roman" pitchFamily="18" charset="0"/>
              </a:rPr>
              <a:t>Name</a:t>
            </a:r>
            <a:r>
              <a:rPr lang="en-US" sz="2000" dirty="0">
                <a:latin typeface="Times New Roman" pitchFamily="18" charset="0"/>
                <a:cs typeface="Times New Roman" pitchFamily="18" charset="0"/>
              </a:rPr>
              <a:t>: Employee names.</a:t>
            </a:r>
          </a:p>
          <a:p>
            <a:pPr>
              <a:buFont typeface="Arial" pitchFamily="34" charset="0"/>
              <a:buChar char="•"/>
            </a:pPr>
            <a:r>
              <a:rPr lang="en-US" sz="2000" b="1" dirty="0">
                <a:latin typeface="Times New Roman" pitchFamily="18" charset="0"/>
                <a:cs typeface="Times New Roman" pitchFamily="18" charset="0"/>
              </a:rPr>
              <a:t>Department</a:t>
            </a:r>
            <a:r>
              <a:rPr lang="en-US" sz="2000" dirty="0">
                <a:latin typeface="Times New Roman" pitchFamily="18" charset="0"/>
                <a:cs typeface="Times New Roman" pitchFamily="18" charset="0"/>
              </a:rPr>
              <a:t>: The department the employee belongs to.</a:t>
            </a:r>
          </a:p>
          <a:p>
            <a:pPr>
              <a:buFont typeface="Arial" pitchFamily="34" charset="0"/>
              <a:buChar char="•"/>
            </a:pPr>
            <a:r>
              <a:rPr lang="en-US" sz="2000" b="1" dirty="0">
                <a:latin typeface="Times New Roman" pitchFamily="18" charset="0"/>
                <a:cs typeface="Times New Roman" pitchFamily="18" charset="0"/>
              </a:rPr>
              <a:t>Position</a:t>
            </a:r>
            <a:r>
              <a:rPr lang="en-US" sz="2000" dirty="0">
                <a:latin typeface="Times New Roman" pitchFamily="18" charset="0"/>
                <a:cs typeface="Times New Roman" pitchFamily="18" charset="0"/>
              </a:rPr>
              <a:t>: Job title or role.</a:t>
            </a:r>
          </a:p>
          <a:p>
            <a:pPr>
              <a:buFont typeface="Arial" pitchFamily="34" charset="0"/>
              <a:buChar char="•"/>
            </a:pPr>
            <a:r>
              <a:rPr lang="en-US" sz="2000" b="1" dirty="0">
                <a:latin typeface="Times New Roman" pitchFamily="18" charset="0"/>
                <a:cs typeface="Times New Roman" pitchFamily="18" charset="0"/>
              </a:rPr>
              <a:t>KPI Scores</a:t>
            </a:r>
            <a:r>
              <a:rPr lang="en-US" sz="2000" dirty="0">
                <a:latin typeface="Times New Roman" pitchFamily="18" charset="0"/>
                <a:cs typeface="Times New Roman" pitchFamily="18" charset="0"/>
              </a:rPr>
              <a:t>: Performance metrics across different areas (e.g., sales numbers, customer feedback, project completion).</a:t>
            </a:r>
          </a:p>
          <a:p>
            <a:pPr>
              <a:buFont typeface="Arial" pitchFamily="34" charset="0"/>
              <a:buChar char="•"/>
            </a:pPr>
            <a:r>
              <a:rPr lang="en-US" sz="2000" b="1" dirty="0">
                <a:latin typeface="Times New Roman" pitchFamily="18" charset="0"/>
                <a:cs typeface="Times New Roman" pitchFamily="18" charset="0"/>
              </a:rPr>
              <a:t>Attendance Records</a:t>
            </a:r>
            <a:r>
              <a:rPr lang="en-US" sz="2000" dirty="0">
                <a:latin typeface="Times New Roman" pitchFamily="18" charset="0"/>
                <a:cs typeface="Times New Roman" pitchFamily="18" charset="0"/>
              </a:rPr>
              <a:t>: Data on punctuality, absenteeism, and leaves.</a:t>
            </a:r>
          </a:p>
          <a:p>
            <a:pPr>
              <a:buFont typeface="Arial" pitchFamily="34" charset="0"/>
              <a:buChar char="•"/>
            </a:pPr>
            <a:r>
              <a:rPr lang="en-US" sz="2000" b="1" dirty="0">
                <a:latin typeface="Times New Roman" pitchFamily="18" charset="0"/>
                <a:cs typeface="Times New Roman" pitchFamily="18" charset="0"/>
              </a:rPr>
              <a:t>Training History</a:t>
            </a:r>
            <a:r>
              <a:rPr lang="en-US" sz="2000" dirty="0">
                <a:latin typeface="Times New Roman" pitchFamily="18" charset="0"/>
                <a:cs typeface="Times New Roman" pitchFamily="18" charset="0"/>
              </a:rPr>
              <a:t>: Information on completed training sessions.</a:t>
            </a:r>
          </a:p>
          <a:p>
            <a:pPr>
              <a:buFont typeface="Arial" pitchFamily="34" charset="0"/>
              <a:buChar char="•"/>
            </a:pPr>
            <a:r>
              <a:rPr lang="en-US" sz="2000" b="1" dirty="0">
                <a:latin typeface="Times New Roman" pitchFamily="18" charset="0"/>
                <a:cs typeface="Times New Roman" pitchFamily="18" charset="0"/>
              </a:rPr>
              <a:t>Appraisal Scores</a:t>
            </a:r>
            <a:r>
              <a:rPr lang="en-US" sz="2000" dirty="0">
                <a:latin typeface="Times New Roman" pitchFamily="18" charset="0"/>
                <a:cs typeface="Times New Roman" pitchFamily="18" charset="0"/>
              </a:rPr>
              <a:t>: Historical performance ratings.</a:t>
            </a:r>
          </a:p>
          <a:p>
            <a:pPr>
              <a:buFont typeface="Arial" pitchFamily="34" charset="0"/>
              <a:buChar char="•"/>
            </a:pPr>
            <a:r>
              <a:rPr lang="en-US" sz="2000" b="1" dirty="0">
                <a:latin typeface="Times New Roman" pitchFamily="18" charset="0"/>
                <a:cs typeface="Times New Roman" pitchFamily="18" charset="0"/>
              </a:rPr>
              <a:t>Tenure</a:t>
            </a:r>
            <a:r>
              <a:rPr lang="en-US" sz="2000" dirty="0">
                <a:latin typeface="Times New Roman" pitchFamily="18" charset="0"/>
                <a:cs typeface="Times New Roman" pitchFamily="18" charset="0"/>
              </a:rPr>
              <a:t>: Number of years/months the employee has been with the company.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1" name="Text Placeholder 10"/>
          <p:cNvSpPr>
            <a:spLocks noGrp="1"/>
          </p:cNvSpPr>
          <p:nvPr>
            <p:ph type="body" idx="1"/>
          </p:nvPr>
        </p:nvSpPr>
        <p:spPr>
          <a:xfrm>
            <a:off x="3381356" y="2143116"/>
            <a:ext cx="6215106" cy="3662541"/>
          </a:xfrm>
        </p:spPr>
        <p:txBody>
          <a:bodyPr/>
          <a:lstStyle/>
          <a:p>
            <a:pPr algn="l">
              <a:buFont typeface="Arial" pitchFamily="34" charset="0"/>
              <a:buChar char="•"/>
            </a:pPr>
            <a:r>
              <a:rPr lang="en-US" sz="2000" b="1" dirty="0">
                <a:latin typeface="Times New Roman" pitchFamily="18" charset="0"/>
                <a:cs typeface="Times New Roman" pitchFamily="18" charset="0"/>
              </a:rPr>
              <a:t>Automated KPI Calculation and Reporting</a:t>
            </a:r>
            <a:r>
              <a:rPr lang="en-US" sz="2000" dirty="0">
                <a:latin typeface="Times New Roman" pitchFamily="18" charset="0"/>
                <a:cs typeface="Times New Roman" pitchFamily="18" charset="0"/>
              </a:rPr>
              <a:t>: The tool automatically calculates key performance metrics and generates reports, saving time and reducing errors.</a:t>
            </a:r>
          </a:p>
          <a:p>
            <a:pPr algn="l">
              <a:buFont typeface="Arial" pitchFamily="34" charset="0"/>
              <a:buChar char="•"/>
            </a:pPr>
            <a:r>
              <a:rPr lang="en-US" sz="2000" b="1" dirty="0">
                <a:latin typeface="Times New Roman" pitchFamily="18" charset="0"/>
                <a:cs typeface="Times New Roman" pitchFamily="18" charset="0"/>
              </a:rPr>
              <a:t>Interactive Dashboards</a:t>
            </a:r>
            <a:r>
              <a:rPr lang="en-US" sz="2000" dirty="0">
                <a:latin typeface="Times New Roman" pitchFamily="18" charset="0"/>
                <a:cs typeface="Times New Roman" pitchFamily="18" charset="0"/>
              </a:rPr>
              <a:t>: Provides a user-friendly, customizable dashboard for visualizing and analyzing employee performance data.</a:t>
            </a:r>
          </a:p>
          <a:p>
            <a:pPr algn="l">
              <a:buFont typeface="Arial" pitchFamily="34" charset="0"/>
              <a:buChar char="•"/>
            </a:pPr>
            <a:r>
              <a:rPr lang="en-US" sz="2000" b="1" dirty="0">
                <a:latin typeface="Times New Roman" pitchFamily="18" charset="0"/>
                <a:cs typeface="Times New Roman" pitchFamily="18" charset="0"/>
              </a:rPr>
              <a:t>Training Needs Analysis</a:t>
            </a:r>
            <a:r>
              <a:rPr lang="en-US" sz="2000" dirty="0">
                <a:latin typeface="Times New Roman" pitchFamily="18" charset="0"/>
                <a:cs typeface="Times New Roman" pitchFamily="18" charset="0"/>
              </a:rPr>
              <a:t>: Identifies skill gaps and suggests targeted training programs based on performance trends.</a:t>
            </a:r>
          </a:p>
          <a:p>
            <a:pPr algn="l">
              <a:buFont typeface="Arial" pitchFamily="34" charset="0"/>
              <a:buChar char="•"/>
            </a:pPr>
            <a:r>
              <a:rPr lang="en-US" sz="2000" b="1" dirty="0">
                <a:latin typeface="Times New Roman" pitchFamily="18" charset="0"/>
                <a:cs typeface="Times New Roman" pitchFamily="18" charset="0"/>
              </a:rPr>
              <a:t>Data-Driven Decision Making</a:t>
            </a:r>
            <a:r>
              <a:rPr lang="en-US" sz="2000" dirty="0">
                <a:latin typeface="Times New Roman" pitchFamily="18" charset="0"/>
                <a:cs typeface="Times New Roman" pitchFamily="18" charset="0"/>
              </a:rPr>
              <a:t>: Empowers HR and management with actionable insights for informed decisions on appraisals, promotions, and employee development.</a:t>
            </a:r>
          </a:p>
          <a:p>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66976" y="300037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TotalTime>
  <Words>694</Words>
  <Application>Microsoft Office PowerPoint</Application>
  <PresentationFormat>Widescreen</PresentationFormat>
  <Paragraphs>74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lekha nachiyar k</cp:lastModifiedBy>
  <cp:revision>18</cp:revision>
  <dcterms:created xsi:type="dcterms:W3CDTF">2024-03-29T15:07:22Z</dcterms:created>
  <dcterms:modified xsi:type="dcterms:W3CDTF">2024-09-08T08:59:02Z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