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5" r:id="rId2"/>
    <p:sldId id="261" r:id="rId3"/>
    <p:sldId id="290" r:id="rId4"/>
    <p:sldId id="279" r:id="rId5"/>
    <p:sldId id="281" r:id="rId6"/>
    <p:sldId id="308" r:id="rId7"/>
    <p:sldId id="303" r:id="rId8"/>
    <p:sldId id="307" r:id="rId9"/>
    <p:sldId id="304" r:id="rId10"/>
    <p:sldId id="305" r:id="rId11"/>
    <p:sldId id="298" r:id="rId12"/>
    <p:sldId id="299" r:id="rId13"/>
    <p:sldId id="30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4" autoAdjust="0"/>
    <p:restoredTop sz="94590" autoAdjust="0"/>
  </p:normalViewPr>
  <p:slideViewPr>
    <p:cSldViewPr>
      <p:cViewPr>
        <p:scale>
          <a:sx n="73" d="100"/>
          <a:sy n="73" d="100"/>
        </p:scale>
        <p:origin x="10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2/27/2023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dirty="0"/>
          </a:p>
        </p:txBody>
      </p:sp>
    </p:spTree>
    <p:extLst>
      <p:ext uri="{BB962C8B-B14F-4D97-AF65-F5344CB8AC3E}">
        <p14:creationId xmlns:p14="http://schemas.microsoft.com/office/powerpoint/2010/main" val="21574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dirty="0"/>
          </a:p>
        </p:txBody>
      </p:sp>
    </p:spTree>
    <p:extLst>
      <p:ext uri="{BB962C8B-B14F-4D97-AF65-F5344CB8AC3E}">
        <p14:creationId xmlns:p14="http://schemas.microsoft.com/office/powerpoint/2010/main" val="1993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27 February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27 February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27 February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27 February 2023</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27 February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27 February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27 February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27 February 2023</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27 February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27 February 2023</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27 February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27 February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27 February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615726" y="1863725"/>
            <a:ext cx="7788971" cy="402821"/>
          </a:xfrm>
        </p:spPr>
        <p:txBody>
          <a:bodyPr>
            <a:noAutofit/>
          </a:bodyPr>
          <a:lstStyle/>
          <a:p>
            <a:r>
              <a:rPr lang="en-IN" sz="2400" b="1" kern="0" dirty="0">
                <a:effectLst/>
                <a:latin typeface="Arial" panose="020B0604020202020204" pitchFamily="34" charset="0"/>
                <a:ea typeface="Arial" panose="020B0604020202020204" pitchFamily="34" charset="0"/>
              </a:rPr>
              <a:t>WOMEN’S WELFARE ON THE BASIS OF SENTIMENTAL ANALYSIS</a:t>
            </a:r>
            <a:br>
              <a:rPr lang="en-IN" sz="2400" dirty="0">
                <a:solidFill>
                  <a:srgbClr val="FF0000"/>
                </a:solidFill>
                <a:latin typeface="Times New Roman" panose="02020603050405020304" pitchFamily="18" charset="0"/>
                <a:cs typeface="Times New Roman" panose="02020603050405020304" pitchFamily="18"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914400" y="3200400"/>
            <a:ext cx="7543800" cy="2438400"/>
          </a:xfrm>
        </p:spPr>
        <p:txBody>
          <a:bodyPr>
            <a:normAutofit/>
          </a:bodyPr>
          <a:lstStyle/>
          <a:p>
            <a:r>
              <a:rPr lang="en-US" sz="2000" dirty="0">
                <a:solidFill>
                  <a:schemeClr val="tx1"/>
                </a:solidFill>
                <a:latin typeface="Arial" pitchFamily="34" charset="0"/>
                <a:cs typeface="Arial" pitchFamily="34" charset="0"/>
              </a:rPr>
              <a:t>Under the guidance of </a:t>
            </a:r>
          </a:p>
          <a:p>
            <a:pPr marR="38735" indent="109220" algn="ctr">
              <a:lnSpc>
                <a:spcPct val="107000"/>
              </a:lnSpc>
              <a:spcBef>
                <a:spcPts val="895"/>
              </a:spcBef>
              <a:spcAft>
                <a:spcPts val="0"/>
              </a:spcAft>
            </a:pPr>
            <a:r>
              <a:rPr lang="en-US" sz="2000" b="1" dirty="0">
                <a:solidFill>
                  <a:schemeClr val="tx1"/>
                </a:solidFill>
                <a:effectLst/>
                <a:latin typeface="Arial" panose="020B0604020202020204" pitchFamily="34" charset="0"/>
                <a:ea typeface="Arimo"/>
                <a:cs typeface="Arimo"/>
              </a:rPr>
              <a:t>Dr. </a:t>
            </a:r>
            <a:r>
              <a:rPr lang="en-US" sz="2000" b="1" dirty="0">
                <a:solidFill>
                  <a:schemeClr val="tx1"/>
                </a:solidFill>
                <a:latin typeface="Arial" panose="020B0604020202020204" pitchFamily="34" charset="0"/>
                <a:ea typeface="Arimo"/>
                <a:cs typeface="Arimo"/>
              </a:rPr>
              <a:t>CHRISTY. A</a:t>
            </a:r>
            <a:endParaRPr lang="en-IN" sz="2000" dirty="0">
              <a:solidFill>
                <a:schemeClr val="tx1"/>
              </a:solidFill>
              <a:effectLst/>
              <a:latin typeface="Arimo"/>
              <a:ea typeface="Arimo"/>
              <a:cs typeface="Arimo"/>
            </a:endParaRPr>
          </a:p>
          <a:p>
            <a:pPr>
              <a:spcBef>
                <a:spcPts val="15"/>
              </a:spcBef>
            </a:pPr>
            <a:r>
              <a:rPr lang="en-US" sz="2000" dirty="0">
                <a:solidFill>
                  <a:schemeClr val="tx1"/>
                </a:solidFill>
                <a:latin typeface="Arial" pitchFamily="34" charset="0"/>
                <a:cs typeface="Arial" pitchFamily="34" charset="0"/>
              </a:rPr>
              <a:t>by</a:t>
            </a:r>
          </a:p>
          <a:p>
            <a:r>
              <a:rPr lang="en-US" sz="2000" dirty="0">
                <a:solidFill>
                  <a:schemeClr val="tx1"/>
                </a:solidFill>
                <a:latin typeface="Arial" pitchFamily="34" charset="0"/>
                <a:cs typeface="Arial" pitchFamily="34" charset="0"/>
              </a:rPr>
              <a:t>MD ABDUL GHANI FAIZ(39110627)</a:t>
            </a:r>
          </a:p>
          <a:p>
            <a:r>
              <a:rPr lang="en-US" sz="2000" dirty="0">
                <a:solidFill>
                  <a:schemeClr val="tx1"/>
                </a:solidFill>
                <a:latin typeface="Arial" pitchFamily="34" charset="0"/>
                <a:cs typeface="Arial" pitchFamily="34" charset="0"/>
              </a:rPr>
              <a:t>PENMETSA GOUTAM NAGA SAI VARMA(39110763)</a:t>
            </a: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pPr/>
              <a:t>27 February 2023</a:t>
            </a:fld>
            <a:endParaRPr lang="en-US" dirty="0"/>
          </a:p>
        </p:txBody>
      </p:sp>
      <p:sp>
        <p:nvSpPr>
          <p:cNvPr id="6" name="Footer Placeholder 5"/>
          <p:cNvSpPr>
            <a:spLocks noGrp="1"/>
          </p:cNvSpPr>
          <p:nvPr>
            <p:ph type="ftr" sz="quarter" idx="11"/>
          </p:nvPr>
        </p:nvSpPr>
        <p:spPr/>
        <p:txBody>
          <a:bodyPr/>
          <a:lstStyle/>
          <a:p>
            <a:r>
              <a:rPr lang="en-US" dirty="0"/>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dirty="0"/>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150" y="228600"/>
            <a:ext cx="65913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989C-7EBA-3BEA-861E-34652A4FE5BA}"/>
              </a:ext>
            </a:extLst>
          </p:cNvPr>
          <p:cNvSpPr>
            <a:spLocks noGrp="1"/>
          </p:cNvSpPr>
          <p:nvPr>
            <p:ph type="title"/>
          </p:nvPr>
        </p:nvSpPr>
        <p:spPr/>
        <p:txBody>
          <a:bodyPr/>
          <a:lstStyle/>
          <a:p>
            <a:r>
              <a:rPr lang="en-US" dirty="0"/>
              <a:t>Project Management Plan</a:t>
            </a:r>
            <a:endParaRPr lang="en-IN" dirty="0"/>
          </a:p>
        </p:txBody>
      </p:sp>
      <p:sp>
        <p:nvSpPr>
          <p:cNvPr id="3" name="Content Placeholder 2">
            <a:extLst>
              <a:ext uri="{FF2B5EF4-FFF2-40B4-BE49-F238E27FC236}">
                <a16:creationId xmlns:a16="http://schemas.microsoft.com/office/drawing/2014/main" id="{8869B2A1-A51C-B004-AD9A-B4B7347ADDC4}"/>
              </a:ext>
            </a:extLst>
          </p:cNvPr>
          <p:cNvSpPr>
            <a:spLocks noGrp="1"/>
          </p:cNvSpPr>
          <p:nvPr>
            <p:ph idx="1"/>
          </p:nvPr>
        </p:nvSpPr>
        <p:spPr/>
        <p:txBody>
          <a:bodyPr>
            <a:normAutofit fontScale="62500" lnSpcReduction="20000"/>
          </a:bodyPr>
          <a:lstStyle/>
          <a:p>
            <a:pPr marL="0" indent="0" algn="just">
              <a:buNone/>
            </a:pPr>
            <a:r>
              <a:rPr lang="en-IN" sz="3200" b="1" dirty="0">
                <a:latin typeface="Arial" panose="020B0604020202020204" pitchFamily="34" charset="0"/>
                <a:cs typeface="Arial" panose="020B0604020202020204" pitchFamily="34" charset="0"/>
              </a:rPr>
              <a:t>Step4:</a:t>
            </a:r>
          </a:p>
          <a:p>
            <a:pPr marL="0" indent="0" algn="just">
              <a:buNone/>
            </a:pPr>
            <a:r>
              <a:rPr lang="en-IN" sz="3200" dirty="0">
                <a:latin typeface="Arial" panose="020B0604020202020204" pitchFamily="34" charset="0"/>
                <a:cs typeface="Arial" panose="020B0604020202020204" pitchFamily="34" charset="0"/>
              </a:rPr>
              <a:t>Words extraction is performed through tokenization. All the redundant information will be removed. Lemmatization is performed to convert words to meaningful base form which is used in classifying the tweet into polarity</a:t>
            </a:r>
          </a:p>
          <a:p>
            <a:pPr marL="0" indent="0" algn="just">
              <a:buNone/>
            </a:pPr>
            <a:r>
              <a:rPr lang="en-IN" sz="3200" b="1" dirty="0">
                <a:latin typeface="Arial" panose="020B0604020202020204" pitchFamily="34" charset="0"/>
                <a:cs typeface="Arial" panose="020B0604020202020204" pitchFamily="34" charset="0"/>
              </a:rPr>
              <a:t>Step5:</a:t>
            </a:r>
          </a:p>
          <a:p>
            <a:pPr marL="0" indent="0" algn="just">
              <a:buNone/>
            </a:pPr>
            <a:r>
              <a:rPr lang="en-IN" sz="3200" dirty="0">
                <a:latin typeface="Arial" panose="020B0604020202020204" pitchFamily="34" charset="0"/>
                <a:cs typeface="Arial" panose="020B0604020202020204" pitchFamily="34" charset="0"/>
              </a:rPr>
              <a:t>Classifying the data into polarity is performed by Support Vector Machine.</a:t>
            </a:r>
          </a:p>
          <a:p>
            <a:pPr marL="0" indent="0" algn="just">
              <a:buNone/>
            </a:pPr>
            <a:r>
              <a:rPr lang="en-IN" sz="3200" b="1" dirty="0">
                <a:latin typeface="Arial" panose="020B0604020202020204" pitchFamily="34" charset="0"/>
                <a:cs typeface="Arial" panose="020B0604020202020204" pitchFamily="34" charset="0"/>
              </a:rPr>
              <a:t>Step6:</a:t>
            </a:r>
          </a:p>
          <a:p>
            <a:pPr marL="0" indent="0" algn="just">
              <a:buNone/>
            </a:pPr>
            <a:r>
              <a:rPr lang="en-IN" sz="3200" dirty="0">
                <a:latin typeface="Arial" panose="020B0604020202020204" pitchFamily="34" charset="0"/>
                <a:cs typeface="Arial" panose="020B0604020202020204" pitchFamily="34" charset="0"/>
              </a:rPr>
              <a:t>Train the chosen model with trained dataset. This makes model to learn the pattern of words from tweets, which will be useful in predicting whether the given tweet is positive or negative</a:t>
            </a:r>
          </a:p>
          <a:p>
            <a:pPr marL="0" indent="0" algn="just">
              <a:buNone/>
            </a:pPr>
            <a:r>
              <a:rPr lang="en-IN" sz="3200" b="1" dirty="0">
                <a:latin typeface="Arial" panose="020B0604020202020204" pitchFamily="34" charset="0"/>
                <a:cs typeface="Arial" panose="020B0604020202020204" pitchFamily="34" charset="0"/>
              </a:rPr>
              <a:t>Step7:</a:t>
            </a:r>
          </a:p>
          <a:p>
            <a:pPr marL="0" indent="0" algn="just">
              <a:buNone/>
            </a:pPr>
            <a:r>
              <a:rPr lang="en-IN" sz="3200" dirty="0">
                <a:latin typeface="Arial" panose="020B0604020202020204" pitchFamily="34" charset="0"/>
                <a:cs typeface="Arial" panose="020B0604020202020204" pitchFamily="34" charset="0"/>
              </a:rPr>
              <a:t>Finally , based on the polarity we organize the data into graphical representation categorized as positive and negative</a:t>
            </a:r>
          </a:p>
          <a:p>
            <a:endParaRPr lang="en-IN" dirty="0"/>
          </a:p>
        </p:txBody>
      </p:sp>
      <p:sp>
        <p:nvSpPr>
          <p:cNvPr id="4" name="Date Placeholder 3">
            <a:extLst>
              <a:ext uri="{FF2B5EF4-FFF2-40B4-BE49-F238E27FC236}">
                <a16:creationId xmlns:a16="http://schemas.microsoft.com/office/drawing/2014/main" id="{F46A959F-08D4-CDD1-D8F5-ACC92BC06316}"/>
              </a:ext>
            </a:extLst>
          </p:cNvPr>
          <p:cNvSpPr>
            <a:spLocks noGrp="1"/>
          </p:cNvSpPr>
          <p:nvPr>
            <p:ph type="dt" sz="half" idx="10"/>
          </p:nvPr>
        </p:nvSpPr>
        <p:spPr/>
        <p:txBody>
          <a:bodyPr/>
          <a:lstStyle/>
          <a:p>
            <a:fld id="{DD1A6F9D-DD77-42A7-A6AB-57439E778FC8}" type="datetime3">
              <a:rPr lang="en-US" smtClean="0"/>
              <a:pPr/>
              <a:t>27 February 2023</a:t>
            </a:fld>
            <a:endParaRPr lang="en-US" dirty="0"/>
          </a:p>
        </p:txBody>
      </p:sp>
      <p:sp>
        <p:nvSpPr>
          <p:cNvPr id="5" name="Footer Placeholder 4">
            <a:extLst>
              <a:ext uri="{FF2B5EF4-FFF2-40B4-BE49-F238E27FC236}">
                <a16:creationId xmlns:a16="http://schemas.microsoft.com/office/drawing/2014/main" id="{BAC9A66A-8F23-796D-566D-5EA2CD2E5728}"/>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299BE196-07BD-565F-AC28-2339A8437EF5}"/>
              </a:ext>
            </a:extLst>
          </p:cNvPr>
          <p:cNvSpPr>
            <a:spLocks noGrp="1"/>
          </p:cNvSpPr>
          <p:nvPr>
            <p:ph type="sldNum" sz="quarter" idx="12"/>
          </p:nvPr>
        </p:nvSpPr>
        <p:spPr/>
        <p:txBody>
          <a:bodyPr/>
          <a:lstStyle/>
          <a:p>
            <a:fld id="{7B28076C-CE04-4A00-BFAA-A90EA8355859}" type="slidenum">
              <a:rPr lang="en-US" smtClean="0"/>
              <a:pPr/>
              <a:t>10</a:t>
            </a:fld>
            <a:endParaRPr lang="en-US" dirty="0"/>
          </a:p>
        </p:txBody>
      </p:sp>
    </p:spTree>
    <p:extLst>
      <p:ext uri="{BB962C8B-B14F-4D97-AF65-F5344CB8AC3E}">
        <p14:creationId xmlns:p14="http://schemas.microsoft.com/office/powerpoint/2010/main" val="389929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Date Placeholder 2"/>
          <p:cNvSpPr>
            <a:spLocks noGrp="1"/>
          </p:cNvSpPr>
          <p:nvPr>
            <p:ph type="dt" sz="half" idx="10"/>
          </p:nvPr>
        </p:nvSpPr>
        <p:spPr/>
        <p:txBody>
          <a:bodyPr/>
          <a:lstStyle/>
          <a:p>
            <a:fld id="{90D305F7-9DF8-482F-A92F-377DE8B06454}" type="datetime3">
              <a:rPr lang="en-US" smtClean="0"/>
              <a:pPr/>
              <a:t>27 February 2023</a:t>
            </a:fld>
            <a:endParaRPr lang="en-US" dirty="0"/>
          </a:p>
        </p:txBody>
      </p:sp>
      <p:sp>
        <p:nvSpPr>
          <p:cNvPr id="4" name="Footer Placeholder 3"/>
          <p:cNvSpPr>
            <a:spLocks noGrp="1"/>
          </p:cNvSpPr>
          <p:nvPr>
            <p:ph type="ftr" sz="quarter" idx="11"/>
          </p:nvPr>
        </p:nvSpPr>
        <p:spPr/>
        <p:txBody>
          <a:bodyPr/>
          <a:lstStyle/>
          <a:p>
            <a:r>
              <a:rPr lang="en-US" dirty="0"/>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11</a:t>
            </a:fld>
            <a:endParaRPr lang="en-US" dirty="0"/>
          </a:p>
        </p:txBody>
      </p:sp>
      <p:sp>
        <p:nvSpPr>
          <p:cNvPr id="8" name="TextBox 7">
            <a:extLst>
              <a:ext uri="{FF2B5EF4-FFF2-40B4-BE49-F238E27FC236}">
                <a16:creationId xmlns:a16="http://schemas.microsoft.com/office/drawing/2014/main" id="{E97E3D70-270E-4E44-6C39-8B0489F9941A}"/>
              </a:ext>
            </a:extLst>
          </p:cNvPr>
          <p:cNvSpPr txBox="1"/>
          <p:nvPr/>
        </p:nvSpPr>
        <p:spPr>
          <a:xfrm>
            <a:off x="71961" y="1219200"/>
            <a:ext cx="8458200" cy="4196020"/>
          </a:xfrm>
          <a:prstGeom prst="rect">
            <a:avLst/>
          </a:prstGeom>
          <a:noFill/>
        </p:spPr>
        <p:txBody>
          <a:bodyPr wrap="square">
            <a:spAutoFit/>
          </a:bodyPr>
          <a:lstStyle/>
          <a:p>
            <a:pPr marL="460375" marR="85725" indent="-231775" algn="just">
              <a:lnSpc>
                <a:spcPct val="150000"/>
              </a:lnSpc>
              <a:spcAft>
                <a:spcPts val="0"/>
              </a:spcAft>
              <a:tabLst>
                <a:tab pos="347345" algn="l"/>
              </a:tabLst>
            </a:pPr>
            <a:r>
              <a:rPr lang="en-US" dirty="0">
                <a:effectLst/>
                <a:latin typeface="Arial" panose="020B0604020202020204" pitchFamily="34" charset="0"/>
                <a:ea typeface="Arimo"/>
                <a:cs typeface="Arial" panose="020B0604020202020204" pitchFamily="34" charset="0"/>
              </a:rPr>
              <a:t>[1] S. </a:t>
            </a:r>
            <a:r>
              <a:rPr lang="en-US" dirty="0" err="1">
                <a:effectLst/>
                <a:latin typeface="Arial" panose="020B0604020202020204" pitchFamily="34" charset="0"/>
                <a:ea typeface="Arimo"/>
                <a:cs typeface="Arial" panose="020B0604020202020204" pitchFamily="34" charset="0"/>
              </a:rPr>
              <a:t>Rammorthy</a:t>
            </a:r>
            <a:r>
              <a:rPr lang="en-US" dirty="0">
                <a:effectLst/>
                <a:latin typeface="Arial" panose="020B0604020202020204" pitchFamily="34" charset="0"/>
                <a:ea typeface="Arimo"/>
                <a:cs typeface="Arial" panose="020B0604020202020204" pitchFamily="34" charset="0"/>
              </a:rPr>
              <a:t> et al.,” Safety Measures Against Women Violence in India using Sentimental Analysis “,International Journal of Innovative Technology and Exploring Engineering,ISSN:22782 3075,p.no:150 -154,April 2019 </a:t>
            </a:r>
            <a:endParaRPr lang="en-IN" sz="1600" dirty="0">
              <a:effectLst/>
              <a:latin typeface="Arial" panose="020B0604020202020204" pitchFamily="34" charset="0"/>
              <a:ea typeface="Arimo"/>
              <a:cs typeface="Arial" panose="020B0604020202020204" pitchFamily="34" charset="0"/>
            </a:endParaRPr>
          </a:p>
          <a:p>
            <a:pPr marL="460375" marR="85725" indent="-231775" algn="just">
              <a:lnSpc>
                <a:spcPct val="150000"/>
              </a:lnSpc>
              <a:spcAft>
                <a:spcPts val="0"/>
              </a:spcAft>
              <a:tabLst>
                <a:tab pos="347345" algn="l"/>
              </a:tabLst>
            </a:pPr>
            <a:r>
              <a:rPr lang="en-US" dirty="0">
                <a:effectLst/>
                <a:latin typeface="Arial" panose="020B0604020202020204" pitchFamily="34" charset="0"/>
                <a:ea typeface="Arimo"/>
                <a:cs typeface="Arial" panose="020B0604020202020204" pitchFamily="34" charset="0"/>
              </a:rPr>
              <a:t>[2] </a:t>
            </a:r>
            <a:r>
              <a:rPr lang="en-US" dirty="0" err="1">
                <a:effectLst/>
                <a:latin typeface="Arial" panose="020B0604020202020204" pitchFamily="34" charset="0"/>
                <a:ea typeface="Arimo"/>
                <a:cs typeface="Arial" panose="020B0604020202020204" pitchFamily="34" charset="0"/>
              </a:rPr>
              <a:t>MadhuraShrirodkar</a:t>
            </a:r>
            <a:r>
              <a:rPr lang="en-US" dirty="0">
                <a:effectLst/>
                <a:latin typeface="Arial" panose="020B0604020202020204" pitchFamily="34" charset="0"/>
                <a:ea typeface="Arimo"/>
                <a:cs typeface="Arial" panose="020B0604020202020204" pitchFamily="34" charset="0"/>
              </a:rPr>
              <a:t> “Result Prediction using Twitter data”, International Research Journal Of Engineering And Technology,ISSN:2395-0056,2 Feb 2020 </a:t>
            </a:r>
            <a:endParaRPr lang="en-IN" sz="1600" dirty="0">
              <a:effectLst/>
              <a:latin typeface="Arial" panose="020B0604020202020204" pitchFamily="34" charset="0"/>
              <a:ea typeface="Arimo"/>
              <a:cs typeface="Arial" panose="020B0604020202020204" pitchFamily="34" charset="0"/>
            </a:endParaRPr>
          </a:p>
          <a:p>
            <a:pPr marL="460375" marR="85725" indent="-231775" algn="just">
              <a:lnSpc>
                <a:spcPct val="150000"/>
              </a:lnSpc>
              <a:spcAft>
                <a:spcPts val="0"/>
              </a:spcAft>
              <a:tabLst>
                <a:tab pos="347345" algn="l"/>
              </a:tabLst>
            </a:pPr>
            <a:r>
              <a:rPr lang="en-US" dirty="0">
                <a:effectLst/>
                <a:latin typeface="Arial" panose="020B0604020202020204" pitchFamily="34" charset="0"/>
                <a:ea typeface="Arimo"/>
                <a:cs typeface="Arial" panose="020B0604020202020204" pitchFamily="34" charset="0"/>
              </a:rPr>
              <a:t>[3] </a:t>
            </a:r>
            <a:r>
              <a:rPr lang="en-US" dirty="0" err="1">
                <a:effectLst/>
                <a:latin typeface="Arial" panose="020B0604020202020204" pitchFamily="34" charset="0"/>
                <a:ea typeface="Arimo"/>
                <a:cs typeface="Arial" panose="020B0604020202020204" pitchFamily="34" charset="0"/>
              </a:rPr>
              <a:t>AbdullahaAlasedi</a:t>
            </a:r>
            <a:r>
              <a:rPr lang="en-US" dirty="0">
                <a:effectLst/>
                <a:latin typeface="Arial" panose="020B0604020202020204" pitchFamily="34" charset="0"/>
                <a:ea typeface="Arimo"/>
                <a:cs typeface="Arial" panose="020B0604020202020204" pitchFamily="34" charset="0"/>
              </a:rPr>
              <a:t> “Sentimental analysis of Twitter data”, International Journal of Computer Application,ISSN:2395-0072,2 Nov 2019 </a:t>
            </a:r>
            <a:endParaRPr lang="en-IN" sz="1600" dirty="0">
              <a:effectLst/>
              <a:latin typeface="Arial" panose="020B0604020202020204" pitchFamily="34" charset="0"/>
              <a:ea typeface="Arimo"/>
              <a:cs typeface="Arial" panose="020B0604020202020204" pitchFamily="34" charset="0"/>
            </a:endParaRPr>
          </a:p>
          <a:p>
            <a:pPr marL="460375" marR="85725" indent="-231775" algn="just">
              <a:lnSpc>
                <a:spcPct val="150000"/>
              </a:lnSpc>
              <a:spcAft>
                <a:spcPts val="0"/>
              </a:spcAft>
              <a:tabLst>
                <a:tab pos="347345" algn="l"/>
              </a:tabLst>
            </a:pPr>
            <a:r>
              <a:rPr lang="en-US" dirty="0">
                <a:effectLst/>
                <a:latin typeface="Arial" panose="020B0604020202020204" pitchFamily="34" charset="0"/>
                <a:ea typeface="Arimo"/>
                <a:cs typeface="Arial" panose="020B0604020202020204" pitchFamily="34" charset="0"/>
              </a:rPr>
              <a:t>[4] </a:t>
            </a:r>
            <a:r>
              <a:rPr lang="en-US" dirty="0" err="1">
                <a:effectLst/>
                <a:latin typeface="Arial" panose="020B0604020202020204" pitchFamily="34" charset="0"/>
                <a:ea typeface="Arimo"/>
                <a:cs typeface="Arial" panose="020B0604020202020204" pitchFamily="34" charset="0"/>
              </a:rPr>
              <a:t>EmanAlyami</a:t>
            </a:r>
            <a:r>
              <a:rPr lang="en-US" dirty="0">
                <a:effectLst/>
                <a:latin typeface="Arial" panose="020B0604020202020204" pitchFamily="34" charset="0"/>
                <a:ea typeface="Arimo"/>
                <a:cs typeface="Arial" panose="020B0604020202020204" pitchFamily="34" charset="0"/>
              </a:rPr>
              <a:t>,”Mining Saudi Twitter sphere for expressive support towards women” Fourth World Conference on Smart Trends in system, 26 Oct 2020 </a:t>
            </a:r>
            <a:endParaRPr lang="en-IN" sz="1600" dirty="0">
              <a:effectLst/>
              <a:latin typeface="Arial" panose="020B0604020202020204" pitchFamily="34" charset="0"/>
              <a:ea typeface="Arimo"/>
              <a:cs typeface="Arial" panose="020B0604020202020204" pitchFamily="34" charset="0"/>
            </a:endParaRPr>
          </a:p>
        </p:txBody>
      </p:sp>
      <p:sp>
        <p:nvSpPr>
          <p:cNvPr id="10" name="TextBox 9">
            <a:extLst>
              <a:ext uri="{FF2B5EF4-FFF2-40B4-BE49-F238E27FC236}">
                <a16:creationId xmlns:a16="http://schemas.microsoft.com/office/drawing/2014/main" id="{F68C6404-3D8A-BA1D-CEAD-1D9AA6D90C81}"/>
              </a:ext>
            </a:extLst>
          </p:cNvPr>
          <p:cNvSpPr txBox="1"/>
          <p:nvPr/>
        </p:nvSpPr>
        <p:spPr>
          <a:xfrm>
            <a:off x="32240" y="5333532"/>
            <a:ext cx="8763000" cy="1295868"/>
          </a:xfrm>
          <a:prstGeom prst="rect">
            <a:avLst/>
          </a:prstGeom>
          <a:noFill/>
        </p:spPr>
        <p:txBody>
          <a:bodyPr wrap="square">
            <a:spAutoFit/>
          </a:bodyPr>
          <a:lstStyle/>
          <a:p>
            <a:pPr marL="460375" marR="85725" indent="-231775" algn="just">
              <a:lnSpc>
                <a:spcPct val="150000"/>
              </a:lnSpc>
              <a:spcAft>
                <a:spcPts val="0"/>
              </a:spcAft>
              <a:tabLst>
                <a:tab pos="347345" algn="l"/>
              </a:tabLst>
            </a:pPr>
            <a:r>
              <a:rPr lang="en-US" sz="1800" dirty="0">
                <a:effectLst/>
                <a:latin typeface="Arial" panose="020B0604020202020204" pitchFamily="34" charset="0"/>
                <a:ea typeface="Arimo"/>
                <a:cs typeface="Arial" panose="020B0604020202020204" pitchFamily="34" charset="0"/>
              </a:rPr>
              <a:t>[5] </a:t>
            </a:r>
            <a:r>
              <a:rPr lang="en-US" sz="1800" dirty="0" err="1">
                <a:effectLst/>
                <a:latin typeface="Arial" panose="020B0604020202020204" pitchFamily="34" charset="0"/>
                <a:ea typeface="Arimo"/>
                <a:cs typeface="Arial" panose="020B0604020202020204" pitchFamily="34" charset="0"/>
              </a:rPr>
              <a:t>Sahayak</a:t>
            </a:r>
            <a:r>
              <a:rPr lang="en-US" sz="1800" dirty="0">
                <a:effectLst/>
                <a:latin typeface="Arial" panose="020B0604020202020204" pitchFamily="34" charset="0"/>
                <a:ea typeface="Arimo"/>
                <a:cs typeface="Arial" panose="020B0604020202020204" pitchFamily="34" charset="0"/>
              </a:rPr>
              <a:t> V, </a:t>
            </a:r>
            <a:r>
              <a:rPr lang="en-US" sz="1800" dirty="0" err="1">
                <a:effectLst/>
                <a:latin typeface="Arial" panose="020B0604020202020204" pitchFamily="34" charset="0"/>
                <a:ea typeface="Arimo"/>
                <a:cs typeface="Arial" panose="020B0604020202020204" pitchFamily="34" charset="0"/>
              </a:rPr>
              <a:t>Shete</a:t>
            </a:r>
            <a:r>
              <a:rPr lang="en-US" sz="1800" dirty="0">
                <a:effectLst/>
                <a:latin typeface="Arial" panose="020B0604020202020204" pitchFamily="34" charset="0"/>
                <a:ea typeface="Arimo"/>
                <a:cs typeface="Arial" panose="020B0604020202020204" pitchFamily="34" charset="0"/>
              </a:rPr>
              <a:t> V &amp; Pathan A (2015). “Sentiment analysis on twitter data.” International Journal of Innovative Research in Advanced Engineering (IJIRAE), 2(1), 178-183. </a:t>
            </a:r>
            <a:endParaRPr lang="en-IN" sz="1600" dirty="0">
              <a:effectLst/>
              <a:latin typeface="Arial" panose="020B0604020202020204" pitchFamily="34" charset="0"/>
              <a:ea typeface="Arimo"/>
              <a:cs typeface="Arial" panose="020B0604020202020204" pitchFamily="34" charset="0"/>
            </a:endParaRPr>
          </a:p>
        </p:txBody>
      </p:sp>
    </p:spTree>
    <p:extLst>
      <p:ext uri="{BB962C8B-B14F-4D97-AF65-F5344CB8AC3E}">
        <p14:creationId xmlns:p14="http://schemas.microsoft.com/office/powerpoint/2010/main" val="331927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49" y="107005"/>
            <a:ext cx="8229600" cy="1143000"/>
          </a:xfrm>
        </p:spPr>
        <p:txBody>
          <a:bodyPr/>
          <a:lstStyle/>
          <a:p>
            <a:r>
              <a:rPr lang="en-IN" dirty="0"/>
              <a:t>References</a:t>
            </a:r>
          </a:p>
        </p:txBody>
      </p:sp>
      <p:sp>
        <p:nvSpPr>
          <p:cNvPr id="3" name="Date Placeholder 2"/>
          <p:cNvSpPr>
            <a:spLocks noGrp="1"/>
          </p:cNvSpPr>
          <p:nvPr>
            <p:ph type="dt" sz="half" idx="10"/>
          </p:nvPr>
        </p:nvSpPr>
        <p:spPr/>
        <p:txBody>
          <a:bodyPr/>
          <a:lstStyle/>
          <a:p>
            <a:fld id="{90D305F7-9DF8-482F-A92F-377DE8B06454}" type="datetime3">
              <a:rPr lang="en-US" smtClean="0"/>
              <a:pPr/>
              <a:t>27 February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12</a:t>
            </a:fld>
            <a:endParaRPr lang="en-US"/>
          </a:p>
        </p:txBody>
      </p:sp>
      <p:sp>
        <p:nvSpPr>
          <p:cNvPr id="9" name="Title 1">
            <a:extLst>
              <a:ext uri="{FF2B5EF4-FFF2-40B4-BE49-F238E27FC236}">
                <a16:creationId xmlns:a16="http://schemas.microsoft.com/office/drawing/2014/main" id="{DDB7A818-46EA-6D30-FFCB-86E8DDF81E4B}"/>
              </a:ext>
            </a:extLst>
          </p:cNvPr>
          <p:cNvSpPr txBox="1">
            <a:spLocks/>
          </p:cNvSpPr>
          <p:nvPr/>
        </p:nvSpPr>
        <p:spPr>
          <a:xfrm>
            <a:off x="381000" y="1147864"/>
            <a:ext cx="8229600" cy="5213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marR="82550" lvl="0" indent="-342900" algn="just">
              <a:lnSpc>
                <a:spcPct val="150000"/>
              </a:lnSpc>
              <a:spcAft>
                <a:spcPts val="0"/>
              </a:spcAft>
              <a:buSzPts val="1200"/>
              <a:buFont typeface="Arial" panose="020B0604020202020204" pitchFamily="34" charset="0"/>
              <a:buChar char="•"/>
              <a:tabLst>
                <a:tab pos="328930" algn="l"/>
              </a:tabLst>
            </a:pPr>
            <a:endParaRPr lang="en-IN" sz="1800" dirty="0">
              <a:effectLst/>
              <a:latin typeface="Arimo"/>
              <a:ea typeface="Arimo"/>
              <a:cs typeface="Arimo"/>
            </a:endParaRPr>
          </a:p>
        </p:txBody>
      </p:sp>
      <p:sp>
        <p:nvSpPr>
          <p:cNvPr id="7" name="TextBox 6">
            <a:extLst>
              <a:ext uri="{FF2B5EF4-FFF2-40B4-BE49-F238E27FC236}">
                <a16:creationId xmlns:a16="http://schemas.microsoft.com/office/drawing/2014/main" id="{765EB77B-34EB-81F2-1389-A9FDD9696632}"/>
              </a:ext>
            </a:extLst>
          </p:cNvPr>
          <p:cNvSpPr txBox="1"/>
          <p:nvPr/>
        </p:nvSpPr>
        <p:spPr>
          <a:xfrm>
            <a:off x="114300" y="1246762"/>
            <a:ext cx="8763000" cy="6129883"/>
          </a:xfrm>
          <a:prstGeom prst="rect">
            <a:avLst/>
          </a:prstGeom>
          <a:noFill/>
        </p:spPr>
        <p:txBody>
          <a:bodyPr wrap="square">
            <a:spAutoFit/>
          </a:bodyPr>
          <a:lstStyle/>
          <a:p>
            <a:pPr marL="460375" marR="85725" indent="-231775" algn="just">
              <a:lnSpc>
                <a:spcPct val="150000"/>
              </a:lnSpc>
              <a:spcAft>
                <a:spcPts val="0"/>
              </a:spcAft>
              <a:tabLst>
                <a:tab pos="347345" algn="l"/>
              </a:tabLst>
            </a:pPr>
            <a:r>
              <a:rPr lang="en-US" sz="1800" dirty="0">
                <a:effectLst/>
                <a:latin typeface="Arimo"/>
                <a:ea typeface="Arimo"/>
                <a:cs typeface="Arimo"/>
              </a:rPr>
              <a:t>[</a:t>
            </a:r>
            <a:r>
              <a:rPr lang="en-US" sz="1800" dirty="0">
                <a:effectLst/>
                <a:latin typeface="Arial" panose="020B0604020202020204" pitchFamily="34" charset="0"/>
                <a:ea typeface="Arimo"/>
                <a:cs typeface="Arial" panose="020B0604020202020204" pitchFamily="34" charset="0"/>
              </a:rPr>
              <a:t>6] Gupta B, Negi M, Vishwakarma K, Rawat G &amp;</a:t>
            </a:r>
            <a:r>
              <a:rPr lang="en-US" sz="1800" dirty="0" err="1">
                <a:effectLst/>
                <a:latin typeface="Arial" panose="020B0604020202020204" pitchFamily="34" charset="0"/>
                <a:ea typeface="Arimo"/>
                <a:cs typeface="Arial" panose="020B0604020202020204" pitchFamily="34" charset="0"/>
              </a:rPr>
              <a:t>Badhani</a:t>
            </a:r>
            <a:r>
              <a:rPr lang="en-US" sz="1800" dirty="0">
                <a:effectLst/>
                <a:latin typeface="Arial" panose="020B0604020202020204" pitchFamily="34" charset="0"/>
                <a:ea typeface="Arimo"/>
                <a:cs typeface="Arial" panose="020B0604020202020204" pitchFamily="34" charset="0"/>
              </a:rPr>
              <a:t> P (2017). “Study of Twitter sentiment analysis using machine learning algorithms on Python.” International Journal of Computer Applications, 165(9) 0975-8887. </a:t>
            </a:r>
            <a:endParaRPr lang="en-IN" sz="1600" dirty="0">
              <a:effectLst/>
              <a:latin typeface="Arial" panose="020B0604020202020204" pitchFamily="34" charset="0"/>
              <a:ea typeface="Arimo"/>
              <a:cs typeface="Arial" panose="020B0604020202020204" pitchFamily="34" charset="0"/>
            </a:endParaRPr>
          </a:p>
          <a:p>
            <a:pPr marL="460375" marR="85725" indent="-231775" algn="just">
              <a:lnSpc>
                <a:spcPct val="150000"/>
              </a:lnSpc>
              <a:spcAft>
                <a:spcPts val="0"/>
              </a:spcAft>
              <a:tabLst>
                <a:tab pos="347345" algn="l"/>
              </a:tabLst>
            </a:pPr>
            <a:r>
              <a:rPr lang="en-US" sz="1800" dirty="0">
                <a:effectLst/>
                <a:latin typeface="Arial" panose="020B0604020202020204" pitchFamily="34" charset="0"/>
                <a:ea typeface="Arimo"/>
                <a:cs typeface="Arial" panose="020B0604020202020204" pitchFamily="34" charset="0"/>
              </a:rPr>
              <a:t>[7] </a:t>
            </a:r>
            <a:r>
              <a:rPr lang="en-US" sz="1800" dirty="0" err="1">
                <a:effectLst/>
                <a:latin typeface="Arial" panose="020B0604020202020204" pitchFamily="34" charset="0"/>
                <a:ea typeface="Arimo"/>
                <a:cs typeface="Arial" panose="020B0604020202020204" pitchFamily="34" charset="0"/>
              </a:rPr>
              <a:t>Sahayak</a:t>
            </a:r>
            <a:r>
              <a:rPr lang="en-US" sz="1800" dirty="0">
                <a:effectLst/>
                <a:latin typeface="Arial" panose="020B0604020202020204" pitchFamily="34" charset="0"/>
                <a:ea typeface="Arimo"/>
                <a:cs typeface="Arial" panose="020B0604020202020204" pitchFamily="34" charset="0"/>
              </a:rPr>
              <a:t> V, </a:t>
            </a:r>
            <a:r>
              <a:rPr lang="en-US" sz="1800" dirty="0" err="1">
                <a:effectLst/>
                <a:latin typeface="Arial" panose="020B0604020202020204" pitchFamily="34" charset="0"/>
                <a:ea typeface="Arimo"/>
                <a:cs typeface="Arial" panose="020B0604020202020204" pitchFamily="34" charset="0"/>
              </a:rPr>
              <a:t>Shete</a:t>
            </a:r>
            <a:r>
              <a:rPr lang="en-US" sz="1800" dirty="0">
                <a:effectLst/>
                <a:latin typeface="Arial" panose="020B0604020202020204" pitchFamily="34" charset="0"/>
                <a:ea typeface="Arimo"/>
                <a:cs typeface="Arial" panose="020B0604020202020204" pitchFamily="34" charset="0"/>
              </a:rPr>
              <a:t> V &amp; Pathan A (2015). “Sentiment analysis on twitter data.” International Journal of Innovative Research in Advanced Engineering (IJIRAE), 2(1), 178-183. </a:t>
            </a:r>
            <a:endParaRPr lang="en-IN" sz="1600" dirty="0">
              <a:effectLst/>
              <a:latin typeface="Arial" panose="020B0604020202020204" pitchFamily="34" charset="0"/>
              <a:ea typeface="Arimo"/>
              <a:cs typeface="Arial" panose="020B0604020202020204" pitchFamily="34" charset="0"/>
            </a:endParaRPr>
          </a:p>
          <a:p>
            <a:pPr marL="460375" marR="85725" indent="-231775" algn="just">
              <a:lnSpc>
                <a:spcPct val="150000"/>
              </a:lnSpc>
              <a:spcAft>
                <a:spcPts val="0"/>
              </a:spcAft>
              <a:tabLst>
                <a:tab pos="347345" algn="l"/>
              </a:tabLst>
            </a:pPr>
            <a:r>
              <a:rPr lang="en-US" sz="1800" dirty="0">
                <a:effectLst/>
                <a:latin typeface="Arial" panose="020B0604020202020204" pitchFamily="34" charset="0"/>
                <a:ea typeface="Arimo"/>
                <a:cs typeface="Arial" panose="020B0604020202020204" pitchFamily="34" charset="0"/>
              </a:rPr>
              <a:t>[8] Soo-Min Kim and Eduard </a:t>
            </a:r>
            <a:r>
              <a:rPr lang="en-US" sz="1800" dirty="0" err="1">
                <a:effectLst/>
                <a:latin typeface="Arial" panose="020B0604020202020204" pitchFamily="34" charset="0"/>
                <a:ea typeface="Arimo"/>
                <a:cs typeface="Arial" panose="020B0604020202020204" pitchFamily="34" charset="0"/>
              </a:rPr>
              <a:t>Hovy</a:t>
            </a:r>
            <a:r>
              <a:rPr lang="en-US" sz="1800" dirty="0">
                <a:effectLst/>
                <a:latin typeface="Arial" panose="020B0604020202020204" pitchFamily="34" charset="0"/>
                <a:ea typeface="Arimo"/>
                <a:cs typeface="Arial" panose="020B0604020202020204" pitchFamily="34" charset="0"/>
              </a:rPr>
              <a:t>. "Determining the sentiment of opinions." Proceedings of the 20th international conference on Computational Linguistics. Association for Computational Linguistics, 2004. </a:t>
            </a:r>
            <a:endParaRPr lang="en-IN" sz="1600" dirty="0">
              <a:effectLst/>
              <a:latin typeface="Arial" panose="020B0604020202020204" pitchFamily="34" charset="0"/>
              <a:ea typeface="Arimo"/>
              <a:cs typeface="Arial" panose="020B0604020202020204" pitchFamily="34" charset="0"/>
            </a:endParaRPr>
          </a:p>
          <a:p>
            <a:pPr marL="460375" marR="85725" indent="-231775" algn="just">
              <a:lnSpc>
                <a:spcPct val="150000"/>
              </a:lnSpc>
              <a:spcAft>
                <a:spcPts val="0"/>
              </a:spcAft>
              <a:tabLst>
                <a:tab pos="347345" algn="l"/>
              </a:tabLst>
            </a:pPr>
            <a:r>
              <a:rPr lang="en-US" sz="1800" dirty="0">
                <a:effectLst/>
                <a:latin typeface="Arial" panose="020B0604020202020204" pitchFamily="34" charset="0"/>
                <a:ea typeface="Arimo"/>
                <a:cs typeface="Arial" panose="020B0604020202020204" pitchFamily="34" charset="0"/>
              </a:rPr>
              <a:t>[9] Michael </a:t>
            </a:r>
            <a:r>
              <a:rPr lang="en-US" sz="1800" dirty="0" err="1">
                <a:effectLst/>
                <a:latin typeface="Arial" panose="020B0604020202020204" pitchFamily="34" charset="0"/>
                <a:ea typeface="Arimo"/>
                <a:cs typeface="Arial" panose="020B0604020202020204" pitchFamily="34" charset="0"/>
              </a:rPr>
              <a:t>Gamon</a:t>
            </a:r>
            <a:r>
              <a:rPr lang="en-US" sz="1800" dirty="0">
                <a:effectLst/>
                <a:latin typeface="Arial" panose="020B0604020202020204" pitchFamily="34" charset="0"/>
                <a:ea typeface="Arimo"/>
                <a:cs typeface="Arial" panose="020B0604020202020204" pitchFamily="34" charset="0"/>
              </a:rPr>
              <a:t>. "Sentiment classification on customer feedback data: noisy data, large feature vectors, and the role of linguistic analysis." Proceedings of the 20th international conference on Computational Linguistics. Association for Computational Linguistics, 2004</a:t>
            </a:r>
            <a:endParaRPr lang="en-IN" sz="1600" dirty="0">
              <a:effectLst/>
              <a:latin typeface="Arial" panose="020B0604020202020204" pitchFamily="34" charset="0"/>
              <a:ea typeface="Arimo"/>
              <a:cs typeface="Arial" panose="020B0604020202020204" pitchFamily="34" charset="0"/>
            </a:endParaRPr>
          </a:p>
          <a:p>
            <a:pPr marL="460375" marR="85725" indent="-231775" algn="just">
              <a:lnSpc>
                <a:spcPct val="150000"/>
              </a:lnSpc>
              <a:tabLst>
                <a:tab pos="347345" algn="l"/>
              </a:tabLst>
            </a:pPr>
            <a:r>
              <a:rPr lang="en-US" sz="1800" dirty="0">
                <a:effectLst/>
                <a:latin typeface="Arimo"/>
                <a:ea typeface="Arimo"/>
                <a:cs typeface="Arimo"/>
              </a:rPr>
              <a:t> </a:t>
            </a:r>
            <a:endParaRPr lang="en-IN" sz="1600" dirty="0">
              <a:effectLst/>
              <a:latin typeface="Arimo"/>
              <a:ea typeface="Arimo"/>
              <a:cs typeface="Arimo"/>
            </a:endParaRPr>
          </a:p>
          <a:p>
            <a:pPr marL="705485" marR="773430" algn="ctr">
              <a:spcBef>
                <a:spcPts val="355"/>
              </a:spcBef>
              <a:spcAft>
                <a:spcPts val="0"/>
              </a:spcAft>
            </a:pPr>
            <a:r>
              <a:rPr lang="en-US" sz="1100" b="1" kern="0" dirty="0">
                <a:effectLst/>
                <a:latin typeface="Trebuchet MS" panose="020B0603020202020204" pitchFamily="34" charset="0"/>
                <a:ea typeface="Arial" panose="020B0604020202020204" pitchFamily="34" charset="0"/>
              </a:rPr>
              <a:t> </a:t>
            </a:r>
            <a:endParaRPr lang="en-IN" sz="2000" b="1" kern="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7775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0D305F7-9DF8-482F-A92F-377DE8B06454}" type="datetime3">
              <a:rPr lang="en-US" smtClean="0"/>
              <a:pPr/>
              <a:t>27 February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13</a:t>
            </a:fld>
            <a:endParaRPr lang="en-US"/>
          </a:p>
        </p:txBody>
      </p:sp>
      <p:sp>
        <p:nvSpPr>
          <p:cNvPr id="6" name="Rectangle 5"/>
          <p:cNvSpPr/>
          <p:nvPr/>
        </p:nvSpPr>
        <p:spPr>
          <a:xfrm>
            <a:off x="2286000" y="2690336"/>
            <a:ext cx="4572000" cy="1815882"/>
          </a:xfrm>
          <a:prstGeom prst="rect">
            <a:avLst/>
          </a:prstGeom>
        </p:spPr>
        <p:txBody>
          <a:bodyPr>
            <a:spAutoFit/>
          </a:bodyPr>
          <a:lstStyle/>
          <a:p>
            <a:r>
              <a:rPr lang="en-IN" sz="2800" dirty="0"/>
              <a:t>We thank our guide and panel and all technical and non technical staff helped us in achieving this.</a:t>
            </a:r>
          </a:p>
        </p:txBody>
      </p:sp>
    </p:spTree>
    <p:extLst>
      <p:ext uri="{BB962C8B-B14F-4D97-AF65-F5344CB8AC3E}">
        <p14:creationId xmlns:p14="http://schemas.microsoft.com/office/powerpoint/2010/main"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chemeClr val="tx2">
                    <a:lumMod val="50000"/>
                  </a:schemeClr>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solidFill>
                  <a:srgbClr val="002060"/>
                </a:solidFill>
                <a:latin typeface="Arial" pitchFamily="34" charset="0"/>
                <a:cs typeface="Arial" pitchFamily="34" charset="0"/>
              </a:rPr>
              <a:t>Introduction</a:t>
            </a:r>
          </a:p>
          <a:p>
            <a:r>
              <a:rPr lang="en-US" sz="2000" dirty="0">
                <a:solidFill>
                  <a:srgbClr val="002060"/>
                </a:solidFill>
                <a:latin typeface="Arial" pitchFamily="34" charset="0"/>
                <a:cs typeface="Arial" pitchFamily="34" charset="0"/>
              </a:rPr>
              <a:t>Motivation</a:t>
            </a:r>
          </a:p>
          <a:p>
            <a:r>
              <a:rPr lang="en-US" sz="2000" dirty="0">
                <a:solidFill>
                  <a:srgbClr val="002060"/>
                </a:solidFill>
                <a:latin typeface="Arial" pitchFamily="34" charset="0"/>
                <a:cs typeface="Arial" pitchFamily="34" charset="0"/>
              </a:rPr>
              <a:t>Objectives</a:t>
            </a:r>
          </a:p>
          <a:p>
            <a:r>
              <a:rPr lang="en-US" sz="2000" dirty="0">
                <a:solidFill>
                  <a:srgbClr val="002060"/>
                </a:solidFill>
                <a:latin typeface="Arial" pitchFamily="34" charset="0"/>
                <a:cs typeface="Arial" pitchFamily="34" charset="0"/>
              </a:rPr>
              <a:t>System Architecture </a:t>
            </a:r>
          </a:p>
          <a:p>
            <a:r>
              <a:rPr lang="en-US" sz="2000" dirty="0">
                <a:solidFill>
                  <a:srgbClr val="002060"/>
                </a:solidFill>
                <a:latin typeface="Arial" pitchFamily="34" charset="0"/>
                <a:cs typeface="Arial" pitchFamily="34" charset="0"/>
              </a:rPr>
              <a:t>Description of Software for Implementation</a:t>
            </a:r>
          </a:p>
          <a:p>
            <a:r>
              <a:rPr lang="en-US" sz="2000" dirty="0">
                <a:solidFill>
                  <a:srgbClr val="002060"/>
                </a:solidFill>
                <a:latin typeface="Arial" pitchFamily="34" charset="0"/>
                <a:cs typeface="Arial" pitchFamily="34" charset="0"/>
              </a:rPr>
              <a:t>Project Management Plan</a:t>
            </a:r>
          </a:p>
          <a:p>
            <a:r>
              <a:rPr lang="en-US" sz="2000" dirty="0">
                <a:solidFill>
                  <a:srgbClr val="002060"/>
                </a:solidFill>
                <a:latin typeface="Arial" pitchFamily="34" charset="0"/>
                <a:cs typeface="Arial" pitchFamily="34" charset="0"/>
              </a:rPr>
              <a:t>References</a:t>
            </a:r>
          </a:p>
          <a:p>
            <a:r>
              <a:rPr lang="en-US" sz="2000" dirty="0">
                <a:solidFill>
                  <a:srgbClr val="002060"/>
                </a:solidFill>
                <a:latin typeface="Arial" pitchFamily="34" charset="0"/>
                <a:cs typeface="Arial" pitchFamily="34" charset="0"/>
              </a:rPr>
              <a:t>Q&amp;A</a:t>
            </a:r>
          </a:p>
          <a:p>
            <a:endParaRPr lang="en-US" dirty="0"/>
          </a:p>
        </p:txBody>
      </p:sp>
      <p:sp>
        <p:nvSpPr>
          <p:cNvPr id="4" name="Date Placeholder 3"/>
          <p:cNvSpPr>
            <a:spLocks noGrp="1"/>
          </p:cNvSpPr>
          <p:nvPr>
            <p:ph type="dt" sz="half" idx="10"/>
          </p:nvPr>
        </p:nvSpPr>
        <p:spPr/>
        <p:txBody>
          <a:bodyPr/>
          <a:lstStyle/>
          <a:p>
            <a:fld id="{EED79212-7225-48ED-BB41-E076A0C2A083}" type="datetime3">
              <a:rPr lang="en-US" smtClean="0"/>
              <a:pPr/>
              <a:t>27 February 2023</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Introduction</a:t>
            </a:r>
          </a:p>
        </p:txBody>
      </p:sp>
      <p:sp>
        <p:nvSpPr>
          <p:cNvPr id="3" name="Content Placeholder 2"/>
          <p:cNvSpPr>
            <a:spLocks noGrp="1"/>
          </p:cNvSpPr>
          <p:nvPr>
            <p:ph idx="1"/>
          </p:nvPr>
        </p:nvSpPr>
        <p:spPr>
          <a:xfrm>
            <a:off x="298940" y="1013618"/>
            <a:ext cx="8387860" cy="4830763"/>
          </a:xfrm>
        </p:spPr>
        <p:txBody>
          <a:bodyPr>
            <a:normAutofit/>
          </a:bodyPr>
          <a:lstStyle/>
          <a:p>
            <a:pPr marL="0" indent="0">
              <a:buNone/>
            </a:pPr>
            <a:endParaRPr lang="en-IN" dirty="0">
              <a:solidFill>
                <a:schemeClr val="tx2">
                  <a:lumMod val="50000"/>
                </a:schemeClr>
              </a:solidFill>
            </a:endParaRPr>
          </a:p>
          <a:p>
            <a:pPr algn="just"/>
            <a:r>
              <a:rPr lang="en-US" sz="2000" dirty="0">
                <a:latin typeface="Arial" panose="020B0604020202020204" pitchFamily="34" charset="0"/>
                <a:cs typeface="Arial" panose="020B0604020202020204" pitchFamily="34" charset="0"/>
              </a:rPr>
              <a:t>This project focuses on the role of social media in promoting the safety of women in Indian cities with special reference to the role of social media websites and applications including the Twitter platform </a:t>
            </a:r>
          </a:p>
          <a:p>
            <a:pPr algn="just"/>
            <a:r>
              <a:rPr lang="en-US" sz="2000" dirty="0">
                <a:latin typeface="Arial" panose="020B0604020202020204" pitchFamily="34" charset="0"/>
                <a:cs typeface="Arial" panose="020B0604020202020204" pitchFamily="34" charset="0"/>
              </a:rPr>
              <a:t>Tweets on Twitter which usually contains images and text and also written messages and quotes which focus on the safety of women in Indian Cities and educate people to take strict action and punish those who harass the women. </a:t>
            </a:r>
          </a:p>
          <a:p>
            <a:pPr algn="just"/>
            <a:r>
              <a:rPr lang="en-US" sz="2000" dirty="0">
                <a:latin typeface="Arial" panose="020B0604020202020204" pitchFamily="34" charset="0"/>
                <a:cs typeface="Arial" panose="020B0604020202020204" pitchFamily="34" charset="0"/>
              </a:rPr>
              <a:t>Analysis of Twitter text also include tweet and the location of the user. </a:t>
            </a:r>
          </a:p>
          <a:p>
            <a:endParaRPr lang="en-IN" dirty="0">
              <a:solidFill>
                <a:schemeClr val="tx2">
                  <a:lumMod val="50000"/>
                </a:schemeClr>
              </a:solidFill>
            </a:endParaRPr>
          </a:p>
        </p:txBody>
      </p:sp>
      <p:sp>
        <p:nvSpPr>
          <p:cNvPr id="4" name="Date Placeholder 3"/>
          <p:cNvSpPr>
            <a:spLocks noGrp="1"/>
          </p:cNvSpPr>
          <p:nvPr>
            <p:ph type="dt" sz="half" idx="10"/>
          </p:nvPr>
        </p:nvSpPr>
        <p:spPr/>
        <p:txBody>
          <a:bodyPr/>
          <a:lstStyle/>
          <a:p>
            <a:fld id="{DD1A6F9D-DD77-42A7-A6AB-57439E778FC8}" type="datetime3">
              <a:rPr lang="en-US" smtClean="0"/>
              <a:pPr/>
              <a:t>27 February 2023</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dirty="0"/>
          </a:p>
        </p:txBody>
      </p:sp>
    </p:spTree>
    <p:extLst>
      <p:ext uri="{BB962C8B-B14F-4D97-AF65-F5344CB8AC3E}">
        <p14:creationId xmlns:p14="http://schemas.microsoft.com/office/powerpoint/2010/main" val="267576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7" name="Date Placeholder 6"/>
          <p:cNvSpPr>
            <a:spLocks noGrp="1"/>
          </p:cNvSpPr>
          <p:nvPr>
            <p:ph type="dt" sz="half" idx="10"/>
          </p:nvPr>
        </p:nvSpPr>
        <p:spPr/>
        <p:txBody>
          <a:bodyPr/>
          <a:lstStyle/>
          <a:p>
            <a:fld id="{2E65A3F0-0DA4-40CB-AEA1-7A2A56B62DF1}" type="datetime3">
              <a:rPr lang="en-US" smtClean="0"/>
              <a:pPr/>
              <a:t>27 February 2023</a:t>
            </a:fld>
            <a:endParaRPr lang="en-US" dirty="0"/>
          </a:p>
        </p:txBody>
      </p:sp>
      <p:sp>
        <p:nvSpPr>
          <p:cNvPr id="8" name="Footer Placeholder 7"/>
          <p:cNvSpPr>
            <a:spLocks noGrp="1"/>
          </p:cNvSpPr>
          <p:nvPr>
            <p:ph type="ftr" sz="quarter" idx="11"/>
          </p:nvPr>
        </p:nvSpPr>
        <p:spPr/>
        <p:txBody>
          <a:bodyPr/>
          <a:lstStyle/>
          <a:p>
            <a:r>
              <a:rPr lang="en-US" dirty="0"/>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dirty="0"/>
          </a:p>
        </p:txBody>
      </p:sp>
      <p:sp>
        <p:nvSpPr>
          <p:cNvPr id="3" name="Content Placeholder 2">
            <a:extLst>
              <a:ext uri="{FF2B5EF4-FFF2-40B4-BE49-F238E27FC236}">
                <a16:creationId xmlns:a16="http://schemas.microsoft.com/office/drawing/2014/main" id="{861A710C-36BD-83B1-1402-DB858B4D6963}"/>
              </a:ext>
            </a:extLst>
          </p:cNvPr>
          <p:cNvSpPr>
            <a:spLocks noGrp="1"/>
          </p:cNvSpPr>
          <p:nvPr>
            <p:ph idx="1"/>
          </p:nvPr>
        </p:nvSpPr>
        <p:spPr/>
        <p:txBody>
          <a:bodyPr>
            <a:normAutofit/>
          </a:bodyPr>
          <a:lstStyle/>
          <a:p>
            <a:pPr marL="0" marR="100965" indent="0" algn="just">
              <a:spcBef>
                <a:spcPts val="375"/>
              </a:spcBef>
              <a:buNone/>
            </a:pPr>
            <a:r>
              <a:rPr lang="en-US" sz="2000" dirty="0">
                <a:effectLst/>
                <a:latin typeface="Arial" panose="020B0604020202020204" pitchFamily="34" charset="0"/>
                <a:ea typeface="Arimo"/>
                <a:cs typeface="Arial" panose="020B0604020202020204" pitchFamily="34" charset="0"/>
              </a:rPr>
              <a:t>The objectives of this project are:</a:t>
            </a:r>
            <a:endParaRPr lang="en-IN" sz="2000" dirty="0">
              <a:effectLst/>
              <a:latin typeface="Arial" panose="020B0604020202020204" pitchFamily="34" charset="0"/>
              <a:ea typeface="Arimo"/>
              <a:cs typeface="Arial" panose="020B0604020202020204" pitchFamily="34" charset="0"/>
            </a:endParaRPr>
          </a:p>
          <a:p>
            <a:pPr marL="342900" marR="100965" lvl="0" indent="-342900" algn="just">
              <a:spcBef>
                <a:spcPts val="375"/>
              </a:spcBef>
              <a:spcAft>
                <a:spcPts val="0"/>
              </a:spcAft>
              <a:buFont typeface="Symbol" panose="05050102010706020507" pitchFamily="18" charset="2"/>
              <a:buChar char=""/>
            </a:pPr>
            <a:r>
              <a:rPr lang="en-US" sz="2000" dirty="0">
                <a:effectLst/>
                <a:latin typeface="Arial" panose="020B0604020202020204" pitchFamily="34" charset="0"/>
                <a:ea typeface="Arimo"/>
                <a:cs typeface="Arial" panose="020B0604020202020204" pitchFamily="34" charset="0"/>
              </a:rPr>
              <a:t>The objective of sentiment analysis is to evaluate the person's opinion in certain    cases </a:t>
            </a:r>
            <a:endParaRPr lang="en-IN" sz="2000" dirty="0">
              <a:effectLst/>
              <a:latin typeface="Arial" panose="020B0604020202020204" pitchFamily="34" charset="0"/>
              <a:ea typeface="Arimo"/>
              <a:cs typeface="Arial" panose="020B0604020202020204" pitchFamily="34" charset="0"/>
            </a:endParaRPr>
          </a:p>
          <a:p>
            <a:pPr marL="342900" marR="100965" lvl="0" indent="-342900" algn="just">
              <a:spcBef>
                <a:spcPts val="375"/>
              </a:spcBef>
              <a:spcAft>
                <a:spcPts val="0"/>
              </a:spcAft>
              <a:buFont typeface="Symbol" panose="05050102010706020507" pitchFamily="18" charset="2"/>
              <a:buChar char=""/>
            </a:pPr>
            <a:r>
              <a:rPr lang="en-US" sz="2000" dirty="0">
                <a:effectLst/>
                <a:latin typeface="Arial" panose="020B0604020202020204" pitchFamily="34" charset="0"/>
                <a:ea typeface="Arimo"/>
                <a:cs typeface="Arial" panose="020B0604020202020204" pitchFamily="34" charset="0"/>
              </a:rPr>
              <a:t>To teach the machine to analyze the various grammatical nuances.</a:t>
            </a:r>
            <a:endParaRPr lang="en-IN" sz="2000" dirty="0">
              <a:effectLst/>
              <a:latin typeface="Arial" panose="020B0604020202020204" pitchFamily="34" charset="0"/>
              <a:ea typeface="Arimo"/>
              <a:cs typeface="Arial" panose="020B0604020202020204" pitchFamily="34" charset="0"/>
            </a:endParaRPr>
          </a:p>
          <a:p>
            <a:pPr marL="342900" marR="100965" lvl="0" indent="-342900" algn="just">
              <a:spcBef>
                <a:spcPts val="375"/>
              </a:spcBef>
              <a:spcAft>
                <a:spcPts val="0"/>
              </a:spcAft>
              <a:buFont typeface="Symbol" panose="05050102010706020507" pitchFamily="18" charset="2"/>
              <a:buChar char=""/>
            </a:pPr>
            <a:r>
              <a:rPr lang="en-US" sz="2000" dirty="0">
                <a:effectLst/>
                <a:latin typeface="Arial" panose="020B0604020202020204" pitchFamily="34" charset="0"/>
                <a:ea typeface="Arimo"/>
                <a:cs typeface="Arial" panose="020B0604020202020204" pitchFamily="34" charset="0"/>
              </a:rPr>
              <a:t>To implement an algorithm for automatic classification of text into positive or negative.</a:t>
            </a:r>
            <a:endParaRPr lang="en-IN" sz="2000" dirty="0">
              <a:effectLst/>
              <a:latin typeface="Arial" panose="020B0604020202020204" pitchFamily="34" charset="0"/>
              <a:ea typeface="Arimo"/>
              <a:cs typeface="Arial" panose="020B0604020202020204" pitchFamily="34" charset="0"/>
            </a:endParaRPr>
          </a:p>
          <a:p>
            <a:pPr marL="342900" marR="100965" lvl="0" indent="-342900" algn="just">
              <a:spcBef>
                <a:spcPts val="375"/>
              </a:spcBef>
              <a:spcAft>
                <a:spcPts val="0"/>
              </a:spcAft>
              <a:buFont typeface="Symbol" panose="05050102010706020507" pitchFamily="18" charset="2"/>
              <a:buChar char=""/>
            </a:pPr>
            <a:r>
              <a:rPr lang="en-US" sz="2000" dirty="0">
                <a:effectLst/>
                <a:latin typeface="Arial" panose="020B0604020202020204" pitchFamily="34" charset="0"/>
                <a:ea typeface="Arimo"/>
                <a:cs typeface="Arial" panose="020B0604020202020204" pitchFamily="34" charset="0"/>
              </a:rPr>
              <a:t> Graphical representation of the sentiment in form of Pie-Chart or Bar Diagram.</a:t>
            </a:r>
            <a:endParaRPr lang="en-IN" sz="2000" dirty="0">
              <a:effectLst/>
              <a:latin typeface="Arial" panose="020B0604020202020204" pitchFamily="34" charset="0"/>
              <a:ea typeface="Arimo"/>
              <a:cs typeface="Arial" panose="020B0604020202020204" pitchFamily="34" charset="0"/>
            </a:endParaRPr>
          </a:p>
          <a:p>
            <a:endParaRPr lang="en-IN" dirty="0"/>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349249"/>
            <a:ext cx="8229600" cy="609600"/>
          </a:xfrm>
        </p:spPr>
        <p:txBody>
          <a:bodyPr>
            <a:normAutofit fontScale="90000"/>
          </a:bodyPr>
          <a:lstStyle/>
          <a:p>
            <a:pPr algn="l"/>
            <a:r>
              <a:rPr lang="en-US" dirty="0">
                <a:latin typeface="Arial" pitchFamily="34" charset="0"/>
                <a:cs typeface="Arial" pitchFamily="34" charset="0"/>
              </a:rPr>
              <a:t>System Architecture</a:t>
            </a:r>
            <a:endParaRPr lang="en-US"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27 February 2023</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dirty="0"/>
          </a:p>
        </p:txBody>
      </p:sp>
      <p:pic>
        <p:nvPicPr>
          <p:cNvPr id="1026" name="Picture 1">
            <a:extLst>
              <a:ext uri="{FF2B5EF4-FFF2-40B4-BE49-F238E27FC236}">
                <a16:creationId xmlns:a16="http://schemas.microsoft.com/office/drawing/2014/main" id="{0DC626A2-C05D-0005-E93E-A06ADFABF4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700" b="23567"/>
          <a:stretch/>
        </p:blipFill>
        <p:spPr bwMode="auto">
          <a:xfrm>
            <a:off x="1828800" y="1905000"/>
            <a:ext cx="5562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4819-8572-CD6E-4D4D-A30EBD683AFD}"/>
              </a:ext>
            </a:extLst>
          </p:cNvPr>
          <p:cNvSpPr>
            <a:spLocks noGrp="1"/>
          </p:cNvSpPr>
          <p:nvPr>
            <p:ph type="title"/>
          </p:nvPr>
        </p:nvSpPr>
        <p:spPr>
          <a:xfrm>
            <a:off x="298940" y="228600"/>
            <a:ext cx="8229600" cy="990600"/>
          </a:xfrm>
        </p:spPr>
        <p:txBody>
          <a:bodyPr>
            <a:noAutofit/>
          </a:bodyPr>
          <a:lstStyle/>
          <a:p>
            <a:pPr algn="l"/>
            <a:r>
              <a:rPr lang="en-US" sz="3600" dirty="0"/>
              <a:t>Description of Software for Implementation</a:t>
            </a:r>
            <a:endParaRPr lang="en-IN" sz="3600" dirty="0"/>
          </a:p>
        </p:txBody>
      </p:sp>
      <p:sp>
        <p:nvSpPr>
          <p:cNvPr id="3" name="Content Placeholder 2">
            <a:extLst>
              <a:ext uri="{FF2B5EF4-FFF2-40B4-BE49-F238E27FC236}">
                <a16:creationId xmlns:a16="http://schemas.microsoft.com/office/drawing/2014/main" id="{51EEEB77-CE7F-0B2B-D572-2C432BAFCF1C}"/>
              </a:ext>
            </a:extLst>
          </p:cNvPr>
          <p:cNvSpPr>
            <a:spLocks noGrp="1"/>
          </p:cNvSpPr>
          <p:nvPr>
            <p:ph idx="1"/>
          </p:nvPr>
        </p:nvSpPr>
        <p:spPr>
          <a:xfrm>
            <a:off x="315153" y="1371600"/>
            <a:ext cx="8229600" cy="4525963"/>
          </a:xfrm>
        </p:spPr>
        <p:txBody>
          <a:bodyPr>
            <a:noAutofit/>
          </a:bodyPr>
          <a:lstStyle/>
          <a:p>
            <a:pPr marL="0" indent="0">
              <a:buNone/>
            </a:pPr>
            <a:r>
              <a:rPr lang="en-US" sz="2000" dirty="0">
                <a:latin typeface="Arial" panose="020B0604020202020204" pitchFamily="34" charset="0"/>
                <a:cs typeface="Arial" panose="020B0604020202020204" pitchFamily="34" charset="0"/>
              </a:rPr>
              <a:t>Python is one of the most unique languages which seem to be literally simple yet you may find it more powerful and contemporary. It has efficient high-level data structures and a simple but effective approach to object-oriented programming. Python’s elegant syntax and dynamic typing, together with its interpreted nature, make it an ideal language for scripting and rapid application development in many areas on most platforms. Guido Van Rossum is the creator of the python language. Some of the features of python are: </a:t>
            </a:r>
          </a:p>
          <a:p>
            <a:pPr marL="0" indent="0">
              <a:buNone/>
            </a:pPr>
            <a:r>
              <a:rPr lang="en-US" sz="2000" dirty="0">
                <a:latin typeface="Arial" panose="020B0604020202020204" pitchFamily="34" charset="0"/>
                <a:cs typeface="Arial" panose="020B0604020202020204" pitchFamily="34" charset="0"/>
              </a:rPr>
              <a:t>• Simple </a:t>
            </a:r>
          </a:p>
          <a:p>
            <a:pPr marL="0" indent="0">
              <a:buNone/>
            </a:pPr>
            <a:r>
              <a:rPr lang="en-US" sz="2000" dirty="0">
                <a:latin typeface="Arial" panose="020B0604020202020204" pitchFamily="34" charset="0"/>
                <a:cs typeface="Arial" panose="020B0604020202020204" pitchFamily="34" charset="0"/>
              </a:rPr>
              <a:t>• Easy to Learn </a:t>
            </a:r>
          </a:p>
          <a:p>
            <a:pPr marL="0" indent="0">
              <a:buNone/>
            </a:pPr>
            <a:r>
              <a:rPr lang="en-US" sz="2000" dirty="0">
                <a:latin typeface="Arial" panose="020B0604020202020204" pitchFamily="34" charset="0"/>
                <a:cs typeface="Arial" panose="020B0604020202020204" pitchFamily="34" charset="0"/>
              </a:rPr>
              <a:t>• High-level language </a:t>
            </a:r>
          </a:p>
          <a:p>
            <a:pPr marL="0" indent="0">
              <a:buNone/>
            </a:pPr>
            <a:r>
              <a:rPr lang="en-US" sz="2000" dirty="0">
                <a:latin typeface="Arial" panose="020B0604020202020204" pitchFamily="34" charset="0"/>
                <a:cs typeface="Arial" panose="020B0604020202020204" pitchFamily="34" charset="0"/>
              </a:rPr>
              <a:t>• Portable </a:t>
            </a:r>
          </a:p>
          <a:p>
            <a:pPr marL="0" indent="0">
              <a:buNone/>
            </a:pPr>
            <a:r>
              <a:rPr lang="en-US" sz="2000" dirty="0">
                <a:latin typeface="Arial" panose="020B0604020202020204" pitchFamily="34" charset="0"/>
                <a:cs typeface="Arial" panose="020B0604020202020204" pitchFamily="34" charset="0"/>
              </a:rPr>
              <a:t>• Interpreted </a:t>
            </a:r>
          </a:p>
          <a:p>
            <a:pPr marL="0" indent="0">
              <a:buNone/>
            </a:pPr>
            <a:r>
              <a:rPr lang="en-US" sz="2000" dirty="0">
                <a:latin typeface="Arial" panose="020B0604020202020204" pitchFamily="34" charset="0"/>
                <a:cs typeface="Arial" panose="020B0604020202020204" pitchFamily="34" charset="0"/>
              </a:rPr>
              <a:t>• Object Oriented</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95404E9F-90D1-E12B-743D-3D2EEA0B2B75}"/>
              </a:ext>
            </a:extLst>
          </p:cNvPr>
          <p:cNvSpPr>
            <a:spLocks noGrp="1"/>
          </p:cNvSpPr>
          <p:nvPr>
            <p:ph type="dt" sz="half" idx="10"/>
          </p:nvPr>
        </p:nvSpPr>
        <p:spPr/>
        <p:txBody>
          <a:bodyPr/>
          <a:lstStyle/>
          <a:p>
            <a:fld id="{DD1A6F9D-DD77-42A7-A6AB-57439E778FC8}" type="datetime3">
              <a:rPr lang="en-US" smtClean="0"/>
              <a:pPr/>
              <a:t>27 February 2023</a:t>
            </a:fld>
            <a:endParaRPr lang="en-US" dirty="0"/>
          </a:p>
        </p:txBody>
      </p:sp>
      <p:sp>
        <p:nvSpPr>
          <p:cNvPr id="5" name="Footer Placeholder 4">
            <a:extLst>
              <a:ext uri="{FF2B5EF4-FFF2-40B4-BE49-F238E27FC236}">
                <a16:creationId xmlns:a16="http://schemas.microsoft.com/office/drawing/2014/main" id="{EC2BC6C9-6B5F-A65D-0F26-AE7F8C6C0807}"/>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4617E0C3-FDB6-C972-EB9A-2558C85CBC8F}"/>
              </a:ext>
            </a:extLst>
          </p:cNvPr>
          <p:cNvSpPr>
            <a:spLocks noGrp="1"/>
          </p:cNvSpPr>
          <p:nvPr>
            <p:ph type="sldNum" sz="quarter" idx="12"/>
          </p:nvPr>
        </p:nvSpPr>
        <p:spPr/>
        <p:txBody>
          <a:bodyPr/>
          <a:lstStyle/>
          <a:p>
            <a:fld id="{7B28076C-CE04-4A00-BFAA-A90EA8355859}" type="slidenum">
              <a:rPr lang="en-US" smtClean="0"/>
              <a:pPr/>
              <a:t>6</a:t>
            </a:fld>
            <a:endParaRPr lang="en-US" dirty="0"/>
          </a:p>
        </p:txBody>
      </p:sp>
    </p:spTree>
    <p:extLst>
      <p:ext uri="{BB962C8B-B14F-4D97-AF65-F5344CB8AC3E}">
        <p14:creationId xmlns:p14="http://schemas.microsoft.com/office/powerpoint/2010/main" val="394306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Autofit/>
          </a:bodyPr>
          <a:lstStyle/>
          <a:p>
            <a:pPr algn="l"/>
            <a:r>
              <a:rPr lang="en-US" sz="3600" dirty="0">
                <a:latin typeface="Arial" pitchFamily="34" charset="0"/>
                <a:cs typeface="Arial" pitchFamily="34" charset="0"/>
              </a:rPr>
              <a:t>Description of Software for Implementation </a:t>
            </a:r>
            <a:endParaRPr lang="en-US" sz="3600" dirty="0"/>
          </a:p>
        </p:txBody>
      </p:sp>
      <p:sp>
        <p:nvSpPr>
          <p:cNvPr id="9" name="Content Placeholder 2"/>
          <p:cNvSpPr>
            <a:spLocks noGrp="1"/>
          </p:cNvSpPr>
          <p:nvPr>
            <p:ph idx="1"/>
          </p:nvPr>
        </p:nvSpPr>
        <p:spPr>
          <a:xfrm>
            <a:off x="457200" y="15240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27 February 2023</a:t>
            </a:fld>
            <a:endParaRPr lang="en-US" dirty="0"/>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dirty="0"/>
          </a:p>
        </p:txBody>
      </p:sp>
      <p:sp>
        <p:nvSpPr>
          <p:cNvPr id="3" name="TextBox 2">
            <a:extLst>
              <a:ext uri="{FF2B5EF4-FFF2-40B4-BE49-F238E27FC236}">
                <a16:creationId xmlns:a16="http://schemas.microsoft.com/office/drawing/2014/main" id="{3BE1CEA6-701E-7066-A1D5-000290A4E4E5}"/>
              </a:ext>
            </a:extLst>
          </p:cNvPr>
          <p:cNvSpPr txBox="1"/>
          <p:nvPr/>
        </p:nvSpPr>
        <p:spPr>
          <a:xfrm>
            <a:off x="381000" y="1266431"/>
            <a:ext cx="8229600" cy="5016758"/>
          </a:xfrm>
          <a:prstGeom prst="rect">
            <a:avLst/>
          </a:prstGeom>
          <a:noFill/>
        </p:spPr>
        <p:txBody>
          <a:bodyPr wrap="square">
            <a:spAutoFit/>
          </a:bodyPr>
          <a:lstStyle/>
          <a:p>
            <a:r>
              <a:rPr lang="en-US" sz="2000" dirty="0"/>
              <a:t>Python is open source and it is automatically included with Linux distributions, Macintosh computers and wide range of products and hardware, further clouding the user base picture. </a:t>
            </a:r>
          </a:p>
          <a:p>
            <a:r>
              <a:rPr lang="en-US" sz="2000" dirty="0"/>
              <a:t>Few points about the importance of Python: </a:t>
            </a:r>
          </a:p>
          <a:p>
            <a:pPr marL="285750" indent="-285750">
              <a:buFont typeface="Arial" panose="020B0604020202020204" pitchFamily="34" charset="0"/>
              <a:buChar char="•"/>
            </a:pPr>
            <a:r>
              <a:rPr lang="en-US" sz="2000" dirty="0"/>
              <a:t> Python is great open source, interpreted, object-oriented programming language. There is no any concept of structure like C/C++ &amp; Go language. </a:t>
            </a:r>
          </a:p>
          <a:p>
            <a:pPr marL="285750" indent="-285750">
              <a:buFont typeface="Arial" panose="020B0604020202020204" pitchFamily="34" charset="0"/>
              <a:buChar char="•"/>
            </a:pPr>
            <a:r>
              <a:rPr lang="en-US" sz="2000" dirty="0"/>
              <a:t> Decorators, Generators provides much functionality. </a:t>
            </a:r>
          </a:p>
          <a:p>
            <a:pPr marL="285750" indent="-285750">
              <a:buFont typeface="Arial" panose="020B0604020202020204" pitchFamily="34" charset="0"/>
              <a:buChar char="•"/>
            </a:pPr>
            <a:r>
              <a:rPr lang="en-US" sz="2000" dirty="0"/>
              <a:t>Great web frameworks like Django, Flask etc. that encourages rapid web development. </a:t>
            </a:r>
          </a:p>
          <a:p>
            <a:pPr marL="285750" indent="-285750">
              <a:buFont typeface="Arial" panose="020B0604020202020204" pitchFamily="34" charset="0"/>
              <a:buChar char="•"/>
            </a:pPr>
            <a:r>
              <a:rPr lang="en-US" sz="2000" dirty="0"/>
              <a:t>With Flask, we can use loops, conditional statements etc. inside HTML document that adds dynamic nature to web pages. </a:t>
            </a:r>
          </a:p>
          <a:p>
            <a:pPr marL="285750" indent="-285750">
              <a:buFont typeface="Arial" panose="020B0604020202020204" pitchFamily="34" charset="0"/>
              <a:buChar char="•"/>
            </a:pPr>
            <a:r>
              <a:rPr lang="en-US" sz="2000" dirty="0"/>
              <a:t> Python has a rich set of libraries/packages that we can use to create excellent applications, games etc. </a:t>
            </a:r>
          </a:p>
          <a:p>
            <a:pPr marL="285750" indent="-285750">
              <a:buFont typeface="Arial" panose="020B0604020202020204" pitchFamily="34" charset="0"/>
              <a:buChar char="•"/>
            </a:pPr>
            <a:r>
              <a:rPr lang="en-US" sz="2000" dirty="0"/>
              <a:t>We can easily install libraries using pip. You can create great projects using different Python libraries for web scrapping, calculators, text editor &amp; other innovative apps.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808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09CC-2354-0C20-5468-8B43D8FF8C46}"/>
              </a:ext>
            </a:extLst>
          </p:cNvPr>
          <p:cNvSpPr>
            <a:spLocks noGrp="1"/>
          </p:cNvSpPr>
          <p:nvPr>
            <p:ph type="title"/>
          </p:nvPr>
        </p:nvSpPr>
        <p:spPr>
          <a:xfrm>
            <a:off x="298940" y="228600"/>
            <a:ext cx="8229600" cy="914400"/>
          </a:xfrm>
        </p:spPr>
        <p:txBody>
          <a:bodyPr>
            <a:noAutofit/>
          </a:bodyPr>
          <a:lstStyle/>
          <a:p>
            <a:pPr algn="l"/>
            <a:r>
              <a:rPr lang="en-US" sz="3600" dirty="0"/>
              <a:t>Description of Software for Implementation</a:t>
            </a:r>
            <a:endParaRPr lang="en-IN" sz="3600" dirty="0"/>
          </a:p>
        </p:txBody>
      </p:sp>
      <p:sp>
        <p:nvSpPr>
          <p:cNvPr id="3" name="Content Placeholder 2">
            <a:extLst>
              <a:ext uri="{FF2B5EF4-FFF2-40B4-BE49-F238E27FC236}">
                <a16:creationId xmlns:a16="http://schemas.microsoft.com/office/drawing/2014/main" id="{F884996A-7A1A-FEB0-8EDE-E331BBC8202D}"/>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For aspiring Data Scientists, Python is probably the most important language to learn because of its rich ecosystem. </a:t>
            </a:r>
          </a:p>
          <a:p>
            <a:r>
              <a:rPr lang="en-US" sz="2000" dirty="0">
                <a:latin typeface="Arial" panose="020B0604020202020204" pitchFamily="34" charset="0"/>
                <a:cs typeface="Arial" panose="020B0604020202020204" pitchFamily="34" charset="0"/>
              </a:rPr>
              <a:t>Python's major advantage is its breadth. For example, R can run Machine Learning algorithms on a pre-processed dataset, but Python is much better at processing the data.</a:t>
            </a:r>
          </a:p>
          <a:p>
            <a:r>
              <a:rPr lang="en-US" sz="2000" dirty="0">
                <a:latin typeface="Arial" panose="020B0604020202020204" pitchFamily="34" charset="0"/>
                <a:cs typeface="Arial" panose="020B0604020202020204" pitchFamily="34" charset="0"/>
              </a:rPr>
              <a:t> Python is very easy to learn. </a:t>
            </a:r>
          </a:p>
          <a:p>
            <a:r>
              <a:rPr lang="en-US" sz="2000" dirty="0">
                <a:latin typeface="Arial" panose="020B0604020202020204" pitchFamily="34" charset="0"/>
                <a:cs typeface="Arial" panose="020B0604020202020204" pitchFamily="34" charset="0"/>
              </a:rPr>
              <a:t>List, Tuple &amp; dictionary comprehensions makes our task easy while working with sequences &amp; their related operations</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9DA5A1A7-79F6-4D39-2EE0-B27654893DE7}"/>
              </a:ext>
            </a:extLst>
          </p:cNvPr>
          <p:cNvSpPr>
            <a:spLocks noGrp="1"/>
          </p:cNvSpPr>
          <p:nvPr>
            <p:ph type="dt" sz="half" idx="10"/>
          </p:nvPr>
        </p:nvSpPr>
        <p:spPr/>
        <p:txBody>
          <a:bodyPr/>
          <a:lstStyle/>
          <a:p>
            <a:fld id="{DD1A6F9D-DD77-42A7-A6AB-57439E778FC8}" type="datetime3">
              <a:rPr lang="en-US" smtClean="0"/>
              <a:pPr/>
              <a:t>27 February 2023</a:t>
            </a:fld>
            <a:endParaRPr lang="en-US" dirty="0"/>
          </a:p>
        </p:txBody>
      </p:sp>
      <p:sp>
        <p:nvSpPr>
          <p:cNvPr id="5" name="Footer Placeholder 4">
            <a:extLst>
              <a:ext uri="{FF2B5EF4-FFF2-40B4-BE49-F238E27FC236}">
                <a16:creationId xmlns:a16="http://schemas.microsoft.com/office/drawing/2014/main" id="{C250CBFC-3078-37D5-368F-43A08B0ECA34}"/>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A1B176A2-3331-72F1-DBAE-116D1B7C46B6}"/>
              </a:ext>
            </a:extLst>
          </p:cNvPr>
          <p:cNvSpPr>
            <a:spLocks noGrp="1"/>
          </p:cNvSpPr>
          <p:nvPr>
            <p:ph type="sldNum" sz="quarter" idx="12"/>
          </p:nvPr>
        </p:nvSpPr>
        <p:spPr/>
        <p:txBody>
          <a:bodyPr/>
          <a:lstStyle/>
          <a:p>
            <a:fld id="{7B28076C-CE04-4A00-BFAA-A90EA8355859}" type="slidenum">
              <a:rPr lang="en-US" smtClean="0"/>
              <a:pPr/>
              <a:t>8</a:t>
            </a:fld>
            <a:endParaRPr lang="en-US" dirty="0"/>
          </a:p>
        </p:txBody>
      </p:sp>
    </p:spTree>
    <p:extLst>
      <p:ext uri="{BB962C8B-B14F-4D97-AF65-F5344CB8AC3E}">
        <p14:creationId xmlns:p14="http://schemas.microsoft.com/office/powerpoint/2010/main" val="365060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E152-4738-6276-98FB-27D6C21009B1}"/>
              </a:ext>
            </a:extLst>
          </p:cNvPr>
          <p:cNvSpPr>
            <a:spLocks noGrp="1"/>
          </p:cNvSpPr>
          <p:nvPr>
            <p:ph type="title"/>
          </p:nvPr>
        </p:nvSpPr>
        <p:spPr/>
        <p:txBody>
          <a:bodyPr/>
          <a:lstStyle/>
          <a:p>
            <a:r>
              <a:rPr lang="en-IN" dirty="0"/>
              <a:t>Project Management Plan</a:t>
            </a:r>
          </a:p>
        </p:txBody>
      </p:sp>
      <p:sp>
        <p:nvSpPr>
          <p:cNvPr id="3" name="Content Placeholder 2">
            <a:extLst>
              <a:ext uri="{FF2B5EF4-FFF2-40B4-BE49-F238E27FC236}">
                <a16:creationId xmlns:a16="http://schemas.microsoft.com/office/drawing/2014/main" id="{30117EB5-790A-0AAF-6676-3B49D4AB8657}"/>
              </a:ext>
            </a:extLst>
          </p:cNvPr>
          <p:cNvSpPr>
            <a:spLocks noGrp="1"/>
          </p:cNvSpPr>
          <p:nvPr>
            <p:ph idx="1"/>
          </p:nvPr>
        </p:nvSpPr>
        <p:spPr>
          <a:xfrm>
            <a:off x="457200" y="1600200"/>
            <a:ext cx="8229600" cy="5029200"/>
          </a:xfrm>
        </p:spPr>
        <p:txBody>
          <a:bodyPr>
            <a:normAutofit fontScale="92500"/>
          </a:bodyPr>
          <a:lstStyle/>
          <a:p>
            <a:pPr marL="0" indent="0" algn="just">
              <a:buNone/>
            </a:pPr>
            <a:r>
              <a:rPr lang="en-IN" sz="2200" b="1" dirty="0">
                <a:latin typeface="Arial" panose="020B0604020202020204" pitchFamily="34" charset="0"/>
                <a:cs typeface="Arial" panose="020B0604020202020204" pitchFamily="34" charset="0"/>
              </a:rPr>
              <a:t>Step1:</a:t>
            </a:r>
          </a:p>
          <a:p>
            <a:pPr marL="0" indent="0" algn="just">
              <a:buNone/>
            </a:pPr>
            <a:r>
              <a:rPr lang="en-IN" sz="2200" dirty="0">
                <a:latin typeface="Arial" panose="020B0604020202020204" pitchFamily="34" charset="0"/>
                <a:cs typeface="Arial" panose="020B0604020202020204" pitchFamily="34" charset="0"/>
              </a:rPr>
              <a:t>Initially Download the Twitter data which contains tweets for analysis.</a:t>
            </a:r>
          </a:p>
          <a:p>
            <a:pPr marL="0" indent="0" algn="just">
              <a:buNone/>
            </a:pPr>
            <a:r>
              <a:rPr lang="en-IN" sz="2200" b="1" dirty="0">
                <a:latin typeface="Arial" panose="020B0604020202020204" pitchFamily="34" charset="0"/>
                <a:cs typeface="Arial" panose="020B0604020202020204" pitchFamily="34" charset="0"/>
              </a:rPr>
              <a:t>Step2:</a:t>
            </a:r>
          </a:p>
          <a:p>
            <a:pPr marL="0" indent="0" algn="just">
              <a:buNone/>
            </a:pPr>
            <a:r>
              <a:rPr lang="en-IN" sz="2200" dirty="0">
                <a:latin typeface="Arial" panose="020B0604020202020204" pitchFamily="34" charset="0"/>
                <a:cs typeface="Arial" panose="020B0604020202020204" pitchFamily="34" charset="0"/>
              </a:rPr>
              <a:t>The pre-processing is performed on the data. Pre-processing includes</a:t>
            </a:r>
          </a:p>
          <a:p>
            <a:pPr marL="0" indent="0" algn="just">
              <a:buNone/>
            </a:pPr>
            <a:r>
              <a:rPr lang="en-IN" sz="2200" dirty="0">
                <a:latin typeface="Arial" panose="020B0604020202020204" pitchFamily="34" charset="0"/>
                <a:cs typeface="Arial" panose="020B0604020202020204" pitchFamily="34" charset="0"/>
              </a:rPr>
              <a:t>Cleaning the data by removing duplicate data. Tweets that contain null values are removed. Stop words are eradicated from tweets </a:t>
            </a:r>
          </a:p>
          <a:p>
            <a:pPr marL="0" indent="0" algn="just">
              <a:buNone/>
            </a:pPr>
            <a:r>
              <a:rPr lang="en-IN" sz="2200" b="1" dirty="0">
                <a:latin typeface="Arial" panose="020B0604020202020204" pitchFamily="34" charset="0"/>
                <a:cs typeface="Arial" panose="020B0604020202020204" pitchFamily="34" charset="0"/>
              </a:rPr>
              <a:t>Step3:</a:t>
            </a:r>
          </a:p>
          <a:p>
            <a:pPr marL="0" indent="0" algn="just">
              <a:buNone/>
            </a:pPr>
            <a:r>
              <a:rPr lang="en-IN" sz="2200" dirty="0">
                <a:latin typeface="Arial" panose="020B0604020202020204" pitchFamily="34" charset="0"/>
                <a:cs typeface="Arial" panose="020B0604020202020204" pitchFamily="34" charset="0"/>
              </a:rPr>
              <a:t>Tokenization is the process of splitting text into smaller units known as tokens.</a:t>
            </a:r>
          </a:p>
          <a:p>
            <a:pPr marL="0" indent="0" algn="just">
              <a:buNone/>
            </a:pPr>
            <a:r>
              <a:rPr lang="en-IN" sz="2200" dirty="0">
                <a:latin typeface="Arial" panose="020B0604020202020204" pitchFamily="34" charset="0"/>
                <a:cs typeface="Arial" panose="020B0604020202020204" pitchFamily="34" charset="0"/>
              </a:rPr>
              <a:t>The most common tokenization process is using delimiters like whitespace, semicolon, colon. Splitting is performed on data through delimiters.</a:t>
            </a:r>
          </a:p>
          <a:p>
            <a:endParaRPr lang="en-IN" dirty="0"/>
          </a:p>
        </p:txBody>
      </p:sp>
      <p:sp>
        <p:nvSpPr>
          <p:cNvPr id="4" name="Date Placeholder 3">
            <a:extLst>
              <a:ext uri="{FF2B5EF4-FFF2-40B4-BE49-F238E27FC236}">
                <a16:creationId xmlns:a16="http://schemas.microsoft.com/office/drawing/2014/main" id="{21388AF9-E6A0-5C08-9EB9-83CA9B982CC6}"/>
              </a:ext>
            </a:extLst>
          </p:cNvPr>
          <p:cNvSpPr>
            <a:spLocks noGrp="1"/>
          </p:cNvSpPr>
          <p:nvPr>
            <p:ph type="dt" sz="half" idx="10"/>
          </p:nvPr>
        </p:nvSpPr>
        <p:spPr/>
        <p:txBody>
          <a:bodyPr/>
          <a:lstStyle/>
          <a:p>
            <a:fld id="{DD1A6F9D-DD77-42A7-A6AB-57439E778FC8}" type="datetime3">
              <a:rPr lang="en-US" smtClean="0"/>
              <a:pPr/>
              <a:t>27 February 2023</a:t>
            </a:fld>
            <a:endParaRPr lang="en-US" dirty="0"/>
          </a:p>
        </p:txBody>
      </p:sp>
      <p:sp>
        <p:nvSpPr>
          <p:cNvPr id="5" name="Footer Placeholder 4">
            <a:extLst>
              <a:ext uri="{FF2B5EF4-FFF2-40B4-BE49-F238E27FC236}">
                <a16:creationId xmlns:a16="http://schemas.microsoft.com/office/drawing/2014/main" id="{4C49FC0E-3957-210D-5B2A-65160391F1F2}"/>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BEB5DDA4-E918-CBD7-91E1-A18F138876BA}"/>
              </a:ext>
            </a:extLst>
          </p:cNvPr>
          <p:cNvSpPr>
            <a:spLocks noGrp="1"/>
          </p:cNvSpPr>
          <p:nvPr>
            <p:ph type="sldNum" sz="quarter" idx="12"/>
          </p:nvPr>
        </p:nvSpPr>
        <p:spPr/>
        <p:txBody>
          <a:bodyPr/>
          <a:lstStyle/>
          <a:p>
            <a:fld id="{7B28076C-CE04-4A00-BFAA-A90EA8355859}" type="slidenum">
              <a:rPr lang="en-US" smtClean="0"/>
              <a:pPr/>
              <a:t>9</a:t>
            </a:fld>
            <a:endParaRPr lang="en-US" dirty="0"/>
          </a:p>
        </p:txBody>
      </p:sp>
    </p:spTree>
    <p:extLst>
      <p:ext uri="{BB962C8B-B14F-4D97-AF65-F5344CB8AC3E}">
        <p14:creationId xmlns:p14="http://schemas.microsoft.com/office/powerpoint/2010/main" val="35270684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TotalTime>
  <Words>1170</Words>
  <Application>Microsoft Office PowerPoint</Application>
  <PresentationFormat>On-screen Show (4:3)</PresentationFormat>
  <Paragraphs>126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Arimo</vt:lpstr>
      <vt:lpstr>Calibri</vt:lpstr>
      <vt:lpstr>Symbol</vt:lpstr>
      <vt:lpstr>Times New Roman</vt:lpstr>
      <vt:lpstr>Trebuchet MS</vt:lpstr>
      <vt:lpstr>Custom Design</vt:lpstr>
      <vt:lpstr>WOMEN’S WELFARE ON THE BASIS OF SENTIMENTAL ANALYSIS  </vt:lpstr>
      <vt:lpstr>Presentation Outline</vt:lpstr>
      <vt:lpstr>Introduction</vt:lpstr>
      <vt:lpstr>Objectives</vt:lpstr>
      <vt:lpstr>System Architecture</vt:lpstr>
      <vt:lpstr>Description of Software for Implementation</vt:lpstr>
      <vt:lpstr>Description of Software for Implementation </vt:lpstr>
      <vt:lpstr>Description of Software for Implementation</vt:lpstr>
      <vt:lpstr>Project Management Plan</vt:lpstr>
      <vt:lpstr>Project Management Plan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flavya lekkala</cp:lastModifiedBy>
  <cp:revision>76</cp:revision>
  <dcterms:created xsi:type="dcterms:W3CDTF">2019-11-06T07:48:53Z</dcterms:created>
  <dcterms:modified xsi:type="dcterms:W3CDTF">2023-02-27T06:16:04Z</dcterms:modified>
</cp:coreProperties>
</file>