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62" r:id="rId2"/>
  </p:sldIdLst>
  <p:sldSz cx="21599525" cy="32399288"/>
  <p:notesSz cx="6858000" cy="9144000"/>
  <p:embeddedFontLst>
    <p:embeddedFont>
      <p:font typeface="나눔스퀘어 Bold" panose="020B0600000101010101" pitchFamily="50" charset="-127"/>
      <p:bold r:id="rId3"/>
    </p:embeddedFont>
    <p:embeddedFont>
      <p:font typeface="나눔스퀘어 ExtraBold" panose="020B0600000101010101" pitchFamily="50" charset="-127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NanumSquare_ac Bold" panose="020B0600000101010101" pitchFamily="50" charset="-127"/>
      <p:bold r:id="rId11"/>
    </p:embeddedFont>
    <p:embeddedFont>
      <p:font typeface="NanumSquare_ac ExtraBold" panose="020B0600000101010101" pitchFamily="50" charset="-127"/>
      <p:bold r:id="rId12"/>
    </p:embeddedFont>
    <p:embeddedFont>
      <p:font typeface="나눔스퀘어_ac Bold" panose="020B0600000101010101" pitchFamily="50" charset="-127"/>
      <p:bold r:id="rId13"/>
    </p:embeddedFont>
    <p:embeddedFont>
      <p:font typeface="나눔스퀘어_ac ExtraBold" panose="020B0600000101010101" pitchFamily="50" charset="-127"/>
      <p:bold r:id="rId14"/>
    </p:embeddedFont>
  </p:embeddedFontLst>
  <p:defaultTextStyle>
    <a:defPPr>
      <a:defRPr lang="ko-KR"/>
    </a:defPPr>
    <a:lvl1pPr marL="0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793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584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377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169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8960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4753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0545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6337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F8E65E"/>
    <a:srgbClr val="999A9C"/>
    <a:srgbClr val="FFEE25"/>
    <a:srgbClr val="FFE642"/>
    <a:srgbClr val="FFEB1E"/>
    <a:srgbClr val="FFEB4A"/>
    <a:srgbClr val="FCE25B"/>
    <a:srgbClr val="FCF546"/>
    <a:srgbClr val="838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7" autoAdjust="0"/>
    <p:restoredTop sz="95320" autoAdjust="0"/>
  </p:normalViewPr>
  <p:slideViewPr>
    <p:cSldViewPr snapToGrid="0">
      <p:cViewPr>
        <p:scale>
          <a:sx n="51" d="100"/>
          <a:sy n="51" d="100"/>
        </p:scale>
        <p:origin x="-132" y="-6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7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5959-F8C3-43CF-99B2-A6D32554574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C6737BC-7F12-4C48-94D2-620D6CD2A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21598616" cy="32396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3231E1-DA60-477F-B6DF-3721F772A8F0}"/>
              </a:ext>
            </a:extLst>
          </p:cNvPr>
          <p:cNvSpPr txBox="1"/>
          <p:nvPr/>
        </p:nvSpPr>
        <p:spPr>
          <a:xfrm>
            <a:off x="1121228" y="1333500"/>
            <a:ext cx="1863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커뮤니티 웹 프로그램</a:t>
            </a:r>
            <a:endParaRPr lang="en-US" altLang="ko-KR" sz="7200" dirty="0">
              <a:solidFill>
                <a:srgbClr val="38383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0" dirty="0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뮤</a:t>
            </a:r>
            <a:r>
              <a:rPr lang="en-US" altLang="ko-KR" sz="12000" dirty="0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(MU)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58C814-3F8F-41F9-8A32-9A000FC23BD2}"/>
              </a:ext>
            </a:extLst>
          </p:cNvPr>
          <p:cNvSpPr/>
          <p:nvPr/>
        </p:nvSpPr>
        <p:spPr>
          <a:xfrm>
            <a:off x="247650" y="6178400"/>
            <a:ext cx="9751756" cy="7098175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67EC762-C10F-412C-9F53-2F988E928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848" y="4156840"/>
            <a:ext cx="10799086" cy="359969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B95B66-8834-4CBD-BB67-A431C6514C7F}"/>
              </a:ext>
            </a:extLst>
          </p:cNvPr>
          <p:cNvSpPr/>
          <p:nvPr/>
        </p:nvSpPr>
        <p:spPr>
          <a:xfrm>
            <a:off x="247650" y="14450795"/>
            <a:ext cx="9751756" cy="17724655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7959AA3-D812-4848-93FD-BFACDCA04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731" y="12405755"/>
            <a:ext cx="10799086" cy="359969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9BB033-E5E3-493F-92F0-096951A7ACC0}"/>
              </a:ext>
            </a:extLst>
          </p:cNvPr>
          <p:cNvSpPr/>
          <p:nvPr/>
        </p:nvSpPr>
        <p:spPr>
          <a:xfrm>
            <a:off x="10425273" y="14450795"/>
            <a:ext cx="10926601" cy="10089671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32D862E-B019-41F4-92F8-BAE427B6C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3" y="12395749"/>
            <a:ext cx="10799086" cy="359969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E3B07D-A144-45FE-BBF5-F4C51C400EEC}"/>
              </a:ext>
            </a:extLst>
          </p:cNvPr>
          <p:cNvSpPr/>
          <p:nvPr/>
        </p:nvSpPr>
        <p:spPr>
          <a:xfrm>
            <a:off x="10425274" y="25733728"/>
            <a:ext cx="10926600" cy="6441721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0" name="그림 49" descr="텍스트이(가) 표시된 사진&#10;&#10;자동 생성된 설명">
            <a:extLst>
              <a:ext uri="{FF2B5EF4-FFF2-40B4-BE49-F238E27FC236}">
                <a16:creationId xmlns:a16="http://schemas.microsoft.com/office/drawing/2014/main" id="{AD906D65-9BA2-422B-BA64-985021A4A5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14" y="23676067"/>
            <a:ext cx="10799086" cy="359969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6EB5683-6716-46D2-B44A-105F4C75A063}"/>
              </a:ext>
            </a:extLst>
          </p:cNvPr>
          <p:cNvSpPr txBox="1"/>
          <p:nvPr/>
        </p:nvSpPr>
        <p:spPr>
          <a:xfrm>
            <a:off x="398353" y="6452740"/>
            <a:ext cx="9341120" cy="71404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1) </a:t>
            </a: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개요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MU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는 커뮤니티 웹 프로그램으로 많은 유저들이 사용하길 원하는 바램에서 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‘Many Users’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라는 슬로건을 달았다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4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2) </a:t>
            </a: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선정 배경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MU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는 가벼운 형식의 글을 게시하는 자유 게시판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이슈나 기사 등을 게시하는 칼럼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게시판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여러 회원들과 채팅을 주고받을 수 있는 채팅방을 서비스 한다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1378CE-7AC1-4723-9893-16C4F36935BC}"/>
              </a:ext>
            </a:extLst>
          </p:cNvPr>
          <p:cNvSpPr txBox="1"/>
          <p:nvPr/>
        </p:nvSpPr>
        <p:spPr>
          <a:xfrm>
            <a:off x="406676" y="14695595"/>
            <a:ext cx="8952484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1)</a:t>
            </a: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개발환경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4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3)</a:t>
            </a: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주요 기능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25B1C2-F14E-416B-B119-4180B71D96D3}"/>
              </a:ext>
            </a:extLst>
          </p:cNvPr>
          <p:cNvSpPr txBox="1"/>
          <p:nvPr/>
        </p:nvSpPr>
        <p:spPr>
          <a:xfrm>
            <a:off x="10799086" y="26185135"/>
            <a:ext cx="9529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기대효과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부트 기반 웹 프로그래밍의 구조 파악 및 이해도 향상</a:t>
            </a: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4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endParaRPr lang="en-US" altLang="ko-KR" sz="4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2)</a:t>
            </a:r>
            <a:r>
              <a:rPr lang="ko-KR" altLang="en-US" sz="45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향후 계획 </a:t>
            </a:r>
            <a:endParaRPr lang="en-US" altLang="ko-KR" sz="45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게시판 게시 글에 댓글 기능 추가</a:t>
            </a:r>
            <a:r>
              <a:rPr lang="en-US" altLang="ko-KR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프론트 디자인 개선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프로젝트에 테마 부여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BD40E1-3B3D-4035-A2D0-CC5B53C416A2}"/>
              </a:ext>
            </a:extLst>
          </p:cNvPr>
          <p:cNvSpPr/>
          <p:nvPr/>
        </p:nvSpPr>
        <p:spPr>
          <a:xfrm>
            <a:off x="16518194" y="1976284"/>
            <a:ext cx="4833680" cy="401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205B01-5209-45C7-92B1-85567AFE6672}"/>
              </a:ext>
            </a:extLst>
          </p:cNvPr>
          <p:cNvSpPr/>
          <p:nvPr/>
        </p:nvSpPr>
        <p:spPr>
          <a:xfrm>
            <a:off x="15286202" y="4595893"/>
            <a:ext cx="5773064" cy="115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201511119 </a:t>
            </a:r>
            <a:r>
              <a:rPr lang="ko-KR" altLang="en-US" sz="4000" dirty="0" err="1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이민구</a:t>
            </a:r>
            <a:endParaRPr lang="ko-KR" altLang="en-US" sz="4000" dirty="0">
              <a:solidFill>
                <a:srgbClr val="38383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1AD0432-124D-4490-9D08-731B7DCD8F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724" y="15055138"/>
            <a:ext cx="3585216" cy="263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218EAD-4A8F-45D6-9DA9-249DF03225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5" y="15055138"/>
            <a:ext cx="3585216" cy="2658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EDE6252-2F4B-427A-B84B-BE59AE089E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55" y="18275122"/>
            <a:ext cx="3585216" cy="2647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E52019-CA1A-45D9-AE83-A46C6AA6FE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5" y="18323697"/>
            <a:ext cx="3585216" cy="254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456E746E-C961-4637-A3F9-2726E83A3E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49" y="21521529"/>
            <a:ext cx="3585216" cy="2552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3975B94-DD84-4F11-84C0-7155D02AA16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5" y="21443091"/>
            <a:ext cx="3585216" cy="263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DC305F-B30E-4793-8230-960B6744F1FA}"/>
              </a:ext>
            </a:extLst>
          </p:cNvPr>
          <p:cNvSpPr/>
          <p:nvPr/>
        </p:nvSpPr>
        <p:spPr>
          <a:xfrm>
            <a:off x="459381" y="15533164"/>
            <a:ext cx="4330842" cy="5017088"/>
          </a:xfrm>
          <a:prstGeom prst="roundRect">
            <a:avLst/>
          </a:prstGeom>
          <a:noFill/>
          <a:ln w="57150">
            <a:solidFill>
              <a:srgbClr val="999A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모서리가 둥근 직사각형 30">
            <a:extLst>
              <a:ext uri="{FF2B5EF4-FFF2-40B4-BE49-F238E27FC236}">
                <a16:creationId xmlns:a16="http://schemas.microsoft.com/office/drawing/2014/main" id="{83091064-81C6-41E3-A59E-494753F01CCB}"/>
              </a:ext>
            </a:extLst>
          </p:cNvPr>
          <p:cNvSpPr/>
          <p:nvPr/>
        </p:nvSpPr>
        <p:spPr>
          <a:xfrm>
            <a:off x="1851626" y="16042390"/>
            <a:ext cx="1428469" cy="346501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Front</a:t>
            </a:r>
            <a:endParaRPr lang="ko-KR" altLang="en-US" sz="16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모서리가 둥근 직사각형 30">
            <a:extLst>
              <a:ext uri="{FF2B5EF4-FFF2-40B4-BE49-F238E27FC236}">
                <a16:creationId xmlns:a16="http://schemas.microsoft.com/office/drawing/2014/main" id="{9085634E-7325-4C03-81AA-B48E05A1A2FB}"/>
              </a:ext>
            </a:extLst>
          </p:cNvPr>
          <p:cNvSpPr/>
          <p:nvPr/>
        </p:nvSpPr>
        <p:spPr>
          <a:xfrm>
            <a:off x="6820721" y="16042390"/>
            <a:ext cx="1428469" cy="346501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</a:t>
            </a:r>
            <a:endParaRPr lang="ko-KR" altLang="en-US" sz="16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6" name="그림 45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16C5785A-FD61-4609-9251-E65062B5184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40" y="16477725"/>
            <a:ext cx="2505414" cy="19360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5072CE2-7868-4605-8008-BAB481A9CE2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50" y="19020315"/>
            <a:ext cx="1428275" cy="7159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EDD32A6-FEE4-4E88-8D61-3B9D2586A7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97" y="18615834"/>
            <a:ext cx="2976265" cy="149458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A8AD536-AFFA-4BA3-9D3E-8A0B0F81E39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4" y="16417028"/>
            <a:ext cx="2046109" cy="204610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C1D382A-4AF6-41C4-8D1F-7CB6C299F0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09" y="18444722"/>
            <a:ext cx="1760095" cy="1760095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88903AC-A5CF-44FD-ADAA-7A273C9AA2B8}"/>
              </a:ext>
            </a:extLst>
          </p:cNvPr>
          <p:cNvSpPr/>
          <p:nvPr/>
        </p:nvSpPr>
        <p:spPr>
          <a:xfrm>
            <a:off x="5428606" y="15537863"/>
            <a:ext cx="4330604" cy="5017088"/>
          </a:xfrm>
          <a:prstGeom prst="roundRect">
            <a:avLst/>
          </a:prstGeom>
          <a:noFill/>
          <a:ln w="57150">
            <a:solidFill>
              <a:srgbClr val="999A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096EF65-5648-490D-8F3F-B5B96B2E77D4}"/>
              </a:ext>
            </a:extLst>
          </p:cNvPr>
          <p:cNvSpPr/>
          <p:nvPr/>
        </p:nvSpPr>
        <p:spPr>
          <a:xfrm>
            <a:off x="459381" y="20823823"/>
            <a:ext cx="9297155" cy="2872331"/>
          </a:xfrm>
          <a:prstGeom prst="roundRect">
            <a:avLst/>
          </a:prstGeom>
          <a:noFill/>
          <a:ln w="57150">
            <a:solidFill>
              <a:srgbClr val="999A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모서리가 둥근 직사각형 30">
            <a:extLst>
              <a:ext uri="{FF2B5EF4-FFF2-40B4-BE49-F238E27FC236}">
                <a16:creationId xmlns:a16="http://schemas.microsoft.com/office/drawing/2014/main" id="{4A6B2D8F-E007-4172-A7C4-77B9E4DA40AA}"/>
              </a:ext>
            </a:extLst>
          </p:cNvPr>
          <p:cNvSpPr/>
          <p:nvPr/>
        </p:nvSpPr>
        <p:spPr>
          <a:xfrm>
            <a:off x="776461" y="21022025"/>
            <a:ext cx="1674639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Opreration</a:t>
            </a:r>
            <a:endParaRPr lang="ko-KR" altLang="en-US" sz="16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CE64C72A-FB1B-4A0A-AF4C-3820A119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23109"/>
              </p:ext>
            </p:extLst>
          </p:nvPr>
        </p:nvGraphicFramePr>
        <p:xfrm>
          <a:off x="478395" y="25348395"/>
          <a:ext cx="9297154" cy="5249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8427">
                  <a:extLst>
                    <a:ext uri="{9D8B030D-6E8A-4147-A177-3AD203B41FA5}">
                      <a16:colId xmlns:a16="http://schemas.microsoft.com/office/drawing/2014/main" val="3548438443"/>
                    </a:ext>
                  </a:extLst>
                </a:gridCol>
                <a:gridCol w="1128372">
                  <a:extLst>
                    <a:ext uri="{9D8B030D-6E8A-4147-A177-3AD203B41FA5}">
                      <a16:colId xmlns:a16="http://schemas.microsoft.com/office/drawing/2014/main" val="1723005953"/>
                    </a:ext>
                  </a:extLst>
                </a:gridCol>
                <a:gridCol w="1271632">
                  <a:extLst>
                    <a:ext uri="{9D8B030D-6E8A-4147-A177-3AD203B41FA5}">
                      <a16:colId xmlns:a16="http://schemas.microsoft.com/office/drawing/2014/main" val="3551069954"/>
                    </a:ext>
                  </a:extLst>
                </a:gridCol>
                <a:gridCol w="5928723">
                  <a:extLst>
                    <a:ext uri="{9D8B030D-6E8A-4147-A177-3AD203B41FA5}">
                      <a16:colId xmlns:a16="http://schemas.microsoft.com/office/drawing/2014/main" val="1911699226"/>
                    </a:ext>
                  </a:extLst>
                </a:gridCol>
              </a:tblGrid>
              <a:tr h="46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451392"/>
                  </a:ext>
                </a:extLst>
              </a:tr>
              <a:tr h="220857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인증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회원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서비스 이용을 위해 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ID, PW,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 이메일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핸드폰 번호를 입력해 회원 가입한다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388218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로그인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회원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서비스 이용을 위해 가입한 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ID, PW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로 로그인 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772861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회원 정보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회원이 가입할 때 입력한 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ID, Email, 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핸드폰 번호를 확인한다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494101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홈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</a:t>
                      </a:r>
                      <a:endParaRPr lang="en-US" altLang="ko-KR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조회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모든 게시판의 게시글 들을 최신 순으로 확인할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02610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자유 게시판 서비스</a:t>
                      </a:r>
                    </a:p>
                    <a:p>
                      <a:pPr algn="ctr" latinLnBrk="1"/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자유 게시판 탭에서 작성을 눌러 제목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내용 을 입력해 게시글을 등록한다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56413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게시글 제목을 눌러 회원이 작성한 게시글을 수정할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99370"/>
                  </a:ext>
                </a:extLst>
              </a:tr>
              <a:tr h="3533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</a:t>
                      </a:r>
                      <a:endParaRPr lang="en-US" altLang="ko-KR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조회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게시글 제목을 눌러 타 회원들이 작성한 게시글을 조회할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리스트에서 검색창에 키워드를 입력해 키워드를 포함하는 제목을 검색한다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100186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게시글 제목을 눌러 회원이 작성한 게시글을 삭제할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061911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게시판 서비스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게시판 탭에서 작성을 눌러 제목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내용을 입력해 칼럼을 등록한다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278450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칼럼 제목을 눌러 회원이 작성한 칼럼을 수정할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483297"/>
                  </a:ext>
                </a:extLst>
              </a:tr>
              <a:tr h="3533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조회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칼럼 제목을 눌러 타 회원들이 작성한 칼럼을 조회할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리스트에서 검색창에 키워드를 입력해 키워드를 포함하는 제목을 검색한다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6868"/>
                  </a:ext>
                </a:extLst>
              </a:tr>
              <a:tr h="2208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칼럼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등록된 칼럼 제목을 눌러 회원이 작성한 칼럼을 삭제할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095646"/>
                  </a:ext>
                </a:extLst>
              </a:tr>
              <a:tr h="3754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채팅</a:t>
                      </a: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토론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여러 회원들이 입장 가능하며 실시간으로 채팅을 주고 받을 수 있다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해당 서비스에 다시 접속할 경우 이전에 주고받은 채팅은 초기화 된다</a:t>
                      </a:r>
                      <a:r>
                        <a:rPr lang="en-US" altLang="ko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373421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1181E-FC4F-4249-89A3-95B09F89C28A}"/>
              </a:ext>
            </a:extLst>
          </p:cNvPr>
          <p:cNvSpPr/>
          <p:nvPr/>
        </p:nvSpPr>
        <p:spPr>
          <a:xfrm>
            <a:off x="10425273" y="6178400"/>
            <a:ext cx="10926601" cy="7151279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3D98B2-76AA-40BE-94A0-0F642CD048CF}"/>
              </a:ext>
            </a:extLst>
          </p:cNvPr>
          <p:cNvSpPr/>
          <p:nvPr/>
        </p:nvSpPr>
        <p:spPr>
          <a:xfrm>
            <a:off x="10862828" y="5775884"/>
            <a:ext cx="2882542" cy="524159"/>
          </a:xfrm>
          <a:prstGeom prst="rect">
            <a:avLst/>
          </a:prstGeom>
          <a:solidFill>
            <a:srgbClr val="F8E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4E7D3-D84E-47D2-BD8A-CB2DCD39A20A}"/>
              </a:ext>
            </a:extLst>
          </p:cNvPr>
          <p:cNvSpPr txBox="1"/>
          <p:nvPr/>
        </p:nvSpPr>
        <p:spPr>
          <a:xfrm>
            <a:off x="10797540" y="5486128"/>
            <a:ext cx="3055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38383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구성도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D4DC8C7-BD44-4CD6-A3A5-E66644C846B8}"/>
              </a:ext>
            </a:extLst>
          </p:cNvPr>
          <p:cNvGrpSpPr/>
          <p:nvPr/>
        </p:nvGrpSpPr>
        <p:grpSpPr>
          <a:xfrm>
            <a:off x="10797540" y="6811524"/>
            <a:ext cx="10015178" cy="5213012"/>
            <a:chOff x="1163282" y="1817116"/>
            <a:chExt cx="9447846" cy="4506869"/>
          </a:xfrm>
        </p:grpSpPr>
        <p:pic>
          <p:nvPicPr>
            <p:cNvPr id="66" name="그래픽 65" descr="데이터베이스 단색으로 채워진">
              <a:extLst>
                <a:ext uri="{FF2B5EF4-FFF2-40B4-BE49-F238E27FC236}">
                  <a16:creationId xmlns:a16="http://schemas.microsoft.com/office/drawing/2014/main" id="{19AC4175-F6CE-42DE-896A-32898D63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27915" y="4517622"/>
              <a:ext cx="1583213" cy="1552000"/>
            </a:xfrm>
            <a:prstGeom prst="rect">
              <a:avLst/>
            </a:prstGeom>
          </p:spPr>
        </p:pic>
        <p:pic>
          <p:nvPicPr>
            <p:cNvPr id="68" name="그래픽 67" descr="사물 인터넷 윤곽선">
              <a:extLst>
                <a:ext uri="{FF2B5EF4-FFF2-40B4-BE49-F238E27FC236}">
                  <a16:creationId xmlns:a16="http://schemas.microsoft.com/office/drawing/2014/main" id="{DF449556-E6D9-4703-BCCB-5772834CA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235681" y="2570576"/>
              <a:ext cx="2797004" cy="274186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CC6C402-8577-42D9-9B29-E8631A984291}"/>
                </a:ext>
              </a:extLst>
            </p:cNvPr>
            <p:cNvSpPr txBox="1"/>
            <p:nvPr/>
          </p:nvSpPr>
          <p:spPr>
            <a:xfrm>
              <a:off x="1163282" y="6031291"/>
              <a:ext cx="863863" cy="29269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Microsoft GothicNeo" panose="020B0500000101010101" pitchFamily="50" charset="-127"/>
                </a:rPr>
                <a:t>USERS</a:t>
              </a:r>
              <a:endPara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0F9839-9B4E-481B-9305-9EE37CC3DDD4}"/>
                </a:ext>
              </a:extLst>
            </p:cNvPr>
            <p:cNvSpPr txBox="1"/>
            <p:nvPr/>
          </p:nvSpPr>
          <p:spPr>
            <a:xfrm>
              <a:off x="2074150" y="5897082"/>
              <a:ext cx="1735846" cy="29269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Microsoft GothicNeo" panose="020B0500000101010101" pitchFamily="50" charset="-127"/>
                </a:rPr>
                <a:t>WEB BROWSER</a:t>
              </a:r>
              <a:endPara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9E5D8F-97FF-4C9F-964D-E646039CBEC0}"/>
                </a:ext>
              </a:extLst>
            </p:cNvPr>
            <p:cNvSpPr txBox="1"/>
            <p:nvPr/>
          </p:nvSpPr>
          <p:spPr>
            <a:xfrm>
              <a:off x="5766260" y="5481573"/>
              <a:ext cx="1735846" cy="29269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Microsoft GothicNeo" panose="020B0500000101010101" pitchFamily="50" charset="-127"/>
                </a:rPr>
                <a:t>CLOUD SERVER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ABF8F1-9832-453E-A190-3581456DE183}"/>
                </a:ext>
              </a:extLst>
            </p:cNvPr>
            <p:cNvSpPr txBox="1"/>
            <p:nvPr/>
          </p:nvSpPr>
          <p:spPr>
            <a:xfrm>
              <a:off x="9109047" y="6022191"/>
              <a:ext cx="1420948" cy="29269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Microsoft GothicNeo" panose="020B0500000101010101" pitchFamily="50" charset="-127"/>
                </a:rPr>
                <a:t>DATABASE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192EFFA-96D0-4F5B-B39A-E75FB8F6FA14}"/>
                </a:ext>
              </a:extLst>
            </p:cNvPr>
            <p:cNvGrpSpPr/>
            <p:nvPr/>
          </p:nvGrpSpPr>
          <p:grpSpPr>
            <a:xfrm>
              <a:off x="1181214" y="1817116"/>
              <a:ext cx="2481835" cy="4251501"/>
              <a:chOff x="1545970" y="2124780"/>
              <a:chExt cx="2481835" cy="4251501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B6AFC52F-6E42-4277-AC17-F2295E8744C0}"/>
                  </a:ext>
                </a:extLst>
              </p:cNvPr>
              <p:cNvGrpSpPr/>
              <p:nvPr/>
            </p:nvGrpSpPr>
            <p:grpSpPr>
              <a:xfrm>
                <a:off x="1546946" y="2124780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88" name="그래픽 87" descr="랩톱 단색으로 채워진">
                  <a:extLst>
                    <a:ext uri="{FF2B5EF4-FFF2-40B4-BE49-F238E27FC236}">
                      <a16:creationId xmlns:a16="http://schemas.microsoft.com/office/drawing/2014/main" id="{4C0ADF3E-EF7C-4EB4-B686-503620078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89" name="그래픽 88" descr="사용자 단색으로 채워진">
                  <a:extLst>
                    <a:ext uri="{FF2B5EF4-FFF2-40B4-BE49-F238E27FC236}">
                      <a16:creationId xmlns:a16="http://schemas.microsoft.com/office/drawing/2014/main" id="{2647835A-653B-4231-AF5D-FA7E3C1D1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90" name="그래픽 89" descr="신문 윤곽선">
                  <a:extLst>
                    <a:ext uri="{FF2B5EF4-FFF2-40B4-BE49-F238E27FC236}">
                      <a16:creationId xmlns:a16="http://schemas.microsoft.com/office/drawing/2014/main" id="{81673B17-8A8B-4A6E-848D-A2D1CDE3A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F5CD8D6D-4011-44A5-836C-C218FB2068B9}"/>
                  </a:ext>
                </a:extLst>
              </p:cNvPr>
              <p:cNvGrpSpPr/>
              <p:nvPr/>
            </p:nvGrpSpPr>
            <p:grpSpPr>
              <a:xfrm>
                <a:off x="1546946" y="3528165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85" name="그래픽 84" descr="랩톱 단색으로 채워진">
                  <a:extLst>
                    <a:ext uri="{FF2B5EF4-FFF2-40B4-BE49-F238E27FC236}">
                      <a16:creationId xmlns:a16="http://schemas.microsoft.com/office/drawing/2014/main" id="{2C8051C6-DD08-4719-9163-168A21A17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86" name="그래픽 85" descr="사용자 단색으로 채워진">
                  <a:extLst>
                    <a:ext uri="{FF2B5EF4-FFF2-40B4-BE49-F238E27FC236}">
                      <a16:creationId xmlns:a16="http://schemas.microsoft.com/office/drawing/2014/main" id="{74104CBC-B2D5-476D-A422-5F9B3F2387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87" name="그래픽 86" descr="신문 윤곽선">
                  <a:extLst>
                    <a:ext uri="{FF2B5EF4-FFF2-40B4-BE49-F238E27FC236}">
                      <a16:creationId xmlns:a16="http://schemas.microsoft.com/office/drawing/2014/main" id="{822976F2-4A43-4D22-A714-1E2C559EF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443703C-2FA6-4598-9717-7261E3C6BDCB}"/>
                  </a:ext>
                </a:extLst>
              </p:cNvPr>
              <p:cNvGrpSpPr/>
              <p:nvPr/>
            </p:nvGrpSpPr>
            <p:grpSpPr>
              <a:xfrm>
                <a:off x="1545970" y="4936281"/>
                <a:ext cx="2480859" cy="1440000"/>
                <a:chOff x="3134614" y="2472156"/>
                <a:chExt cx="2480859" cy="1440000"/>
              </a:xfrm>
            </p:grpSpPr>
            <p:pic>
              <p:nvPicPr>
                <p:cNvPr id="82" name="그래픽 81" descr="랩톱 단색으로 채워진">
                  <a:extLst>
                    <a:ext uri="{FF2B5EF4-FFF2-40B4-BE49-F238E27FC236}">
                      <a16:creationId xmlns:a16="http://schemas.microsoft.com/office/drawing/2014/main" id="{337944C3-1FF7-440F-8155-281DFE620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473" y="247215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83" name="그래픽 82" descr="사용자 단색으로 채워진">
                  <a:extLst>
                    <a:ext uri="{FF2B5EF4-FFF2-40B4-BE49-F238E27FC236}">
                      <a16:creationId xmlns:a16="http://schemas.microsoft.com/office/drawing/2014/main" id="{9AF7E1FD-B77B-4919-8C1C-26A78FE3B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4614" y="2800778"/>
                  <a:ext cx="828000" cy="828000"/>
                </a:xfrm>
                <a:prstGeom prst="rect">
                  <a:avLst/>
                </a:prstGeom>
              </p:spPr>
            </p:pic>
            <p:pic>
              <p:nvPicPr>
                <p:cNvPr id="84" name="그래픽 83" descr="신문 윤곽선">
                  <a:extLst>
                    <a:ext uri="{FF2B5EF4-FFF2-40B4-BE49-F238E27FC236}">
                      <a16:creationId xmlns:a16="http://schemas.microsoft.com/office/drawing/2014/main" id="{521EBA6A-14ED-4A18-9A94-08C753AF5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473" y="2781000"/>
                  <a:ext cx="648000" cy="6480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EB6D597-CAD5-4C1D-9F93-C1FA97A86010}"/>
                </a:ext>
              </a:extLst>
            </p:cNvPr>
            <p:cNvCxnSpPr>
              <a:cxnSpLocks/>
            </p:cNvCxnSpPr>
            <p:nvPr/>
          </p:nvCxnSpPr>
          <p:spPr>
            <a:xfrm>
              <a:off x="3662073" y="2559738"/>
              <a:ext cx="1573608" cy="78212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67E5C88-CDC1-47EF-B2A3-298E1B852082}"/>
                </a:ext>
              </a:extLst>
            </p:cNvPr>
            <p:cNvCxnSpPr>
              <a:cxnSpLocks/>
              <a:stCxn id="85" idx="3"/>
              <a:endCxn id="68" idx="1"/>
            </p:cNvCxnSpPr>
            <p:nvPr/>
          </p:nvCxnSpPr>
          <p:spPr>
            <a:xfrm>
              <a:off x="3663049" y="3940501"/>
              <a:ext cx="1572632" cy="100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63D8883-D685-45B5-A9B7-C8F0B10324BE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662073" y="4549052"/>
              <a:ext cx="1572632" cy="7995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BE7F0FB-1EE6-4B38-A6A5-C14B353634C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908324" y="4514446"/>
              <a:ext cx="1119591" cy="77917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8E068DBA-3D6E-4C01-9434-4BED0972EB07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14" y="21865148"/>
            <a:ext cx="1819965" cy="94197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5F1157C-4B20-479C-BC76-6848DC2FD5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92" y="21626008"/>
            <a:ext cx="2779462" cy="175162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552CC3C-47F6-4568-B9D1-6DE52B9816BE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0" r="22556"/>
          <a:stretch/>
        </p:blipFill>
        <p:spPr>
          <a:xfrm>
            <a:off x="7931437" y="21773783"/>
            <a:ext cx="1311959" cy="125515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3E75048-6231-45D3-B591-672A6209BA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2" y="21606958"/>
            <a:ext cx="1819965" cy="1510570"/>
          </a:xfrm>
          <a:prstGeom prst="rect">
            <a:avLst/>
          </a:prstGeom>
        </p:spPr>
      </p:pic>
      <p:pic>
        <p:nvPicPr>
          <p:cNvPr id="7" name="그림 6" descr="사람, 벽, 남자, 실내이(가) 표시된 사진&#10;&#10;자동 생성된 설명">
            <a:extLst>
              <a:ext uri="{FF2B5EF4-FFF2-40B4-BE49-F238E27FC236}">
                <a16:creationId xmlns:a16="http://schemas.microsoft.com/office/drawing/2014/main" id="{E25DA873-8904-43FB-BD55-EF86D4B40212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050" y="496492"/>
            <a:ext cx="2969078" cy="38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346</Words>
  <Application>Microsoft Office PowerPoint</Application>
  <PresentationFormat>사용자 지정</PresentationFormat>
  <Paragraphs>84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나눔스퀘어 ExtraBold</vt:lpstr>
      <vt:lpstr>나눔스퀘어_ac Bold</vt:lpstr>
      <vt:lpstr>나눔스퀘어_ac ExtraBold</vt:lpstr>
      <vt:lpstr>NanumSquare_ac ExtraBold</vt:lpstr>
      <vt:lpstr>NanumSquare_ac Bold</vt:lpstr>
      <vt:lpstr>Calibri Light</vt:lpstr>
      <vt:lpstr>Wingdings</vt:lpstr>
      <vt:lpstr>Calibri</vt:lpstr>
      <vt:lpstr>Arial</vt:lpstr>
      <vt:lpstr>나눔스퀘어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SY</dc:creator>
  <cp:lastModifiedBy>twt</cp:lastModifiedBy>
  <cp:revision>58</cp:revision>
  <dcterms:created xsi:type="dcterms:W3CDTF">2020-10-28T09:45:57Z</dcterms:created>
  <dcterms:modified xsi:type="dcterms:W3CDTF">2021-11-15T16:48:13Z</dcterms:modified>
</cp:coreProperties>
</file>