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8" r:id="rId4"/>
    <p:sldId id="263" r:id="rId5"/>
    <p:sldId id="265" r:id="rId6"/>
    <p:sldId id="266" r:id="rId7"/>
    <p:sldId id="267" r:id="rId8"/>
    <p:sldId id="269" r:id="rId9"/>
    <p:sldId id="270" r:id="rId10"/>
    <p:sldId id="272" r:id="rId11"/>
    <p:sldId id="271" r:id="rId12"/>
    <p:sldId id="27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o-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o-i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o-in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REPORT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altLang="ko-KR" dirty="0" smtClean="0"/>
              <a:t>Bio-ink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altLang="ko-KR" dirty="0" smtClean="0"/>
              <a:t>Laser Assistant Bio-printing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altLang="ko-KR" dirty="0" err="1" smtClean="0"/>
              <a:t>Pyroelectricity</a:t>
            </a:r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Pyroelectricity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5536" y="1484784"/>
            <a:ext cx="5112568" cy="438912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If a </a:t>
            </a:r>
            <a:r>
              <a:rPr lang="en-US" altLang="ko-KR" dirty="0" err="1" smtClean="0"/>
              <a:t>pyroelectric</a:t>
            </a:r>
            <a:r>
              <a:rPr lang="en-US" altLang="ko-KR" dirty="0" smtClean="0"/>
              <a:t> crystal with an intrinsic dipole moment (top) is fashioned into a</a:t>
            </a:r>
          </a:p>
          <a:p>
            <a:r>
              <a:rPr lang="en-US" altLang="ko-KR" dirty="0" smtClean="0"/>
              <a:t>circuit with electrodes attached on each surface (FIG. 1), an increase in temperature T</a:t>
            </a:r>
          </a:p>
          <a:p>
            <a:r>
              <a:rPr lang="en-US" altLang="ko-KR" dirty="0" smtClean="0"/>
              <a:t>prompts the spontaneous polarization PS to decrease as the dipole moments, on average,</a:t>
            </a:r>
          </a:p>
          <a:p>
            <a:r>
              <a:rPr lang="en-US" altLang="ko-KR" dirty="0" smtClean="0"/>
              <a:t>diminish in magnitude. The horizontal tilting of the dipoles, (pictured at bottom of FIG. 1),</a:t>
            </a:r>
          </a:p>
          <a:p>
            <a:r>
              <a:rPr lang="en-US" altLang="ko-KR" dirty="0" smtClean="0"/>
              <a:t>signifies the effect. A current flows to compensate for the change in bound charge that</a:t>
            </a:r>
          </a:p>
          <a:p>
            <a:r>
              <a:rPr lang="en-US" altLang="ko-KR" dirty="0" smtClean="0"/>
              <a:t>accumulates on the crystal edges.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844824"/>
            <a:ext cx="308992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Pyroelectricity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196752"/>
            <a:ext cx="427973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95536" y="1628800"/>
            <a:ext cx="39604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Another definition of </a:t>
            </a:r>
            <a:r>
              <a:rPr lang="en-US" altLang="ko-KR" dirty="0" err="1" smtClean="0"/>
              <a:t>pyroelectricity</a:t>
            </a:r>
            <a:r>
              <a:rPr lang="en-US" altLang="ko-KR" dirty="0" smtClean="0"/>
              <a:t> is ability to generation of induced charges on the crystal</a:t>
            </a:r>
          </a:p>
          <a:p>
            <a:r>
              <a:rPr lang="en-US" altLang="ko-KR" dirty="0" smtClean="0"/>
              <a:t>surface when they are heated or cooled. It is explained as a migration of positive and negative</a:t>
            </a:r>
          </a:p>
          <a:p>
            <a:r>
              <a:rPr lang="en-US" altLang="ko-KR" dirty="0" smtClean="0"/>
              <a:t>charges (and therefore establishment of electric polarization) to opposite ends of a crystal's</a:t>
            </a:r>
          </a:p>
          <a:p>
            <a:r>
              <a:rPr lang="en-US" altLang="ko-KR" dirty="0" smtClean="0"/>
              <a:t>polar axis as a result of change in temperature. This can be expressed as follows:</a:t>
            </a:r>
          </a:p>
          <a:p>
            <a:r>
              <a:rPr lang="en-US" altLang="ko-KR" dirty="0" smtClean="0"/>
              <a:t>Q = </a:t>
            </a:r>
            <a:r>
              <a:rPr lang="el-GR" altLang="ko-KR" dirty="0" smtClean="0"/>
              <a:t>γ ×</a:t>
            </a:r>
            <a:r>
              <a:rPr lang="en-US" altLang="ko-KR" dirty="0" smtClean="0"/>
              <a:t>ST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Pyroelectricity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628800"/>
            <a:ext cx="39604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Figure of merit for various </a:t>
            </a:r>
            <a:r>
              <a:rPr lang="en-US" altLang="ko-KR" b="1" dirty="0" err="1" smtClean="0"/>
              <a:t>pyroelectric</a:t>
            </a:r>
            <a:r>
              <a:rPr lang="en-US" altLang="ko-KR" b="1" dirty="0" smtClean="0"/>
              <a:t> materials.</a:t>
            </a:r>
          </a:p>
          <a:p>
            <a:r>
              <a:rPr lang="en-US" altLang="ko-KR" dirty="0" smtClean="0"/>
              <a:t>TC (</a:t>
            </a:r>
            <a:r>
              <a:rPr lang="en-US" altLang="ko-KR" dirty="0" err="1" smtClean="0"/>
              <a:t>oC</a:t>
            </a:r>
            <a:r>
              <a:rPr lang="en-US" altLang="ko-KR" dirty="0" smtClean="0"/>
              <a:t>) - Curie temperature; T (</a:t>
            </a:r>
            <a:r>
              <a:rPr lang="en-US" altLang="ko-KR" dirty="0" err="1" smtClean="0"/>
              <a:t>oC</a:t>
            </a:r>
            <a:r>
              <a:rPr lang="en-US" altLang="ko-KR" dirty="0" smtClean="0"/>
              <a:t>) - temperature in °C at which measurements</a:t>
            </a:r>
          </a:p>
          <a:p>
            <a:r>
              <a:rPr lang="en-US" altLang="ko-KR" dirty="0" smtClean="0"/>
              <a:t>were made; ε - dielectric permittivity; γ - </a:t>
            </a:r>
            <a:r>
              <a:rPr lang="en-US" altLang="ko-KR" dirty="0" err="1" smtClean="0"/>
              <a:t>pyroelectric</a:t>
            </a:r>
            <a:r>
              <a:rPr lang="en-US" altLang="ko-KR" dirty="0" smtClean="0"/>
              <a:t> coefficient in C/cm2K .</a:t>
            </a:r>
          </a:p>
          <a:p>
            <a:r>
              <a:rPr lang="en-US" altLang="ko-KR" b="1" dirty="0" smtClean="0"/>
              <a:t>Applications</a:t>
            </a:r>
          </a:p>
          <a:p>
            <a:r>
              <a:rPr lang="en-US" altLang="ko-KR" b="1" dirty="0" smtClean="0"/>
              <a:t>Movement detector</a:t>
            </a:r>
          </a:p>
          <a:p>
            <a:r>
              <a:rPr lang="en-US" altLang="ko-KR" b="1" dirty="0" smtClean="0"/>
              <a:t>Pollution monitoring and gas analysis</a:t>
            </a:r>
          </a:p>
          <a:p>
            <a:r>
              <a:rPr lang="en-US" altLang="ko-KR" b="1" dirty="0" smtClean="0"/>
              <a:t>Fire alarms</a:t>
            </a:r>
          </a:p>
          <a:p>
            <a:r>
              <a:rPr lang="en-US" altLang="ko-KR" b="1" dirty="0" err="1" smtClean="0"/>
              <a:t>Pyroelectric</a:t>
            </a:r>
            <a:r>
              <a:rPr lang="en-US" altLang="ko-KR" b="1" dirty="0" smtClean="0"/>
              <a:t> thermal imaging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412776"/>
            <a:ext cx="3672408" cy="5126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Bio-Ink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5480"/>
            <a:ext cx="3898776" cy="438912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 err="1" smtClean="0"/>
              <a:t>Bioinks</a:t>
            </a:r>
            <a:r>
              <a:rPr lang="en-US" altLang="ko-KR" dirty="0" smtClean="0"/>
              <a:t> are substances made of living cells that can be used for 3D printing of complex tissue models. </a:t>
            </a:r>
            <a:r>
              <a:rPr lang="en-US" altLang="ko-KR" dirty="0" err="1" smtClean="0"/>
              <a:t>Bioinks</a:t>
            </a:r>
            <a:r>
              <a:rPr lang="en-US" altLang="ko-KR" dirty="0" smtClean="0"/>
              <a:t> are materials that mimic an extracellular matrix environment to support the adhesion, proliferation, and differentiation of living cells.</a:t>
            </a:r>
          </a:p>
          <a:p>
            <a:r>
              <a:rPr lang="en-US" altLang="ko-KR" dirty="0" smtClean="0"/>
              <a:t>Differences from traditional 3D printing materials</a:t>
            </a:r>
          </a:p>
          <a:p>
            <a:r>
              <a:rPr lang="en-US" altLang="ko-KR" dirty="0" smtClean="0"/>
              <a:t>Printed at a much lower temperature (37 °C or below)</a:t>
            </a:r>
          </a:p>
          <a:p>
            <a:r>
              <a:rPr lang="en-US" altLang="ko-KR" dirty="0" smtClean="0"/>
              <a:t>Mild cross-linking conditions</a:t>
            </a:r>
          </a:p>
          <a:p>
            <a:r>
              <a:rPr lang="en-US" altLang="ko-KR" dirty="0" smtClean="0"/>
              <a:t>Natural derivation</a:t>
            </a:r>
          </a:p>
          <a:p>
            <a:r>
              <a:rPr lang="en-US" altLang="ko-KR" dirty="0" smtClean="0"/>
              <a:t>Bioactive</a:t>
            </a:r>
          </a:p>
          <a:p>
            <a:r>
              <a:rPr lang="en-US" altLang="ko-KR" dirty="0" smtClean="0"/>
              <a:t>Cell </a:t>
            </a:r>
            <a:r>
              <a:rPr lang="en-US" altLang="ko-KR" dirty="0" err="1" smtClean="0"/>
              <a:t>manipulatable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76872"/>
            <a:ext cx="428396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Bio-Ink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5480"/>
            <a:ext cx="2962672" cy="438912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Important considerations in printability include:</a:t>
            </a:r>
          </a:p>
          <a:p>
            <a:r>
              <a:rPr lang="en-US" altLang="ko-KR" dirty="0" smtClean="0"/>
              <a:t>Uniformity in filament diameter</a:t>
            </a:r>
          </a:p>
          <a:p>
            <a:r>
              <a:rPr lang="en-US" altLang="ko-KR" dirty="0" smtClean="0"/>
              <a:t>Angles at the interaction of filaments</a:t>
            </a:r>
          </a:p>
          <a:p>
            <a:r>
              <a:rPr lang="en-US" altLang="ko-KR" dirty="0" smtClean="0"/>
              <a:t>"Bleeding" of filaments together at intersects</a:t>
            </a:r>
          </a:p>
          <a:p>
            <a:r>
              <a:rPr lang="en-US" altLang="ko-KR" dirty="0" smtClean="0"/>
              <a:t>Maintenance of shape fidelity after printing but before cross-linking</a:t>
            </a:r>
          </a:p>
          <a:p>
            <a:r>
              <a:rPr lang="en-US" altLang="ko-KR" dirty="0" smtClean="0"/>
              <a:t>Printing pressure and nozzle diameter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916832"/>
            <a:ext cx="531740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Bio-Ink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Alginate-based</a:t>
            </a:r>
          </a:p>
          <a:p>
            <a:pPr>
              <a:buNone/>
            </a:pPr>
            <a:r>
              <a:rPr lang="en-US" altLang="ko-KR" dirty="0" smtClean="0"/>
              <a:t>    Alginate is a naturally derived biopolymer from the cell wall of brown algae that has been widely used as a biomaterial. Alginates are particularly suitable for </a:t>
            </a:r>
            <a:r>
              <a:rPr lang="en-US" altLang="ko-KR" dirty="0" err="1" smtClean="0"/>
              <a:t>bioprinting</a:t>
            </a:r>
            <a:r>
              <a:rPr lang="en-US" altLang="ko-KR" dirty="0" smtClean="0"/>
              <a:t> due to their mild cross-linking conditions via incorporation of divalent ions such as calcium. These materials have been adopted as </a:t>
            </a:r>
            <a:r>
              <a:rPr lang="en-US" altLang="ko-KR" dirty="0" err="1" smtClean="0"/>
              <a:t>bioinks</a:t>
            </a:r>
            <a:r>
              <a:rPr lang="en-US" altLang="ko-KR" dirty="0" smtClean="0"/>
              <a:t> through increasing their viscosity.[7] Additionally, these alginate-based </a:t>
            </a:r>
            <a:r>
              <a:rPr lang="en-US" altLang="ko-KR" dirty="0" err="1" smtClean="0"/>
              <a:t>bioinks</a:t>
            </a:r>
            <a:r>
              <a:rPr lang="en-US" altLang="ko-KR" dirty="0" smtClean="0"/>
              <a:t> can be blended with other materials such as </a:t>
            </a:r>
            <a:r>
              <a:rPr lang="en-US" altLang="ko-KR" dirty="0" err="1" smtClean="0"/>
              <a:t>nanocellulose</a:t>
            </a:r>
            <a:r>
              <a:rPr lang="en-US" altLang="ko-KR" dirty="0" smtClean="0"/>
              <a:t> for application in tissues such as cartilage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Bio-Ink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Gelatin-based</a:t>
            </a:r>
          </a:p>
          <a:p>
            <a:pPr>
              <a:buNone/>
            </a:pPr>
            <a:r>
              <a:rPr lang="en-US" altLang="ko-KR" dirty="0" smtClean="0"/>
              <a:t>    has been widely utilized as a biomaterial for engineered tissues. The formation of gelatin scaffolds is dictated by the physical chain entanglements of the material which forms a gel at low temperatures. However, at physiological temperatures, the viscosity of gelatin drops significantly. </a:t>
            </a:r>
            <a:r>
              <a:rPr lang="en-US" altLang="ko-KR" dirty="0" err="1" smtClean="0"/>
              <a:t>Methacrylation</a:t>
            </a:r>
            <a:r>
              <a:rPr lang="en-US" altLang="ko-KR" dirty="0" smtClean="0"/>
              <a:t> of gelatin is a common approach for the fabrication of gelatin scaffolds that can be printed and maintain shape fidelity at physiological temperature.</a:t>
            </a:r>
            <a:r>
              <a:rPr lang="en-US" altLang="ko-KR" baseline="30000" dirty="0" smtClean="0">
                <a:hlinkClick r:id="rId2"/>
              </a:rPr>
              <a:t>[9]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Bio-Ink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 err="1" smtClean="0"/>
              <a:t>Decellularized</a:t>
            </a:r>
            <a:r>
              <a:rPr lang="en-US" altLang="ko-KR" b="1" dirty="0" smtClean="0"/>
              <a:t> ECM-based</a:t>
            </a:r>
          </a:p>
          <a:p>
            <a:r>
              <a:rPr lang="en-US" altLang="ko-KR" dirty="0" err="1" smtClean="0"/>
              <a:t>Decellularized</a:t>
            </a:r>
            <a:r>
              <a:rPr lang="en-US" altLang="ko-KR" dirty="0" smtClean="0"/>
              <a:t> extracellular matrix based </a:t>
            </a:r>
            <a:r>
              <a:rPr lang="en-US" altLang="ko-KR" dirty="0" err="1" smtClean="0"/>
              <a:t>bioinks</a:t>
            </a:r>
            <a:r>
              <a:rPr lang="en-US" altLang="ko-KR" dirty="0" smtClean="0"/>
              <a:t> can be derived from nearly any mammalian tissue. However, often organs such as heart, muscle, cartilage, bone, and fat are </a:t>
            </a:r>
            <a:r>
              <a:rPr lang="en-US" altLang="ko-KR" dirty="0" err="1" smtClean="0"/>
              <a:t>decellularized</a:t>
            </a:r>
            <a:r>
              <a:rPr lang="en-US" altLang="ko-KR" dirty="0" smtClean="0"/>
              <a:t>, lyophilized, and pulverized, to created a soluble matrix that can then be formed into gels.</a:t>
            </a:r>
            <a:r>
              <a:rPr lang="en-US" altLang="ko-KR" baseline="30000" dirty="0" smtClean="0"/>
              <a:t>[</a:t>
            </a:r>
            <a:r>
              <a:rPr lang="en-US" altLang="ko-KR" dirty="0" smtClean="0"/>
              <a:t>These </a:t>
            </a:r>
            <a:r>
              <a:rPr lang="en-US" altLang="ko-KR" dirty="0" err="1" smtClean="0"/>
              <a:t>bioinks</a:t>
            </a:r>
            <a:r>
              <a:rPr lang="en-US" altLang="ko-KR" dirty="0" smtClean="0"/>
              <a:t> possess several advantages over other materials due to their derivation from mature tissue. These materials consist of a complex mixture of ECM structural and decorating proteins specific to their tissue origin. Therefore, </a:t>
            </a:r>
            <a:r>
              <a:rPr lang="en-US" altLang="ko-KR" dirty="0" err="1" smtClean="0"/>
              <a:t>dECM</a:t>
            </a:r>
            <a:r>
              <a:rPr lang="en-US" altLang="ko-KR" dirty="0" smtClean="0"/>
              <a:t>-derived </a:t>
            </a:r>
            <a:r>
              <a:rPr lang="en-US" altLang="ko-KR" dirty="0" err="1" smtClean="0"/>
              <a:t>bioinks</a:t>
            </a:r>
            <a:r>
              <a:rPr lang="en-US" altLang="ko-KR" dirty="0" smtClean="0"/>
              <a:t> are particularly tailored to provide tissue-specific cues to cells. Often these </a:t>
            </a:r>
            <a:r>
              <a:rPr lang="en-US" altLang="ko-KR" dirty="0" err="1" smtClean="0"/>
              <a:t>bioinks</a:t>
            </a:r>
            <a:r>
              <a:rPr lang="en-US" altLang="ko-KR" dirty="0" smtClean="0"/>
              <a:t> are cross-linked through thermal </a:t>
            </a:r>
            <a:r>
              <a:rPr lang="en-US" altLang="ko-KR" dirty="0" err="1" smtClean="0"/>
              <a:t>gelation</a:t>
            </a:r>
            <a:r>
              <a:rPr lang="en-US" altLang="ko-KR" dirty="0" smtClean="0"/>
              <a:t> or chemical cross-linking such as through the use of riboflavin.</a:t>
            </a:r>
            <a:r>
              <a:rPr lang="en-US" altLang="ko-KR" baseline="30000" dirty="0" smtClean="0"/>
              <a:t>[</a:t>
            </a:r>
            <a:endParaRPr lang="en-US" altLang="ko-KR" dirty="0" smtClean="0"/>
          </a:p>
          <a:p>
            <a:r>
              <a:rPr lang="en-US" altLang="ko-KR" baseline="30000" dirty="0" smtClean="0">
                <a:hlinkClick r:id="rId2"/>
              </a:rPr>
              <a:t>]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Bio-Ink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err="1" smtClean="0"/>
              <a:t>Pluronics</a:t>
            </a:r>
            <a:r>
              <a:rPr lang="en-US" altLang="ko-KR" dirty="0" smtClean="0"/>
              <a:t> edit</a:t>
            </a:r>
            <a:endParaRPr lang="en-US" altLang="ko-KR" b="1" dirty="0" smtClean="0"/>
          </a:p>
          <a:p>
            <a:r>
              <a:rPr lang="en-US" altLang="ko-KR" dirty="0" err="1" smtClean="0"/>
              <a:t>Pluronics</a:t>
            </a:r>
            <a:r>
              <a:rPr lang="en-US" altLang="ko-KR" dirty="0" smtClean="0"/>
              <a:t> have been utilized in printing application due to their unique </a:t>
            </a:r>
            <a:r>
              <a:rPr lang="en-US" altLang="ko-KR" dirty="0" err="1" smtClean="0"/>
              <a:t>gelation</a:t>
            </a:r>
            <a:r>
              <a:rPr lang="en-US" altLang="ko-KR" dirty="0" smtClean="0"/>
              <a:t> properties.</a:t>
            </a:r>
            <a:r>
              <a:rPr lang="en-US" altLang="ko-KR" baseline="30000" dirty="0" smtClean="0">
                <a:hlinkClick r:id="rId2"/>
              </a:rPr>
              <a:t>[12]</a:t>
            </a:r>
            <a:r>
              <a:rPr lang="en-US" altLang="ko-KR" dirty="0" smtClean="0"/>
              <a:t> Below physiological temperatures, the </a:t>
            </a:r>
            <a:r>
              <a:rPr lang="en-US" altLang="ko-KR" dirty="0" err="1" smtClean="0"/>
              <a:t>pluronics</a:t>
            </a:r>
            <a:r>
              <a:rPr lang="en-US" altLang="ko-KR" dirty="0" smtClean="0"/>
              <a:t> exhibit low viscosity. However, at physiological temperatures, the </a:t>
            </a:r>
            <a:r>
              <a:rPr lang="en-US" altLang="ko-KR" dirty="0" err="1" smtClean="0"/>
              <a:t>pluronics</a:t>
            </a:r>
            <a:r>
              <a:rPr lang="en-US" altLang="ko-KR" dirty="0" smtClean="0"/>
              <a:t> form a gel. However, the formed gel is dominated by physical interactions. A more permanent </a:t>
            </a:r>
            <a:r>
              <a:rPr lang="en-US" altLang="ko-KR" dirty="0" err="1" smtClean="0"/>
              <a:t>pluronic</a:t>
            </a:r>
            <a:r>
              <a:rPr lang="en-US" altLang="ko-KR" dirty="0" smtClean="0"/>
              <a:t>-based network can be formed through the modification of the </a:t>
            </a:r>
            <a:r>
              <a:rPr lang="en-US" altLang="ko-KR" dirty="0" err="1" smtClean="0"/>
              <a:t>pluronic</a:t>
            </a:r>
            <a:r>
              <a:rPr lang="en-US" altLang="ko-KR" dirty="0" smtClean="0"/>
              <a:t> chain with </a:t>
            </a:r>
            <a:r>
              <a:rPr lang="en-US" altLang="ko-KR" dirty="0" err="1" smtClean="0"/>
              <a:t>acrylate</a:t>
            </a:r>
            <a:r>
              <a:rPr lang="en-US" altLang="ko-KR" dirty="0" smtClean="0"/>
              <a:t> groups that may be chemically cross-linked.</a:t>
            </a:r>
            <a:r>
              <a:rPr lang="en-US" altLang="ko-KR" baseline="30000" dirty="0" smtClean="0">
                <a:hlinkClick r:id="rId2"/>
              </a:rPr>
              <a:t>[13]</a:t>
            </a:r>
            <a:endParaRPr lang="en-US" altLang="ko-KR" dirty="0" smtClean="0"/>
          </a:p>
          <a:p>
            <a:r>
              <a:rPr lang="en-US" altLang="ko-KR" baseline="30000" dirty="0" smtClean="0">
                <a:hlinkClick r:id="rId2"/>
              </a:rPr>
              <a:t>]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Laser Assistant Bio-printing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67944" y="1520281"/>
            <a:ext cx="4797190" cy="533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3"/>
          <p:cNvSpPr txBox="1">
            <a:spLocks/>
          </p:cNvSpPr>
          <p:nvPr/>
        </p:nvSpPr>
        <p:spPr>
          <a:xfrm>
            <a:off x="0" y="1935480"/>
            <a:ext cx="3707904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Laser-assisted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bioprinters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pulsed laser beams focused on an energy-absorbing substrate to generate pressure that propels cell-containing material to deposit onto a receiving substrate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altLang="ko-KR" sz="2000" dirty="0" smtClean="0"/>
              <a:t>Advantage Can be used with viscous </a:t>
            </a:r>
            <a:r>
              <a:rPr lang="en-US" altLang="ko-KR" sz="2000" dirty="0" err="1" smtClean="0"/>
              <a:t>materialsHighly</a:t>
            </a:r>
            <a:r>
              <a:rPr lang="en-US" altLang="ko-KR" sz="2000" dirty="0" smtClean="0"/>
              <a:t> accurate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Disadvantage: </a:t>
            </a:r>
            <a:r>
              <a:rPr lang="en-US" altLang="ko-KR" sz="2000" dirty="0" smtClean="0"/>
              <a:t>Heat generated by laser can impact cells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Pyroelectricity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Pyroelectricity</a:t>
            </a:r>
            <a:r>
              <a:rPr lang="en-US" altLang="ko-KR" dirty="0" smtClean="0"/>
              <a:t> is the property presented by certain materials that exhibit an electric</a:t>
            </a:r>
          </a:p>
          <a:p>
            <a:r>
              <a:rPr lang="en-US" altLang="ko-KR" dirty="0" smtClean="0"/>
              <a:t>polarization P when a temperature variation T is applied uniformly:</a:t>
            </a:r>
          </a:p>
          <a:p>
            <a:r>
              <a:rPr lang="en-US" altLang="ko-KR" dirty="0" smtClean="0"/>
              <a:t>P = </a:t>
            </a:r>
            <a:r>
              <a:rPr lang="el-GR" altLang="ko-KR" dirty="0" smtClean="0"/>
              <a:t>γ ×</a:t>
            </a:r>
            <a:r>
              <a:rPr lang="en-US" altLang="ko-KR" dirty="0" smtClean="0"/>
              <a:t>T </a:t>
            </a:r>
            <a:r>
              <a:rPr lang="en-US" altLang="ko-KR" b="1" dirty="0" smtClean="0"/>
              <a:t>(1)</a:t>
            </a:r>
          </a:p>
          <a:p>
            <a:r>
              <a:rPr lang="en-US" altLang="ko-KR" dirty="0" smtClean="0"/>
              <a:t>where γ is the </a:t>
            </a:r>
            <a:r>
              <a:rPr lang="en-US" altLang="ko-KR" dirty="0" err="1" smtClean="0"/>
              <a:t>pyroelectric</a:t>
            </a:r>
            <a:r>
              <a:rPr lang="en-US" altLang="ko-KR" dirty="0" smtClean="0"/>
              <a:t> coefficient at constant stress. </a:t>
            </a:r>
            <a:r>
              <a:rPr lang="en-US" altLang="ko-KR" dirty="0" err="1" smtClean="0"/>
              <a:t>Pyroelectric</a:t>
            </a:r>
            <a:r>
              <a:rPr lang="en-US" altLang="ko-KR" dirty="0" smtClean="0"/>
              <a:t> crystals actually have</a:t>
            </a:r>
          </a:p>
          <a:p>
            <a:r>
              <a:rPr lang="en-US" altLang="ko-KR" dirty="0" smtClean="0"/>
              <a:t>a spontaneous polarization, but the </a:t>
            </a:r>
            <a:r>
              <a:rPr lang="en-US" altLang="ko-KR" dirty="0" err="1" smtClean="0"/>
              <a:t>pyroelectric</a:t>
            </a:r>
            <a:r>
              <a:rPr lang="en-US" altLang="ko-KR" dirty="0" smtClean="0"/>
              <a:t> effect can only be observed during</a:t>
            </a:r>
          </a:p>
          <a:p>
            <a:r>
              <a:rPr lang="en-US" altLang="ko-KR" dirty="0" smtClean="0"/>
              <a:t>a temperature change.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</TotalTime>
  <Words>479</Words>
  <Application>Microsoft Office PowerPoint</Application>
  <PresentationFormat>화면 슬라이드 쇼(4:3)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흐름</vt:lpstr>
      <vt:lpstr>REPORT</vt:lpstr>
      <vt:lpstr>Bio-Ink</vt:lpstr>
      <vt:lpstr>Bio-Ink</vt:lpstr>
      <vt:lpstr>Bio-Ink</vt:lpstr>
      <vt:lpstr>Bio-Ink</vt:lpstr>
      <vt:lpstr>Bio-Ink</vt:lpstr>
      <vt:lpstr>Bio-Ink</vt:lpstr>
      <vt:lpstr>Laser Assistant Bio-printing </vt:lpstr>
      <vt:lpstr>Pyroelectricity  </vt:lpstr>
      <vt:lpstr>Pyroelectricity  </vt:lpstr>
      <vt:lpstr>Pyroelectricity  </vt:lpstr>
      <vt:lpstr>Pyroelectricity  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OSE2</cp:lastModifiedBy>
  <cp:revision>19</cp:revision>
  <dcterms:created xsi:type="dcterms:W3CDTF">2006-10-05T04:04:58Z</dcterms:created>
  <dcterms:modified xsi:type="dcterms:W3CDTF">2019-04-05T07:39:41Z</dcterms:modified>
</cp:coreProperties>
</file>