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65" r:id="rId5"/>
    <p:sldId id="286" r:id="rId6"/>
    <p:sldId id="287" r:id="rId7"/>
    <p:sldId id="284" r:id="rId8"/>
    <p:sldId id="271" r:id="rId9"/>
    <p:sldId id="272" r:id="rId10"/>
    <p:sldId id="291" r:id="rId11"/>
    <p:sldId id="273" r:id="rId12"/>
    <p:sldId id="289" r:id="rId13"/>
    <p:sldId id="290" r:id="rId14"/>
    <p:sldId id="279" r:id="rId1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5" autoAdjust="0"/>
    <p:restoredTop sz="94660"/>
  </p:normalViewPr>
  <p:slideViewPr>
    <p:cSldViewPr>
      <p:cViewPr>
        <p:scale>
          <a:sx n="41" d="100"/>
          <a:sy n="41" d="100"/>
        </p:scale>
        <p:origin x="-798"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2019-04-10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pPr/>
              <a:t>2019-04-10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260648"/>
            <a:ext cx="8892480" cy="2520280"/>
          </a:xfrm>
        </p:spPr>
        <p:txBody>
          <a:bodyPr>
            <a:normAutofit/>
          </a:bodyPr>
          <a:lstStyle/>
          <a:p>
            <a:r>
              <a:rPr lang="en-US" altLang="ko-KR" dirty="0" smtClean="0">
                <a:solidFill>
                  <a:srgbClr val="FF0000"/>
                </a:solidFill>
                <a:latin typeface="Times New Roman" pitchFamily="18" charset="0"/>
                <a:cs typeface="Times New Roman" pitchFamily="18" charset="0"/>
              </a:rPr>
              <a:t>STOCK PRICE PREDICTION USING LSTM,RNN AND CNN-SLIDING WINDOW MODEL</a:t>
            </a:r>
            <a:endParaRPr lang="ko-KR" altLang="en-US" dirty="0">
              <a:solidFill>
                <a:srgbClr val="FF0000"/>
              </a:solidFill>
              <a:latin typeface="Times New Roman" pitchFamily="18" charset="0"/>
              <a:cs typeface="Times New Roman" pitchFamily="18" charset="0"/>
            </a:endParaRPr>
          </a:p>
        </p:txBody>
      </p:sp>
      <p:sp>
        <p:nvSpPr>
          <p:cNvPr id="3" name="부제목 2"/>
          <p:cNvSpPr>
            <a:spLocks noGrp="1"/>
          </p:cNvSpPr>
          <p:nvPr>
            <p:ph type="subTitle" idx="1"/>
          </p:nvPr>
        </p:nvSpPr>
        <p:spPr/>
        <p:txBody>
          <a:bodyPr>
            <a:normAutofit/>
          </a:bodyPr>
          <a:lstStyle/>
          <a:p>
            <a:r>
              <a:rPr lang="en-US" altLang="ko-KR" sz="2400" b="1" dirty="0" smtClean="0">
                <a:solidFill>
                  <a:schemeClr val="tx1">
                    <a:lumMod val="95000"/>
                    <a:lumOff val="5000"/>
                  </a:schemeClr>
                </a:solidFill>
              </a:rPr>
              <a:t>2017 International Conference on Advances in Computing, Communications and Informatics (ICACCI)</a:t>
            </a:r>
            <a:endParaRPr lang="en-US" altLang="ko-KR" sz="2400" b="1" dirty="0" smtClean="0">
              <a:solidFill>
                <a:schemeClr val="tx1">
                  <a:lumMod val="95000"/>
                  <a:lumOff val="5000"/>
                </a:schemeClr>
              </a:solidFill>
              <a:latin typeface="Times New Roman" pitchFamily="18" charset="0"/>
              <a:cs typeface="Times New Roman" pitchFamily="18" charset="0"/>
            </a:endParaRPr>
          </a:p>
          <a:p>
            <a:r>
              <a:rPr lang="en-US" altLang="ko-KR" sz="2400" b="1" dirty="0" smtClean="0">
                <a:solidFill>
                  <a:schemeClr val="tx1">
                    <a:lumMod val="95000"/>
                    <a:lumOff val="5000"/>
                  </a:schemeClr>
                </a:solidFill>
                <a:latin typeface="Times New Roman" pitchFamily="18" charset="0"/>
                <a:cs typeface="Times New Roman" pitchFamily="18" charset="0"/>
              </a:rPr>
              <a:t>978-1-5090-6367-3/17/$31.00 ©2017 IEEE</a:t>
            </a:r>
            <a:endParaRPr lang="ko-KR" altLang="en-US" sz="2400" b="1"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solidFill>
                  <a:srgbClr val="FF0000"/>
                </a:solidFill>
              </a:rPr>
              <a:t>LSTM </a:t>
            </a:r>
            <a:r>
              <a:rPr lang="en-US" altLang="ko-KR" dirty="0" smtClean="0">
                <a:solidFill>
                  <a:srgbClr val="FF0000"/>
                </a:solidFill>
              </a:rPr>
              <a:t>(</a:t>
            </a:r>
            <a:r>
              <a:rPr lang="en-US" altLang="ko-KR" dirty="0" smtClean="0">
                <a:solidFill>
                  <a:srgbClr val="FF0000"/>
                </a:solidFill>
              </a:rPr>
              <a:t>Long Short Term Memory)</a:t>
            </a:r>
            <a:endParaRPr lang="ko-KR" altLang="en-US" dirty="0">
              <a:solidFill>
                <a:srgbClr val="FF0000"/>
              </a:solidFill>
            </a:endParaRPr>
          </a:p>
        </p:txBody>
      </p:sp>
      <p:sp>
        <p:nvSpPr>
          <p:cNvPr id="3" name="내용 개체 틀 2"/>
          <p:cNvSpPr>
            <a:spLocks noGrp="1"/>
          </p:cNvSpPr>
          <p:nvPr>
            <p:ph idx="1"/>
          </p:nvPr>
        </p:nvSpPr>
        <p:spPr>
          <a:xfrm>
            <a:off x="457200" y="1600200"/>
            <a:ext cx="4474840" cy="4525963"/>
          </a:xfrm>
        </p:spPr>
        <p:txBody>
          <a:bodyPr>
            <a:normAutofit fontScale="55000" lnSpcReduction="20000"/>
          </a:bodyPr>
          <a:lstStyle/>
          <a:p>
            <a:r>
              <a:rPr lang="en-US" altLang="ko-KR" dirty="0" smtClean="0"/>
              <a:t>The various gates and their functions are as follows  Input gate : </a:t>
            </a:r>
            <a:endParaRPr lang="en-US" altLang="ko-KR" dirty="0" smtClean="0"/>
          </a:p>
          <a:p>
            <a:r>
              <a:rPr lang="en-US" altLang="ko-KR" dirty="0" smtClean="0"/>
              <a:t>Input </a:t>
            </a:r>
            <a:r>
              <a:rPr lang="en-US" altLang="ko-KR" dirty="0" smtClean="0"/>
              <a:t>gate consists of the input.</a:t>
            </a:r>
          </a:p>
          <a:p>
            <a:r>
              <a:rPr lang="en-US" altLang="ko-KR" dirty="0" smtClean="0"/>
              <a:t>Cell </a:t>
            </a:r>
            <a:r>
              <a:rPr lang="en-US" altLang="ko-KR" dirty="0" smtClean="0"/>
              <a:t>State : Runs through the entire network and has the ability to add or remove information with the help of gates.  </a:t>
            </a:r>
            <a:endParaRPr lang="en-US" altLang="ko-KR" dirty="0" smtClean="0"/>
          </a:p>
          <a:p>
            <a:r>
              <a:rPr lang="en-US" altLang="ko-KR" dirty="0" smtClean="0"/>
              <a:t>Forget </a:t>
            </a:r>
            <a:r>
              <a:rPr lang="en-US" altLang="ko-KR" dirty="0" smtClean="0"/>
              <a:t>gate layer: Decides the fraction of the </a:t>
            </a:r>
            <a:r>
              <a:rPr lang="en-US" altLang="ko-KR" dirty="0" smtClean="0"/>
              <a:t>information to </a:t>
            </a:r>
            <a:r>
              <a:rPr lang="en-US" altLang="ko-KR" dirty="0" smtClean="0"/>
              <a:t>be allowed. </a:t>
            </a:r>
            <a:endParaRPr lang="en-US" altLang="ko-KR" dirty="0" smtClean="0"/>
          </a:p>
          <a:p>
            <a:r>
              <a:rPr lang="en-US" altLang="ko-KR" dirty="0" smtClean="0"/>
              <a:t>Output </a:t>
            </a:r>
            <a:r>
              <a:rPr lang="en-US" altLang="ko-KR" dirty="0" smtClean="0"/>
              <a:t>gate : It consists of the output generated by the LSTM.  </a:t>
            </a:r>
            <a:endParaRPr lang="en-US" altLang="ko-KR" dirty="0" smtClean="0"/>
          </a:p>
          <a:p>
            <a:r>
              <a:rPr lang="en-US" altLang="ko-KR" dirty="0" smtClean="0"/>
              <a:t>Sigmoid </a:t>
            </a:r>
            <a:r>
              <a:rPr lang="en-US" altLang="ko-KR" dirty="0" smtClean="0"/>
              <a:t>layer generates numbers between zero and one, describing how much of each component should be let through.  </a:t>
            </a:r>
            <a:endParaRPr lang="en-US" altLang="ko-KR" dirty="0" smtClean="0"/>
          </a:p>
          <a:p>
            <a:r>
              <a:rPr lang="en-US" altLang="ko-KR" dirty="0" err="1" smtClean="0"/>
              <a:t>Tanh</a:t>
            </a:r>
            <a:r>
              <a:rPr lang="en-US" altLang="ko-KR" dirty="0" smtClean="0"/>
              <a:t> </a:t>
            </a:r>
            <a:r>
              <a:rPr lang="en-US" altLang="ko-KR" dirty="0" smtClean="0"/>
              <a:t>layer generates a new vector, which will be added to the state</a:t>
            </a:r>
            <a:endParaRPr lang="ko-KR" altLang="en-US" dirty="0"/>
          </a:p>
        </p:txBody>
      </p:sp>
      <p:pic>
        <p:nvPicPr>
          <p:cNvPr id="4" name="Picture 2"/>
          <p:cNvPicPr>
            <a:picLocks noChangeAspect="1" noChangeArrowheads="1"/>
          </p:cNvPicPr>
          <p:nvPr/>
        </p:nvPicPr>
        <p:blipFill>
          <a:blip r:embed="rId2" cstate="print"/>
          <a:srcRect/>
          <a:stretch>
            <a:fillRect/>
          </a:stretch>
        </p:blipFill>
        <p:spPr bwMode="auto">
          <a:xfrm>
            <a:off x="5148064" y="1484784"/>
            <a:ext cx="3672408"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rPr>
              <a:t>CNN</a:t>
            </a:r>
            <a:endParaRPr lang="ko-KR" altLang="en-US" dirty="0">
              <a:solidFill>
                <a:srgbClr val="FF0000"/>
              </a:solidFill>
            </a:endParaRPr>
          </a:p>
        </p:txBody>
      </p:sp>
      <p:sp>
        <p:nvSpPr>
          <p:cNvPr id="3" name="내용 개체 틀 2"/>
          <p:cNvSpPr>
            <a:spLocks noGrp="1"/>
          </p:cNvSpPr>
          <p:nvPr>
            <p:ph idx="1"/>
          </p:nvPr>
        </p:nvSpPr>
        <p:spPr/>
        <p:txBody>
          <a:bodyPr>
            <a:normAutofit fontScale="77500" lnSpcReduction="20000"/>
          </a:bodyPr>
          <a:lstStyle/>
          <a:p>
            <a:r>
              <a:rPr lang="en-US" altLang="ko-KR" dirty="0" err="1" smtClean="0"/>
              <a:t>Convolutional</a:t>
            </a:r>
            <a:r>
              <a:rPr lang="en-US" altLang="ko-KR" dirty="0" smtClean="0"/>
              <a:t> neural networks or CNNs, are a specialized kind of neural network for processing data that has a known, grid-like topology. </a:t>
            </a:r>
          </a:p>
          <a:p>
            <a:r>
              <a:rPr lang="en-US" altLang="ko-KR" dirty="0" smtClean="0"/>
              <a:t>This include time-series data, which can be thought of as a 1D and image data, which can be thought of as a 2D grid of pixels.</a:t>
            </a:r>
          </a:p>
          <a:p>
            <a:r>
              <a:rPr lang="en-US" altLang="ko-KR" dirty="0" smtClean="0"/>
              <a:t>The network employs a mathematical operation called convolution and hence known as </a:t>
            </a:r>
            <a:r>
              <a:rPr lang="en-US" altLang="ko-KR" dirty="0" err="1" smtClean="0"/>
              <a:t>convolutional</a:t>
            </a:r>
            <a:r>
              <a:rPr lang="en-US" altLang="ko-KR" dirty="0" smtClean="0"/>
              <a:t> neural network. It is a specialized kind of linear operation. </a:t>
            </a:r>
          </a:p>
          <a:p>
            <a:r>
              <a:rPr lang="en-US" altLang="ko-KR" dirty="0" err="1" smtClean="0"/>
              <a:t>Convolutional</a:t>
            </a:r>
            <a:r>
              <a:rPr lang="en-US" altLang="ko-KR" dirty="0" smtClean="0"/>
              <a:t> networks use convolution instead of general matrix multiplication in at least one of their layers.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850106"/>
          </a:xfrm>
        </p:spPr>
        <p:txBody>
          <a:bodyPr/>
          <a:lstStyle/>
          <a:p>
            <a:r>
              <a:rPr lang="en-US" altLang="ko-KR" dirty="0" smtClean="0">
                <a:solidFill>
                  <a:srgbClr val="FF0000"/>
                </a:solidFill>
                <a:latin typeface="Times New Roman" pitchFamily="18" charset="0"/>
                <a:cs typeface="Times New Roman" pitchFamily="18" charset="0"/>
              </a:rPr>
              <a:t>Results</a:t>
            </a:r>
            <a:endParaRPr lang="ko-KR" altLang="en-US" dirty="0">
              <a:solidFill>
                <a:srgbClr val="FF0000"/>
              </a:solidFill>
              <a:latin typeface="Times New Roman" pitchFamily="18" charset="0"/>
              <a:cs typeface="Times New Roman" pitchFamily="18" charset="0"/>
            </a:endParaRPr>
          </a:p>
        </p:txBody>
      </p:sp>
      <p:sp>
        <p:nvSpPr>
          <p:cNvPr id="5" name="직사각형 4"/>
          <p:cNvSpPr/>
          <p:nvPr/>
        </p:nvSpPr>
        <p:spPr>
          <a:xfrm>
            <a:off x="323528" y="3861048"/>
            <a:ext cx="5328592" cy="2031325"/>
          </a:xfrm>
          <a:prstGeom prst="rect">
            <a:avLst/>
          </a:prstGeom>
        </p:spPr>
        <p:txBody>
          <a:bodyPr wrap="square">
            <a:spAutoFit/>
          </a:bodyPr>
          <a:lstStyle/>
          <a:p>
            <a:pPr>
              <a:buFont typeface="Wingdings" pitchFamily="2" charset="2"/>
              <a:buChar char="Ø"/>
            </a:pPr>
            <a:endParaRPr lang="en-US" altLang="ko-KR" dirty="0" smtClean="0"/>
          </a:p>
          <a:p>
            <a:pPr>
              <a:buFont typeface="Wingdings" pitchFamily="2" charset="2"/>
              <a:buChar char="Ø"/>
            </a:pPr>
            <a:r>
              <a:rPr lang="en-US" altLang="ko-KR" dirty="0" smtClean="0"/>
              <a:t>From Table[I] and Table[II] it is clear deep learning models are outperforming traditional method</a:t>
            </a:r>
          </a:p>
          <a:p>
            <a:pPr>
              <a:buFont typeface="Wingdings" pitchFamily="2" charset="2"/>
              <a:buChar char="Ø"/>
            </a:pPr>
            <a:r>
              <a:rPr lang="en-US" altLang="ko-KR" dirty="0" smtClean="0"/>
              <a:t>From the table and figures ,it is clear that CNN is giving more accurate results than the other two models. </a:t>
            </a:r>
          </a:p>
        </p:txBody>
      </p:sp>
      <p:pic>
        <p:nvPicPr>
          <p:cNvPr id="1026" name="Picture 2"/>
          <p:cNvPicPr>
            <a:picLocks noChangeAspect="1" noChangeArrowheads="1"/>
          </p:cNvPicPr>
          <p:nvPr/>
        </p:nvPicPr>
        <p:blipFill>
          <a:blip r:embed="rId2" cstate="print"/>
          <a:srcRect/>
          <a:stretch>
            <a:fillRect/>
          </a:stretch>
        </p:blipFill>
        <p:spPr bwMode="auto">
          <a:xfrm>
            <a:off x="0" y="1052736"/>
            <a:ext cx="2843808" cy="230425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627784" y="1196752"/>
            <a:ext cx="2880320" cy="2088232"/>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5575200" y="1340768"/>
            <a:ext cx="3245272" cy="468052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latin typeface="Times New Roman" pitchFamily="18" charset="0"/>
                <a:cs typeface="Times New Roman" pitchFamily="18" charset="0"/>
              </a:rPr>
              <a:t>Discussion</a:t>
            </a:r>
            <a:endParaRPr lang="ko-KR" altLang="en-US" dirty="0">
              <a:solidFill>
                <a:srgbClr val="FF0000"/>
              </a:solidFill>
              <a:latin typeface="Times New Roman" pitchFamily="18" charset="0"/>
              <a:cs typeface="Times New Roman" pitchFamily="18" charset="0"/>
            </a:endParaRPr>
          </a:p>
        </p:txBody>
      </p:sp>
      <p:sp>
        <p:nvSpPr>
          <p:cNvPr id="3" name="내용 개체 틀 2"/>
          <p:cNvSpPr>
            <a:spLocks noGrp="1"/>
          </p:cNvSpPr>
          <p:nvPr>
            <p:ph idx="1"/>
          </p:nvPr>
        </p:nvSpPr>
        <p:spPr/>
        <p:txBody>
          <a:bodyPr>
            <a:normAutofit fontScale="77500" lnSpcReduction="20000"/>
          </a:bodyPr>
          <a:lstStyle/>
          <a:p>
            <a:pPr>
              <a:buFont typeface="Wingdings" pitchFamily="2" charset="2"/>
              <a:buChar char="Ø"/>
            </a:pPr>
            <a:r>
              <a:rPr lang="en-US" altLang="ko-KR" dirty="0" smtClean="0"/>
              <a:t>CNN does not </a:t>
            </a:r>
            <a:r>
              <a:rPr lang="en-US" altLang="ko-KR" dirty="0" smtClean="0"/>
              <a:t>depend on </a:t>
            </a:r>
            <a:r>
              <a:rPr lang="en-US" altLang="ko-KR" dirty="0" smtClean="0"/>
              <a:t>any previous information for prediction. It uses only </a:t>
            </a:r>
            <a:r>
              <a:rPr lang="en-US" altLang="ko-KR" dirty="0" smtClean="0"/>
              <a:t>the current </a:t>
            </a:r>
            <a:r>
              <a:rPr lang="en-US" altLang="ko-KR" dirty="0" smtClean="0"/>
              <a:t>window for prediction. This enables the model </a:t>
            </a:r>
            <a:r>
              <a:rPr lang="en-US" altLang="ko-KR" dirty="0" smtClean="0"/>
              <a:t>to  understand </a:t>
            </a:r>
            <a:r>
              <a:rPr lang="en-US" altLang="ko-KR" dirty="0" smtClean="0"/>
              <a:t>the dynamical changes and patterns occurring </a:t>
            </a:r>
            <a:r>
              <a:rPr lang="en-US" altLang="ko-KR" dirty="0" smtClean="0"/>
              <a:t>in the </a:t>
            </a:r>
            <a:r>
              <a:rPr lang="en-US" altLang="ko-KR" dirty="0" smtClean="0"/>
              <a:t>current </a:t>
            </a:r>
            <a:r>
              <a:rPr lang="en-US" altLang="ko-KR" dirty="0" smtClean="0"/>
              <a:t>window.</a:t>
            </a:r>
          </a:p>
          <a:p>
            <a:pPr>
              <a:buFont typeface="Wingdings" pitchFamily="2" charset="2"/>
              <a:buChar char="Ø"/>
            </a:pPr>
            <a:r>
              <a:rPr lang="en-US" altLang="ko-KR" dirty="0" smtClean="0"/>
              <a:t>RNN </a:t>
            </a:r>
            <a:r>
              <a:rPr lang="en-US" altLang="ko-KR" dirty="0" smtClean="0"/>
              <a:t>and </a:t>
            </a:r>
            <a:r>
              <a:rPr lang="en-US" altLang="ko-KR" dirty="0" smtClean="0"/>
              <a:t>LSTM use </a:t>
            </a:r>
            <a:r>
              <a:rPr lang="en-US" altLang="ko-KR" dirty="0" smtClean="0"/>
              <a:t>information from previous lags to predict the </a:t>
            </a:r>
            <a:r>
              <a:rPr lang="en-US" altLang="ko-KR" dirty="0" smtClean="0"/>
              <a:t>future instances</a:t>
            </a:r>
            <a:r>
              <a:rPr lang="en-US" altLang="ko-KR" dirty="0" smtClean="0"/>
              <a:t>. </a:t>
            </a:r>
            <a:endParaRPr lang="en-US" altLang="ko-KR" dirty="0" smtClean="0"/>
          </a:p>
          <a:p>
            <a:pPr>
              <a:buFont typeface="Wingdings" pitchFamily="2" charset="2"/>
              <a:buChar char="Ø"/>
            </a:pPr>
            <a:r>
              <a:rPr lang="en-US" altLang="ko-KR" dirty="0" smtClean="0"/>
              <a:t>Since </a:t>
            </a:r>
            <a:r>
              <a:rPr lang="en-US" altLang="ko-KR" dirty="0" smtClean="0"/>
              <a:t>stock market is a highly dynamical </a:t>
            </a:r>
            <a:r>
              <a:rPr lang="en-US" altLang="ko-KR" dirty="0" smtClean="0"/>
              <a:t>system, the </a:t>
            </a:r>
            <a:r>
              <a:rPr lang="en-US" altLang="ko-KR" dirty="0" smtClean="0"/>
              <a:t>patterns and dynamics existing with in the system will </a:t>
            </a:r>
            <a:r>
              <a:rPr lang="en-US" altLang="ko-KR" dirty="0" smtClean="0"/>
              <a:t>not always </a:t>
            </a:r>
            <a:r>
              <a:rPr lang="en-US" altLang="ko-KR" dirty="0" smtClean="0"/>
              <a:t>be the same. This cause learning problems to </a:t>
            </a:r>
            <a:r>
              <a:rPr lang="en-US" altLang="ko-KR" dirty="0" smtClean="0"/>
              <a:t>LSTM and </a:t>
            </a:r>
            <a:r>
              <a:rPr lang="en-US" altLang="ko-KR" dirty="0" smtClean="0"/>
              <a:t>RNN architecture and hence the models fails to </a:t>
            </a:r>
            <a:r>
              <a:rPr lang="en-US" altLang="ko-KR" dirty="0" smtClean="0"/>
              <a:t>capture the </a:t>
            </a:r>
            <a:r>
              <a:rPr lang="en-US" altLang="ko-KR" dirty="0" smtClean="0"/>
              <a:t>dynamical changes accurately.</a:t>
            </a: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latin typeface="Times New Roman" pitchFamily="18" charset="0"/>
                <a:cs typeface="Times New Roman" pitchFamily="18" charset="0"/>
              </a:rPr>
              <a:t>Discussion</a:t>
            </a:r>
            <a:endParaRPr lang="ko-KR" altLang="en-US" dirty="0">
              <a:solidFill>
                <a:srgbClr val="FF0000"/>
              </a:solidFill>
              <a:latin typeface="Times New Roman" pitchFamily="18" charset="0"/>
              <a:cs typeface="Times New Roman" pitchFamily="18" charset="0"/>
            </a:endParaRPr>
          </a:p>
        </p:txBody>
      </p:sp>
      <p:sp>
        <p:nvSpPr>
          <p:cNvPr id="3" name="내용 개체 틀 2"/>
          <p:cNvSpPr>
            <a:spLocks noGrp="1"/>
          </p:cNvSpPr>
          <p:nvPr>
            <p:ph idx="1"/>
          </p:nvPr>
        </p:nvSpPr>
        <p:spPr/>
        <p:txBody>
          <a:bodyPr>
            <a:normAutofit/>
          </a:bodyPr>
          <a:lstStyle/>
          <a:p>
            <a:pPr>
              <a:buNone/>
            </a:pPr>
            <a:r>
              <a:rPr lang="en-US" altLang="ko-KR" dirty="0" smtClean="0"/>
              <a:t>CNN architecture </a:t>
            </a:r>
            <a:r>
              <a:rPr lang="en-US" altLang="ko-KR" dirty="0" smtClean="0"/>
              <a:t>is good for forecasting ?</a:t>
            </a:r>
          </a:p>
          <a:p>
            <a:pPr>
              <a:buNone/>
            </a:pPr>
            <a:r>
              <a:rPr lang="en-US" altLang="ko-KR" dirty="0" smtClean="0">
                <a:sym typeface="Wingdings" pitchFamily="2" charset="2"/>
              </a:rPr>
              <a:t> NO. Let consider: </a:t>
            </a:r>
            <a:r>
              <a:rPr lang="en-US" altLang="ko-KR" dirty="0" smtClean="0"/>
              <a:t>Short term </a:t>
            </a:r>
            <a:r>
              <a:rPr lang="en-US" altLang="ko-KR" dirty="0" smtClean="0"/>
              <a:t>forecasting, Medium </a:t>
            </a:r>
            <a:r>
              <a:rPr lang="en-US" altLang="ko-KR" dirty="0" smtClean="0"/>
              <a:t>term forecasting </a:t>
            </a:r>
            <a:r>
              <a:rPr lang="en-US" altLang="ko-KR" dirty="0" smtClean="0"/>
              <a:t>or  </a:t>
            </a:r>
            <a:r>
              <a:rPr lang="en-US" altLang="ko-KR" dirty="0" smtClean="0"/>
              <a:t>Long term </a:t>
            </a:r>
            <a:r>
              <a:rPr lang="en-US" altLang="ko-KR" dirty="0" smtClean="0"/>
              <a:t>forecasting. </a:t>
            </a:r>
            <a:endParaRPr lang="en-US" altLang="ko-KR" dirty="0" smtClean="0"/>
          </a:p>
          <a:p>
            <a:pPr>
              <a:buNone/>
            </a:pPr>
            <a:r>
              <a:rPr lang="en-US" altLang="ko-KR" dirty="0" smtClean="0"/>
              <a:t>.</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latin typeface="Times New Roman" pitchFamily="18" charset="0"/>
                <a:cs typeface="Times New Roman" pitchFamily="18" charset="0"/>
              </a:rPr>
              <a:t>INTRODUCTION</a:t>
            </a:r>
            <a:endParaRPr lang="ko-KR" altLang="en-US" dirty="0">
              <a:solidFill>
                <a:srgbClr val="FF0000"/>
              </a:solidFill>
              <a:latin typeface="Times New Roman" pitchFamily="18" charset="0"/>
              <a:cs typeface="Times New Roman" pitchFamily="18" charset="0"/>
            </a:endParaRPr>
          </a:p>
        </p:txBody>
      </p:sp>
      <p:sp>
        <p:nvSpPr>
          <p:cNvPr id="3" name="내용 개체 틀 2"/>
          <p:cNvSpPr>
            <a:spLocks noGrp="1"/>
          </p:cNvSpPr>
          <p:nvPr>
            <p:ph idx="1"/>
          </p:nvPr>
        </p:nvSpPr>
        <p:spPr/>
        <p:txBody>
          <a:bodyPr>
            <a:normAutofit/>
          </a:bodyPr>
          <a:lstStyle/>
          <a:p>
            <a:pPr algn="just"/>
            <a:r>
              <a:rPr lang="en-US" altLang="ko-KR" sz="2400" dirty="0" smtClean="0">
                <a:latin typeface="Times New Roman" pitchFamily="18" charset="0"/>
                <a:cs typeface="Times New Roman" pitchFamily="18" charset="0"/>
              </a:rPr>
              <a:t>Forecasting spans many areas including business and industry, economics, environmental science and finance</a:t>
            </a:r>
          </a:p>
          <a:p>
            <a:pPr algn="just"/>
            <a:r>
              <a:rPr lang="en-US" altLang="ko-KR" sz="2400" dirty="0" smtClean="0">
                <a:latin typeface="Times New Roman" pitchFamily="18" charset="0"/>
                <a:cs typeface="Times New Roman" pitchFamily="18" charset="0"/>
              </a:rPr>
              <a:t>Stock market has a profound impact in today’s economy. A rise or fall in the share price has an important role in determining the investor’s gain</a:t>
            </a:r>
          </a:p>
          <a:p>
            <a:pPr algn="just"/>
            <a:r>
              <a:rPr lang="en-US" altLang="ko-KR" sz="2400" dirty="0" smtClean="0">
                <a:latin typeface="Times New Roman" pitchFamily="18" charset="0"/>
                <a:cs typeface="Times New Roman" pitchFamily="18" charset="0"/>
              </a:rPr>
              <a:t>Stock can either be </a:t>
            </a:r>
            <a:r>
              <a:rPr lang="en-US" altLang="ko-KR" sz="2400" dirty="0" err="1" smtClean="0">
                <a:latin typeface="Times New Roman" pitchFamily="18" charset="0"/>
                <a:cs typeface="Times New Roman" pitchFamily="18" charset="0"/>
              </a:rPr>
              <a:t>univariate</a:t>
            </a:r>
            <a:r>
              <a:rPr lang="en-US" altLang="ko-KR" sz="2400" dirty="0" smtClean="0">
                <a:latin typeface="Times New Roman" pitchFamily="18" charset="0"/>
                <a:cs typeface="Times New Roman" pitchFamily="18" charset="0"/>
              </a:rPr>
              <a:t> or multivariate. </a:t>
            </a:r>
            <a:r>
              <a:rPr lang="en-US" altLang="ko-KR" sz="2400" dirty="0" err="1" smtClean="0">
                <a:latin typeface="Times New Roman" pitchFamily="18" charset="0"/>
                <a:cs typeface="Times New Roman" pitchFamily="18" charset="0"/>
              </a:rPr>
              <a:t>Univariate</a:t>
            </a:r>
            <a:r>
              <a:rPr lang="en-US" altLang="ko-KR" sz="2400" dirty="0" smtClean="0">
                <a:latin typeface="Times New Roman" pitchFamily="18" charset="0"/>
                <a:cs typeface="Times New Roman" pitchFamily="18" charset="0"/>
              </a:rPr>
              <a:t> data includes information about only one particular stock whereas multivariate data includes stock prices of more than one company for various instances of time.</a:t>
            </a:r>
          </a:p>
          <a:p>
            <a:pPr algn="just"/>
            <a:r>
              <a:rPr lang="en-US" altLang="ko-KR" sz="2400" dirty="0" smtClean="0">
                <a:latin typeface="Times New Roman" pitchFamily="18" charset="0"/>
                <a:cs typeface="Times New Roman" pitchFamily="18" charset="0"/>
              </a:rPr>
              <a:t> Analysis of time series data helps in identifying patterns, trends and periods or cycles existing in the data</a:t>
            </a:r>
          </a:p>
          <a:p>
            <a:pPr algn="just">
              <a:buNone/>
            </a:pPr>
            <a:endParaRPr lang="en-US" altLang="ko-KR" sz="2400" dirty="0" smtClean="0">
              <a:latin typeface="Times New Roman" pitchFamily="18" charset="0"/>
              <a:cs typeface="Times New Roman" pitchFamily="18" charset="0"/>
            </a:endParaRPr>
          </a:p>
          <a:p>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260648"/>
            <a:ext cx="8229600" cy="936104"/>
          </a:xfrm>
        </p:spPr>
        <p:txBody>
          <a:bodyPr/>
          <a:lstStyle/>
          <a:p>
            <a:r>
              <a:rPr lang="en-US" altLang="ko-KR" dirty="0" smtClean="0">
                <a:solidFill>
                  <a:srgbClr val="FF0000"/>
                </a:solidFill>
                <a:latin typeface="Times New Roman" pitchFamily="18" charset="0"/>
                <a:cs typeface="Times New Roman" pitchFamily="18" charset="0"/>
              </a:rPr>
              <a:t>STATE PROBLEM</a:t>
            </a:r>
            <a:endParaRPr lang="ko-KR" altLang="en-US" dirty="0">
              <a:solidFill>
                <a:srgbClr val="FF0000"/>
              </a:solidFill>
              <a:latin typeface="Times New Roman" pitchFamily="18" charset="0"/>
              <a:cs typeface="Times New Roman" pitchFamily="18" charset="0"/>
            </a:endParaRPr>
          </a:p>
        </p:txBody>
      </p:sp>
      <p:sp>
        <p:nvSpPr>
          <p:cNvPr id="3" name="내용 개체 틀 2"/>
          <p:cNvSpPr>
            <a:spLocks noGrp="1"/>
          </p:cNvSpPr>
          <p:nvPr>
            <p:ph idx="1"/>
          </p:nvPr>
        </p:nvSpPr>
        <p:spPr>
          <a:xfrm>
            <a:off x="395536" y="1196752"/>
            <a:ext cx="8229600" cy="5661248"/>
          </a:xfrm>
        </p:spPr>
        <p:txBody>
          <a:bodyPr>
            <a:noAutofit/>
          </a:bodyPr>
          <a:lstStyle/>
          <a:p>
            <a:pPr>
              <a:buNone/>
            </a:pPr>
            <a:r>
              <a:rPr lang="en-US" altLang="ko-KR" sz="2000" dirty="0" smtClean="0">
                <a:latin typeface="Times New Roman" pitchFamily="18" charset="0"/>
                <a:cs typeface="Times New Roman" pitchFamily="18" charset="0"/>
              </a:rPr>
              <a:t>.</a:t>
            </a:r>
            <a:endParaRPr lang="en-US" altLang="ko-KR" sz="2400" dirty="0" smtClean="0">
              <a:latin typeface="Times New Roman" pitchFamily="18" charset="0"/>
              <a:cs typeface="Times New Roman" pitchFamily="18" charset="0"/>
            </a:endParaRPr>
          </a:p>
          <a:p>
            <a:pPr algn="just"/>
            <a:r>
              <a:rPr lang="en-US" altLang="ko-KR" sz="2400" dirty="0" smtClean="0">
                <a:latin typeface="Times New Roman" pitchFamily="18" charset="0"/>
                <a:cs typeface="Times New Roman" pitchFamily="18" charset="0"/>
              </a:rPr>
              <a:t>The existing forecasting methods make use of both linear (AR,MA,ARIMA) and non-linear algorithms (ARCH,GARCH Neural Networks). </a:t>
            </a:r>
          </a:p>
          <a:p>
            <a:pPr algn="just"/>
            <a:r>
              <a:rPr lang="en-US" altLang="ko-KR" sz="2400" dirty="0" smtClean="0">
                <a:latin typeface="Times New Roman" pitchFamily="18" charset="0"/>
                <a:cs typeface="Times New Roman" pitchFamily="18" charset="0"/>
              </a:rPr>
              <a:t>The main disadvantage of current models is that, they do not account for the latent dynamics existing in the data.</a:t>
            </a:r>
          </a:p>
          <a:p>
            <a:pPr algn="just"/>
            <a:r>
              <a:rPr lang="en-US" altLang="ko-KR" sz="2400" dirty="0" smtClean="0">
                <a:latin typeface="Times New Roman" pitchFamily="18" charset="0"/>
                <a:cs typeface="Times New Roman" pitchFamily="18" charset="0"/>
              </a:rPr>
              <a:t>Since they consider only </a:t>
            </a:r>
            <a:r>
              <a:rPr lang="en-US" altLang="ko-KR" sz="2400" dirty="0" err="1" smtClean="0">
                <a:latin typeface="Times New Roman" pitchFamily="18" charset="0"/>
                <a:cs typeface="Times New Roman" pitchFamily="18" charset="0"/>
              </a:rPr>
              <a:t>univariate</a:t>
            </a:r>
            <a:r>
              <a:rPr lang="en-US" altLang="ko-KR" sz="2400" dirty="0" smtClean="0">
                <a:latin typeface="Times New Roman" pitchFamily="18" charset="0"/>
                <a:cs typeface="Times New Roman" pitchFamily="18" charset="0"/>
              </a:rPr>
              <a:t> time series, the inter dependencies among the various stocks are not identified by these models.</a:t>
            </a:r>
          </a:p>
          <a:p>
            <a:pPr algn="just"/>
            <a:r>
              <a:rPr lang="en-US" altLang="ko-KR" sz="2400" dirty="0" smtClean="0">
                <a:latin typeface="Times New Roman" pitchFamily="18" charset="0"/>
                <a:cs typeface="Times New Roman" pitchFamily="18" charset="0"/>
              </a:rPr>
              <a:t>Also the model identified for one series will not fit for the other. Due to these reasons, it is not possible to identify the patterns or dynamics present in the data as a whole.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755576" y="260648"/>
            <a:ext cx="7772400" cy="936104"/>
          </a:xfrm>
        </p:spPr>
        <p:txBody>
          <a:bodyPr/>
          <a:lstStyle/>
          <a:p>
            <a:r>
              <a:rPr lang="en-US" altLang="ko-KR" dirty="0" smtClean="0">
                <a:solidFill>
                  <a:srgbClr val="FF0000"/>
                </a:solidFill>
                <a:latin typeface="Times New Roman" pitchFamily="18" charset="0"/>
                <a:cs typeface="Times New Roman" pitchFamily="18" charset="0"/>
              </a:rPr>
              <a:t>METHODOLOGY</a:t>
            </a:r>
            <a:endParaRPr lang="ko-KR" altLang="en-US" dirty="0">
              <a:solidFill>
                <a:srgbClr val="FF0000"/>
              </a:solidFill>
              <a:latin typeface="Times New Roman" pitchFamily="18" charset="0"/>
              <a:cs typeface="Times New Roman" pitchFamily="18" charset="0"/>
            </a:endParaRPr>
          </a:p>
        </p:txBody>
      </p:sp>
      <p:sp>
        <p:nvSpPr>
          <p:cNvPr id="3" name="부제목 2"/>
          <p:cNvSpPr>
            <a:spLocks noGrp="1"/>
          </p:cNvSpPr>
          <p:nvPr>
            <p:ph type="subTitle" idx="1"/>
          </p:nvPr>
        </p:nvSpPr>
        <p:spPr>
          <a:xfrm>
            <a:off x="539552" y="2636912"/>
            <a:ext cx="8208912" cy="3672408"/>
          </a:xfrm>
        </p:spPr>
        <p:txBody>
          <a:bodyPr>
            <a:normAutofit fontScale="70000" lnSpcReduction="20000"/>
          </a:bodyPr>
          <a:lstStyle/>
          <a:p>
            <a:pPr algn="just">
              <a:buFont typeface="Wingdings" pitchFamily="2" charset="2"/>
              <a:buChar char="Ø"/>
            </a:pPr>
            <a:r>
              <a:rPr lang="en-US" altLang="ko-KR" dirty="0" smtClean="0">
                <a:solidFill>
                  <a:schemeClr val="tx1"/>
                </a:solidFill>
                <a:latin typeface="Times New Roman" pitchFamily="18" charset="0"/>
                <a:cs typeface="Times New Roman" pitchFamily="18" charset="0"/>
              </a:rPr>
              <a:t>The work is based on a sliding window approach for a short term future prediction. </a:t>
            </a:r>
          </a:p>
          <a:p>
            <a:pPr algn="just">
              <a:buFont typeface="Wingdings" pitchFamily="2" charset="2"/>
              <a:buChar char="Ø"/>
            </a:pPr>
            <a:r>
              <a:rPr lang="en-US" altLang="ko-KR" dirty="0" smtClean="0">
                <a:solidFill>
                  <a:schemeClr val="tx1"/>
                </a:solidFill>
                <a:latin typeface="Times New Roman" pitchFamily="18" charset="0"/>
                <a:cs typeface="Times New Roman" pitchFamily="18" charset="0"/>
              </a:rPr>
              <a:t>The window size was fixed to be 100 minutes with an overlap of 90 minute’s information and prediction was made for 10 minutes in future. </a:t>
            </a:r>
          </a:p>
          <a:p>
            <a:pPr algn="just">
              <a:buFont typeface="Wingdings" pitchFamily="2" charset="2"/>
              <a:buChar char="Ø"/>
            </a:pPr>
            <a:r>
              <a:rPr lang="en-US" altLang="ko-KR" dirty="0" smtClean="0">
                <a:solidFill>
                  <a:schemeClr val="tx1"/>
                </a:solidFill>
                <a:latin typeface="Times New Roman" pitchFamily="18" charset="0"/>
                <a:cs typeface="Times New Roman" pitchFamily="18" charset="0"/>
              </a:rPr>
              <a:t>The best window length was identified by calculating the error for various window sizes. </a:t>
            </a:r>
          </a:p>
          <a:p>
            <a:pPr algn="just">
              <a:buFont typeface="Wingdings" pitchFamily="2" charset="2"/>
              <a:buChar char="Ø"/>
            </a:pPr>
            <a:r>
              <a:rPr lang="en-US" altLang="ko-KR" dirty="0" smtClean="0">
                <a:solidFill>
                  <a:schemeClr val="tx1"/>
                </a:solidFill>
                <a:latin typeface="Times New Roman" pitchFamily="18" charset="0"/>
                <a:cs typeface="Times New Roman" pitchFamily="18" charset="0"/>
              </a:rPr>
              <a:t>The train data consists of stock price of Infosys for the period July-01-2014 to October-14-2014 and test data consists of stock price for Infosys, TCS and CIPLA for the period of October-16-2014 to November-28-2014</a:t>
            </a:r>
            <a:endParaRPr lang="ko-KR" altLang="en-US" dirty="0">
              <a:solidFill>
                <a:schemeClr val="tx1"/>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323528" y="1124744"/>
            <a:ext cx="8352214" cy="1220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latin typeface="Times New Roman" pitchFamily="18" charset="0"/>
                <a:cs typeface="Times New Roman" pitchFamily="18" charset="0"/>
              </a:rPr>
              <a:t>METHODOLOGY</a:t>
            </a:r>
            <a:endParaRPr lang="ko-KR" altLang="en-US" dirty="0">
              <a:solidFill>
                <a:srgbClr val="FF0000"/>
              </a:solidFill>
              <a:latin typeface="Times New Roman" pitchFamily="18" charset="0"/>
              <a:cs typeface="Times New Roman" pitchFamily="18" charset="0"/>
            </a:endParaRPr>
          </a:p>
        </p:txBody>
      </p:sp>
      <p:sp>
        <p:nvSpPr>
          <p:cNvPr id="3" name="내용 개체 틀 2"/>
          <p:cNvSpPr>
            <a:spLocks noGrp="1"/>
          </p:cNvSpPr>
          <p:nvPr>
            <p:ph idx="1"/>
          </p:nvPr>
        </p:nvSpPr>
        <p:spPr/>
        <p:txBody>
          <a:bodyPr>
            <a:normAutofit fontScale="70000" lnSpcReduction="20000"/>
          </a:bodyPr>
          <a:lstStyle/>
          <a:p>
            <a:pPr>
              <a:buFont typeface="Wingdings" pitchFamily="2" charset="2"/>
              <a:buChar char="Ø"/>
            </a:pPr>
            <a:r>
              <a:rPr lang="en-US" altLang="ko-KR" dirty="0" smtClean="0"/>
              <a:t>The data varies with in a range of 2000 to 4000 for Infosys and TCS and for </a:t>
            </a:r>
            <a:r>
              <a:rPr lang="en-US" altLang="ko-KR" dirty="0" err="1" smtClean="0"/>
              <a:t>Cipla</a:t>
            </a:r>
            <a:r>
              <a:rPr lang="en-US" altLang="ko-KR" dirty="0" smtClean="0"/>
              <a:t> it is 400 to 700. </a:t>
            </a:r>
          </a:p>
          <a:p>
            <a:pPr>
              <a:buFont typeface="Wingdings" pitchFamily="2" charset="2"/>
              <a:buChar char="Ø"/>
            </a:pPr>
            <a:r>
              <a:rPr lang="en-US" altLang="ko-KR" dirty="0" smtClean="0"/>
              <a:t>To unify the data range, it was subjected to normalization and was mapped to a range of 0 to 1. This normalized data was given to the network for training. </a:t>
            </a:r>
          </a:p>
          <a:p>
            <a:pPr>
              <a:buFont typeface="Wingdings" pitchFamily="2" charset="2"/>
              <a:buChar char="Ø"/>
            </a:pPr>
            <a:r>
              <a:rPr lang="en-US" altLang="ko-KR" dirty="0" smtClean="0"/>
              <a:t>All the models were trained for 1000 epochs by varying the layer size for fine tuning. If the loss (mean squared error) for the current epoch is less than the value obtained in previous epoch, the weight matrices for that epoch is stored.</a:t>
            </a:r>
          </a:p>
          <a:p>
            <a:pPr>
              <a:buFont typeface="Wingdings" pitchFamily="2" charset="2"/>
              <a:buChar char="Ø"/>
            </a:pPr>
            <a:r>
              <a:rPr lang="en-US" altLang="ko-KR" dirty="0" smtClean="0"/>
              <a:t>After the training process each of these models were tested and the model with least RMSE (Root Mean Squared Error) is taken as the final model for prediction.</a:t>
            </a:r>
          </a:p>
          <a:p>
            <a:pPr>
              <a:buNone/>
            </a:pPr>
            <a:endParaRPr lang="ko-KR" altLang="en-US" dirty="0" smtClean="0"/>
          </a:p>
          <a:p>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latin typeface="Times New Roman" pitchFamily="18" charset="0"/>
                <a:cs typeface="Times New Roman" pitchFamily="18" charset="0"/>
              </a:rPr>
              <a:t>METHODOLOGY</a:t>
            </a:r>
            <a:endParaRPr lang="ko-KR" altLang="en-US" dirty="0">
              <a:solidFill>
                <a:srgbClr val="FF0000"/>
              </a:solidFill>
              <a:latin typeface="Times New Roman" pitchFamily="18" charset="0"/>
              <a:cs typeface="Times New Roman" pitchFamily="18" charset="0"/>
            </a:endParaRPr>
          </a:p>
        </p:txBody>
      </p:sp>
      <p:sp>
        <p:nvSpPr>
          <p:cNvPr id="3" name="내용 개체 틀 2"/>
          <p:cNvSpPr>
            <a:spLocks noGrp="1"/>
          </p:cNvSpPr>
          <p:nvPr>
            <p:ph idx="1"/>
          </p:nvPr>
        </p:nvSpPr>
        <p:spPr/>
        <p:txBody>
          <a:bodyPr>
            <a:normAutofit fontScale="85000" lnSpcReduction="10000"/>
          </a:bodyPr>
          <a:lstStyle/>
          <a:p>
            <a:pPr>
              <a:buFont typeface="Wingdings" pitchFamily="2" charset="2"/>
              <a:buChar char="Ø"/>
            </a:pPr>
            <a:r>
              <a:rPr lang="en-US" altLang="ko-KR" dirty="0" smtClean="0"/>
              <a:t>Authors have used three different deep learning architectures, RNN, LSTM and CNN for this work</a:t>
            </a:r>
          </a:p>
          <a:p>
            <a:pPr>
              <a:buFont typeface="Wingdings" pitchFamily="2" charset="2"/>
              <a:buChar char="Ø"/>
            </a:pPr>
            <a:r>
              <a:rPr lang="en-US" altLang="ko-KR" dirty="0" smtClean="0"/>
              <a:t>The motivation behind using these three models is to identify whether there is any long term dependency existing in the given data.</a:t>
            </a:r>
          </a:p>
          <a:p>
            <a:pPr lvl="1">
              <a:buFont typeface="Wingdings" pitchFamily="2" charset="2"/>
              <a:buChar char="ü"/>
            </a:pPr>
            <a:r>
              <a:rPr lang="en-US" altLang="ko-KR" dirty="0" smtClean="0"/>
              <a:t>RNN and LSTM architectures are capable of identifying long term dependencies and uses them for future prediction. </a:t>
            </a:r>
          </a:p>
          <a:p>
            <a:pPr lvl="1">
              <a:buFont typeface="Wingdings" pitchFamily="2" charset="2"/>
              <a:buChar char="ü"/>
            </a:pPr>
            <a:r>
              <a:rPr lang="en-US" altLang="ko-KR" dirty="0" smtClean="0"/>
              <a:t>However CNN architectures mainly focuses on the given input sequence and does not use any previous history or information during the learning process.</a:t>
            </a:r>
            <a:endParaRPr lang="ko-KR" altLang="en-US" dirty="0" smtClean="0"/>
          </a:p>
          <a:p>
            <a:endParaRPr lang="ko-KR"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latin typeface="Times New Roman" pitchFamily="18" charset="0"/>
                <a:cs typeface="Times New Roman" pitchFamily="18" charset="0"/>
              </a:rPr>
              <a:t>RNN</a:t>
            </a:r>
            <a:endParaRPr lang="ko-KR" altLang="en-US" dirty="0"/>
          </a:p>
        </p:txBody>
      </p:sp>
      <p:sp>
        <p:nvSpPr>
          <p:cNvPr id="3" name="내용 개체 틀 2"/>
          <p:cNvSpPr>
            <a:spLocks noGrp="1"/>
          </p:cNvSpPr>
          <p:nvPr>
            <p:ph idx="1"/>
          </p:nvPr>
        </p:nvSpPr>
        <p:spPr>
          <a:xfrm>
            <a:off x="323528" y="1556792"/>
            <a:ext cx="5122912" cy="4525963"/>
          </a:xfrm>
        </p:spPr>
        <p:txBody>
          <a:bodyPr>
            <a:normAutofit fontScale="70000" lnSpcReduction="20000"/>
          </a:bodyPr>
          <a:lstStyle/>
          <a:p>
            <a:pPr algn="just"/>
            <a:r>
              <a:rPr lang="en-US" altLang="ko-KR" dirty="0" smtClean="0"/>
              <a:t>RNN is a class of neural network where connections between the computational units form a directed circle.</a:t>
            </a:r>
          </a:p>
          <a:p>
            <a:pPr algn="just"/>
            <a:r>
              <a:rPr lang="en-US" altLang="ko-KR" dirty="0" smtClean="0"/>
              <a:t>Unlike feed forward networks, RNN can use their internal memory to process arbitrary sequence of inputs. </a:t>
            </a:r>
          </a:p>
          <a:p>
            <a:pPr algn="just"/>
            <a:r>
              <a:rPr lang="en-US" altLang="ko-KR" dirty="0" smtClean="0"/>
              <a:t>Each of the computing unit in an RNN has a time varying real valued activation and modifiable weight. RNNs are created by applying the same set of weights recursively over a graph-like structure. Many of the RNNs use  to define the values of their hidden units.</a:t>
            </a:r>
            <a:endParaRPr lang="ko-KR" altLang="en-US" dirty="0"/>
          </a:p>
        </p:txBody>
      </p:sp>
      <p:pic>
        <p:nvPicPr>
          <p:cNvPr id="1026" name="Picture 2"/>
          <p:cNvPicPr>
            <a:picLocks noChangeAspect="1" noChangeArrowheads="1"/>
          </p:cNvPicPr>
          <p:nvPr/>
        </p:nvPicPr>
        <p:blipFill>
          <a:blip r:embed="rId2" cstate="print"/>
          <a:srcRect/>
          <a:stretch>
            <a:fillRect/>
          </a:stretch>
        </p:blipFill>
        <p:spPr bwMode="auto">
          <a:xfrm>
            <a:off x="5848350" y="1844824"/>
            <a:ext cx="3295650"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rPr>
              <a:t>RNN</a:t>
            </a:r>
            <a:endParaRPr lang="ko-KR" altLang="en-US" dirty="0">
              <a:solidFill>
                <a:srgbClr val="FF0000"/>
              </a:solidFill>
            </a:endParaRPr>
          </a:p>
        </p:txBody>
      </p:sp>
      <p:sp>
        <p:nvSpPr>
          <p:cNvPr id="3" name="내용 개체 틀 2"/>
          <p:cNvSpPr>
            <a:spLocks noGrp="1"/>
          </p:cNvSpPr>
          <p:nvPr>
            <p:ph idx="1"/>
          </p:nvPr>
        </p:nvSpPr>
        <p:spPr/>
        <p:txBody>
          <a:bodyPr>
            <a:normAutofit/>
          </a:bodyPr>
          <a:lstStyle/>
          <a:p>
            <a:pPr algn="just"/>
            <a:r>
              <a:rPr lang="en-US" altLang="ko-KR" dirty="0" smtClean="0"/>
              <a:t>In the case of RNN, the learned model always has the same input size, because it is specified in terms of transition from one state to another. </a:t>
            </a:r>
          </a:p>
          <a:p>
            <a:pPr algn="just"/>
            <a:r>
              <a:rPr lang="en-US" altLang="ko-KR" dirty="0" smtClean="0"/>
              <a:t>Also the architecture uses the same transition function with the same parameters at every time step.</a:t>
            </a:r>
            <a:endParaRPr lang="ko-KR"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solidFill>
                  <a:srgbClr val="FF0000"/>
                </a:solidFill>
              </a:rPr>
              <a:t>LSTM </a:t>
            </a:r>
            <a:r>
              <a:rPr lang="en-US" altLang="ko-KR" dirty="0" smtClean="0">
                <a:solidFill>
                  <a:srgbClr val="FF0000"/>
                </a:solidFill>
              </a:rPr>
              <a:t>(</a:t>
            </a:r>
            <a:r>
              <a:rPr lang="en-US" altLang="ko-KR" dirty="0" smtClean="0">
                <a:solidFill>
                  <a:srgbClr val="FF0000"/>
                </a:solidFill>
              </a:rPr>
              <a:t>Long Short Term Memory</a:t>
            </a:r>
            <a:r>
              <a:rPr lang="en-US" altLang="ko-KR" dirty="0" smtClean="0">
                <a:solidFill>
                  <a:srgbClr val="FF0000"/>
                </a:solidFill>
              </a:rPr>
              <a:t>)</a:t>
            </a:r>
            <a:endParaRPr lang="ko-KR" altLang="en-US" dirty="0">
              <a:solidFill>
                <a:srgbClr val="FF0000"/>
              </a:solidFill>
            </a:endParaRPr>
          </a:p>
        </p:txBody>
      </p:sp>
      <p:sp>
        <p:nvSpPr>
          <p:cNvPr id="3" name="내용 개체 틀 2"/>
          <p:cNvSpPr>
            <a:spLocks noGrp="1"/>
          </p:cNvSpPr>
          <p:nvPr>
            <p:ph idx="1"/>
          </p:nvPr>
        </p:nvSpPr>
        <p:spPr>
          <a:xfrm>
            <a:off x="457200" y="1600201"/>
            <a:ext cx="4690864" cy="4205064"/>
          </a:xfrm>
        </p:spPr>
        <p:txBody>
          <a:bodyPr>
            <a:normAutofit fontScale="70000" lnSpcReduction="20000"/>
          </a:bodyPr>
          <a:lstStyle/>
          <a:p>
            <a:r>
              <a:rPr lang="en-US" altLang="ko-KR" dirty="0" smtClean="0"/>
              <a:t>In the case of LSTM architecture, the usual hidden layers are replaced with </a:t>
            </a:r>
            <a:r>
              <a:rPr lang="en-US" altLang="ko-KR" dirty="0" smtClean="0"/>
              <a:t>LSTM cells</a:t>
            </a:r>
            <a:r>
              <a:rPr lang="en-US" altLang="ko-KR" dirty="0" smtClean="0"/>
              <a:t>. </a:t>
            </a:r>
            <a:endParaRPr lang="en-US" altLang="ko-KR" dirty="0" smtClean="0"/>
          </a:p>
          <a:p>
            <a:r>
              <a:rPr lang="en-US" altLang="ko-KR" dirty="0" smtClean="0"/>
              <a:t>The </a:t>
            </a:r>
            <a:r>
              <a:rPr lang="en-US" altLang="ko-KR" dirty="0" smtClean="0"/>
              <a:t>cells are composed of various gates that can control the input flow. An LSTM cell consists of input gate, cell state, forget gate, and output gate</a:t>
            </a:r>
            <a:r>
              <a:rPr lang="en-US" altLang="ko-KR" dirty="0" smtClean="0"/>
              <a:t>.</a:t>
            </a:r>
          </a:p>
          <a:p>
            <a:r>
              <a:rPr lang="en-US" altLang="ko-KR" dirty="0" smtClean="0"/>
              <a:t> </a:t>
            </a:r>
            <a:r>
              <a:rPr lang="en-US" altLang="ko-KR" dirty="0" smtClean="0"/>
              <a:t>It also consists of sigmoid layer, </a:t>
            </a:r>
            <a:r>
              <a:rPr lang="en-US" altLang="ko-KR" dirty="0" err="1" smtClean="0"/>
              <a:t>tanh</a:t>
            </a:r>
            <a:r>
              <a:rPr lang="en-US" altLang="ko-KR" dirty="0" smtClean="0"/>
              <a:t> layer and point wise multiplication operation</a:t>
            </a:r>
            <a:r>
              <a:rPr lang="en-US" altLang="ko-KR" dirty="0" smtClean="0"/>
              <a:t>.</a:t>
            </a:r>
          </a:p>
        </p:txBody>
      </p:sp>
      <p:pic>
        <p:nvPicPr>
          <p:cNvPr id="2050" name="Picture 2"/>
          <p:cNvPicPr>
            <a:picLocks noChangeAspect="1" noChangeArrowheads="1"/>
          </p:cNvPicPr>
          <p:nvPr/>
        </p:nvPicPr>
        <p:blipFill>
          <a:blip r:embed="rId2" cstate="print"/>
          <a:srcRect/>
          <a:stretch>
            <a:fillRect/>
          </a:stretch>
        </p:blipFill>
        <p:spPr bwMode="auto">
          <a:xfrm>
            <a:off x="5471592" y="1556792"/>
            <a:ext cx="3672408"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1119</Words>
  <Application>Microsoft Office PowerPoint</Application>
  <PresentationFormat>화면 슬라이드 쇼(4:3)</PresentationFormat>
  <Paragraphs>65</Paragraphs>
  <Slides>14</Slides>
  <Notes>0</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Office 테마</vt:lpstr>
      <vt:lpstr>STOCK PRICE PREDICTION USING LSTM,RNN AND CNN-SLIDING WINDOW MODEL</vt:lpstr>
      <vt:lpstr>INTRODUCTION</vt:lpstr>
      <vt:lpstr>STATE PROBLEM</vt:lpstr>
      <vt:lpstr>METHODOLOGY</vt:lpstr>
      <vt:lpstr>METHODOLOGY</vt:lpstr>
      <vt:lpstr>METHODOLOGY</vt:lpstr>
      <vt:lpstr>RNN</vt:lpstr>
      <vt:lpstr>RNN</vt:lpstr>
      <vt:lpstr>LSTM (Long Short Term Memory)</vt:lpstr>
      <vt:lpstr>LSTM (Long Short Term Memory)</vt:lpstr>
      <vt:lpstr>CNN</vt:lpstr>
      <vt:lpstr>Results</vt:lpstr>
      <vt:lpstr>Discussion</vt:lpstr>
      <vt:lpstr>Discussion</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LSTM,RNN AND CNN-SLIDING WINDOW MODEL</dc:title>
  <dc:creator>Microsoft Corporation</dc:creator>
  <cp:lastModifiedBy>OSE2</cp:lastModifiedBy>
  <cp:revision>41</cp:revision>
  <dcterms:created xsi:type="dcterms:W3CDTF">2006-10-05T04:04:58Z</dcterms:created>
  <dcterms:modified xsi:type="dcterms:W3CDTF">2019-04-10T05:33:35Z</dcterms:modified>
</cp:coreProperties>
</file>