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embeddings/oleObject1.bin" ContentType="application/vnd.openxmlformats-officedocument.oleObject"/>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handoutMasterIdLst>
    <p:handoutMasterId r:id="rId50"/>
  </p:handoutMasterIdLst>
  <p:sldIdLst>
    <p:sldId id="293" r:id="rId2"/>
    <p:sldId id="257" r:id="rId3"/>
    <p:sldId id="258" r:id="rId4"/>
    <p:sldId id="259" r:id="rId5"/>
    <p:sldId id="260" r:id="rId6"/>
    <p:sldId id="261" r:id="rId7"/>
    <p:sldId id="303" r:id="rId8"/>
    <p:sldId id="263" r:id="rId9"/>
    <p:sldId id="304" r:id="rId10"/>
    <p:sldId id="262" r:id="rId11"/>
    <p:sldId id="297" r:id="rId12"/>
    <p:sldId id="298" r:id="rId13"/>
    <p:sldId id="299" r:id="rId14"/>
    <p:sldId id="300" r:id="rId15"/>
    <p:sldId id="302" r:id="rId16"/>
    <p:sldId id="301" r:id="rId17"/>
    <p:sldId id="264" r:id="rId18"/>
    <p:sldId id="265" r:id="rId19"/>
    <p:sldId id="266" r:id="rId20"/>
    <p:sldId id="267" r:id="rId21"/>
    <p:sldId id="268" r:id="rId22"/>
    <p:sldId id="269" r:id="rId23"/>
    <p:sldId id="270" r:id="rId24"/>
    <p:sldId id="271" r:id="rId25"/>
    <p:sldId id="272" r:id="rId26"/>
    <p:sldId id="295"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94" r:id="rId40"/>
    <p:sldId id="285" r:id="rId41"/>
    <p:sldId id="288" r:id="rId42"/>
    <p:sldId id="289" r:id="rId43"/>
    <p:sldId id="290" r:id="rId44"/>
    <p:sldId id="291" r:id="rId45"/>
    <p:sldId id="286" r:id="rId46"/>
    <p:sldId id="287" r:id="rId47"/>
    <p:sldId id="292" r:id="rId48"/>
  </p:sldIdLst>
  <p:sldSz cx="9144000" cy="6858000" type="screen4x3"/>
  <p:notesSz cx="6858000" cy="9144000"/>
  <p:defaultTextStyle>
    <a:defPPr>
      <a:defRPr lang="en-US">
        <a:uFillTx/>
      </a:defRPr>
    </a:defPPr>
    <a:lvl1pPr algn="l" rtl="0" fontAlgn="base">
      <a:spcBef>
        <a:spcPct val="0"/>
      </a:spcBef>
      <a:spcAft>
        <a:spcPct val="0"/>
      </a:spcAft>
      <a:defRPr sz="2400" kern="1200">
        <a:solidFill>
          <a:schemeClr val="tx1"/>
        </a:solidFill>
        <a:uFillTx/>
        <a:latin typeface="Times New Roman" charset="0"/>
        <a:ea typeface="+mn-ea"/>
        <a:cs typeface="+mn-cs"/>
      </a:defRPr>
    </a:lvl1pPr>
    <a:lvl2pPr marL="457200" algn="l" rtl="0" fontAlgn="base">
      <a:spcBef>
        <a:spcPct val="0"/>
      </a:spcBef>
      <a:spcAft>
        <a:spcPct val="0"/>
      </a:spcAft>
      <a:defRPr sz="2400" kern="1200">
        <a:solidFill>
          <a:schemeClr val="tx1"/>
        </a:solidFill>
        <a:uFillTx/>
        <a:latin typeface="Times New Roman" charset="0"/>
        <a:ea typeface="+mn-ea"/>
        <a:cs typeface="+mn-cs"/>
      </a:defRPr>
    </a:lvl2pPr>
    <a:lvl3pPr marL="914400" algn="l" rtl="0" fontAlgn="base">
      <a:spcBef>
        <a:spcPct val="0"/>
      </a:spcBef>
      <a:spcAft>
        <a:spcPct val="0"/>
      </a:spcAft>
      <a:defRPr sz="2400" kern="1200">
        <a:solidFill>
          <a:schemeClr val="tx1"/>
        </a:solidFill>
        <a:uFillTx/>
        <a:latin typeface="Times New Roman" charset="0"/>
        <a:ea typeface="+mn-ea"/>
        <a:cs typeface="+mn-cs"/>
      </a:defRPr>
    </a:lvl3pPr>
    <a:lvl4pPr marL="1371600" algn="l" rtl="0" fontAlgn="base">
      <a:spcBef>
        <a:spcPct val="0"/>
      </a:spcBef>
      <a:spcAft>
        <a:spcPct val="0"/>
      </a:spcAft>
      <a:defRPr sz="2400" kern="1200">
        <a:solidFill>
          <a:schemeClr val="tx1"/>
        </a:solidFill>
        <a:uFillTx/>
        <a:latin typeface="Times New Roman" charset="0"/>
        <a:ea typeface="+mn-ea"/>
        <a:cs typeface="+mn-cs"/>
      </a:defRPr>
    </a:lvl4pPr>
    <a:lvl5pPr marL="1828800" algn="l" rtl="0" fontAlgn="base">
      <a:spcBef>
        <a:spcPct val="0"/>
      </a:spcBef>
      <a:spcAft>
        <a:spcPct val="0"/>
      </a:spcAft>
      <a:defRPr sz="2400" kern="1200">
        <a:solidFill>
          <a:schemeClr val="tx1"/>
        </a:solidFill>
        <a:uFillTx/>
        <a:latin typeface="Times New Roman" charset="0"/>
        <a:ea typeface="+mn-ea"/>
        <a:cs typeface="+mn-cs"/>
      </a:defRPr>
    </a:lvl5pPr>
    <a:lvl6pPr marL="2286000" algn="l" defTabSz="457200" rtl="0" eaLnBrk="1" latinLnBrk="0" hangingPunct="1">
      <a:defRPr sz="2400" kern="1200">
        <a:solidFill>
          <a:schemeClr val="tx1"/>
        </a:solidFill>
        <a:uFillTx/>
        <a:latin typeface="Times New Roman" charset="0"/>
        <a:ea typeface="+mn-ea"/>
        <a:cs typeface="+mn-cs"/>
      </a:defRPr>
    </a:lvl6pPr>
    <a:lvl7pPr marL="2743200" algn="l" defTabSz="457200" rtl="0" eaLnBrk="1" latinLnBrk="0" hangingPunct="1">
      <a:defRPr sz="2400" kern="1200">
        <a:solidFill>
          <a:schemeClr val="tx1"/>
        </a:solidFill>
        <a:uFillTx/>
        <a:latin typeface="Times New Roman" charset="0"/>
        <a:ea typeface="+mn-ea"/>
        <a:cs typeface="+mn-cs"/>
      </a:defRPr>
    </a:lvl7pPr>
    <a:lvl8pPr marL="3200400" algn="l" defTabSz="457200" rtl="0" eaLnBrk="1" latinLnBrk="0" hangingPunct="1">
      <a:defRPr sz="2400" kern="1200">
        <a:solidFill>
          <a:schemeClr val="tx1"/>
        </a:solidFill>
        <a:uFillTx/>
        <a:latin typeface="Times New Roman" charset="0"/>
        <a:ea typeface="+mn-ea"/>
        <a:cs typeface="+mn-cs"/>
      </a:defRPr>
    </a:lvl8pPr>
    <a:lvl9pPr marL="3657600" algn="l" defTabSz="457200" rtl="0" eaLnBrk="1" latinLnBrk="0" hangingPunct="1">
      <a:defRPr sz="2400" kern="1200">
        <a:solidFill>
          <a:schemeClr val="tx1"/>
        </a:solidFill>
        <a:uFillTx/>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54" autoAdjust="0"/>
  </p:normalViewPr>
  <p:slideViewPr>
    <p:cSldViewPr snapToObjects="1">
      <p:cViewPr varScale="1">
        <p:scale>
          <a:sx n="144" d="100"/>
          <a:sy n="144" d="100"/>
        </p:scale>
        <p:origin x="-95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handoutMaster" Target="handoutMasters/handout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defRPr sz="1200">
                <a:uFillTx/>
              </a:defRPr>
            </a:lvl1pPr>
          </a:lstStyle>
          <a:p>
            <a:pPr>
              <a:defRPr>
                <a:uFillTx/>
              </a:defRPr>
            </a:pPr>
            <a:endParaRPr lang="en-US">
              <a:uFillTx/>
            </a:endParaRPr>
          </a:p>
        </p:txBody>
      </p:sp>
      <p:sp>
        <p:nvSpPr>
          <p:cNvPr id="9219"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defRPr sz="1200">
                <a:uFillTx/>
              </a:defRPr>
            </a:lvl1pPr>
          </a:lstStyle>
          <a:p>
            <a:pPr>
              <a:defRPr>
                <a:uFillTx/>
              </a:defRPr>
            </a:pPr>
            <a:endParaRPr lang="en-US">
              <a:uFillTx/>
            </a:endParaRPr>
          </a:p>
        </p:txBody>
      </p:sp>
      <p:sp>
        <p:nvSpPr>
          <p:cNvPr id="9220"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defRPr sz="1200">
                <a:uFillTx/>
              </a:defRPr>
            </a:lvl1pPr>
          </a:lstStyle>
          <a:p>
            <a:pPr>
              <a:defRPr>
                <a:uFillTx/>
              </a:defRPr>
            </a:pPr>
            <a:endParaRPr lang="en-US">
              <a:uFillTx/>
            </a:endParaRPr>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a:uFillTx/>
              </a:defRPr>
            </a:lvl1pPr>
          </a:lstStyle>
          <a:p>
            <a:pPr>
              <a:defRPr>
                <a:uFillTx/>
              </a:defRPr>
            </a:pPr>
            <a:fld id="{62AAD492-056F-8C46-AA47-93435F7FAF97}" type="slidenum">
              <a:rPr lang="en-US">
                <a:uFillTx/>
              </a:rPr>
              <a:pPr>
                <a:defRPr>
                  <a:uFillTx/>
                </a:defRPr>
              </a:pPr>
              <a:t>‹#›</a:t>
            </a:fld>
            <a:endParaRPr lang="en-US">
              <a:uFillTx/>
            </a:endParaRPr>
          </a:p>
        </p:txBody>
      </p:sp>
    </p:spTree>
    <p:extLst>
      <p:ext uri="{BB962C8B-B14F-4D97-AF65-F5344CB8AC3E}">
        <p14:creationId xmlns:p14="http://schemas.microsoft.com/office/powerpoint/2010/main" val="12966810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defRPr sz="1200">
                <a:uFillTx/>
              </a:defRPr>
            </a:lvl1pPr>
          </a:lstStyle>
          <a:p>
            <a:pPr>
              <a:defRPr>
                <a:uFillTx/>
              </a:defRPr>
            </a:pPr>
            <a:endParaRPr lang="en-US">
              <a:uFillTx/>
            </a:endParaRPr>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defRPr sz="1200">
                <a:uFillTx/>
              </a:defRPr>
            </a:lvl1pPr>
          </a:lstStyle>
          <a:p>
            <a:pPr>
              <a:defRPr>
                <a:uFillTx/>
              </a:defRPr>
            </a:pPr>
            <a:endParaRPr lang="en-US">
              <a:uFillTx/>
            </a:endParaRPr>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p>
            <a:pPr lvl="0"/>
            <a:r>
              <a:rPr lang="en-US" noProof="0">
                <a:uFillTx/>
              </a:rPr>
              <a:t>Click to edit Master text styles</a:t>
            </a:r>
          </a:p>
          <a:p>
            <a:pPr lvl="1"/>
            <a:r>
              <a:rPr lang="en-US" noProof="0">
                <a:uFillTx/>
              </a:rPr>
              <a:t>Second level</a:t>
            </a:r>
          </a:p>
          <a:p>
            <a:pPr lvl="2"/>
            <a:r>
              <a:rPr lang="en-US" noProof="0">
                <a:uFillTx/>
              </a:rPr>
              <a:t>Third level</a:t>
            </a:r>
          </a:p>
          <a:p>
            <a:pPr lvl="3"/>
            <a:r>
              <a:rPr lang="en-US" noProof="0">
                <a:uFillTx/>
              </a:rPr>
              <a:t>Fourth level</a:t>
            </a:r>
          </a:p>
          <a:p>
            <a:pPr lvl="4"/>
            <a:r>
              <a:rPr lang="en-US" noProof="0">
                <a:uFillTx/>
              </a:rPr>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defRPr sz="1200">
                <a:uFillTx/>
              </a:defRPr>
            </a:lvl1pPr>
          </a:lstStyle>
          <a:p>
            <a:pPr>
              <a:defRPr>
                <a:uFillTx/>
              </a:defRPr>
            </a:pPr>
            <a:endParaRPr lang="en-US">
              <a:uFillTx/>
            </a:endParaRPr>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a:uFillTx/>
              </a:defRPr>
            </a:lvl1pPr>
          </a:lstStyle>
          <a:p>
            <a:pPr>
              <a:defRPr>
                <a:uFillTx/>
              </a:defRPr>
            </a:pPr>
            <a:fld id="{670E17A5-503D-AF40-9446-B33EB8126F24}" type="slidenum">
              <a:rPr lang="en-US">
                <a:uFillTx/>
              </a:rPr>
              <a:pPr>
                <a:defRPr>
                  <a:uFillTx/>
                </a:defRPr>
              </a:pPr>
              <a:t>‹#›</a:t>
            </a:fld>
            <a:endParaRPr lang="en-US">
              <a:uFillTx/>
            </a:endParaRPr>
          </a:p>
        </p:txBody>
      </p:sp>
    </p:spTree>
    <p:extLst>
      <p:ext uri="{BB962C8B-B14F-4D97-AF65-F5344CB8AC3E}">
        <p14:creationId xmlns:p14="http://schemas.microsoft.com/office/powerpoint/2010/main" val="80155608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uFillTx/>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uFillTx/>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uFillTx/>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uFillTx/>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uFillTx/>
        <a:latin typeface="Times New Roman" charset="0"/>
        <a:ea typeface="ＭＳ Ｐゴシック" charset="-128"/>
        <a:cs typeface="+mn-cs"/>
      </a:defRPr>
    </a:lvl5pPr>
    <a:lvl6pPr marL="2286000" algn="l" defTabSz="457200" rtl="0" eaLnBrk="1" latinLnBrk="0" hangingPunct="1">
      <a:defRPr sz="1200" kern="1200">
        <a:solidFill>
          <a:schemeClr val="tx1"/>
        </a:solidFill>
        <a:uFillTx/>
        <a:latin typeface="+mn-lt"/>
        <a:ea typeface="+mn-ea"/>
        <a:cs typeface="+mn-cs"/>
      </a:defRPr>
    </a:lvl6pPr>
    <a:lvl7pPr marL="2743200" algn="l" defTabSz="457200" rtl="0" eaLnBrk="1" latinLnBrk="0" hangingPunct="1">
      <a:defRPr sz="1200" kern="1200">
        <a:solidFill>
          <a:schemeClr val="tx1"/>
        </a:solidFill>
        <a:uFillTx/>
        <a:latin typeface="+mn-lt"/>
        <a:ea typeface="+mn-ea"/>
        <a:cs typeface="+mn-cs"/>
      </a:defRPr>
    </a:lvl7pPr>
    <a:lvl8pPr marL="3200400" algn="l" defTabSz="457200" rtl="0" eaLnBrk="1" latinLnBrk="0" hangingPunct="1">
      <a:defRPr sz="1200" kern="1200">
        <a:solidFill>
          <a:schemeClr val="tx1"/>
        </a:solidFill>
        <a:uFillTx/>
        <a:latin typeface="+mn-lt"/>
        <a:ea typeface="+mn-ea"/>
        <a:cs typeface="+mn-cs"/>
      </a:defRPr>
    </a:lvl8pPr>
    <a:lvl9pPr marL="3657600" algn="l" defTabSz="4572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uFillTx/>
                <a:latin typeface="Times New Roman" charset="0"/>
                <a:ea typeface="ＭＳ Ｐゴシック" charset="-128"/>
                <a:cs typeface="ＭＳ Ｐゴシック" charset="-128"/>
              </a:rPr>
              <a:t>Each square in the figure above shows the (norm bounded) input image  that maximally activates one of 100 hidden units. We see that the different hidden units have learned to detect edges at different positions and orientations in the image.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uFillTx/>
                <a:latin typeface="Times New Roman" charset="0"/>
                <a:ea typeface="ＭＳ Ｐゴシック" charset="-128"/>
                <a:cs typeface="ＭＳ Ｐゴシック" charset="-128"/>
              </a:rPr>
              <a:t>This image if for a simple auto-encoder with 100 hidden units trained </a:t>
            </a:r>
            <a:r>
              <a:rPr lang="en-US" sz="1200" kern="1200" baseline="0" dirty="0" smtClean="0">
                <a:solidFill>
                  <a:schemeClr val="tx1"/>
                </a:solidFill>
                <a:uFillTx/>
                <a:latin typeface="Times New Roman" charset="0"/>
                <a:ea typeface="ＭＳ Ｐゴシック" charset="-128"/>
                <a:cs typeface="ＭＳ Ｐゴシック" charset="-128"/>
              </a:rPr>
              <a:t>on 10x10 images (from UFLDL tutorial)</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3</a:t>
            </a:fld>
            <a:endParaRPr lang="en-US">
              <a:uFillTx/>
            </a:endParaRPr>
          </a:p>
        </p:txBody>
      </p:sp>
    </p:spTree>
    <p:extLst>
      <p:ext uri="{BB962C8B-B14F-4D97-AF65-F5344CB8AC3E}">
        <p14:creationId xmlns:p14="http://schemas.microsoft.com/office/powerpoint/2010/main" val="3843612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32x32 to start with.  Actual characters never bigger than 28x28.  Just padding the edges so for example the top corner node of the feature map can have a pad of two up and left for its feature map.</a:t>
            </a:r>
          </a:p>
          <a:p>
            <a:r>
              <a:rPr lang="en-US" baseline="0" dirty="0" smtClean="0"/>
              <a:t>Same things happens with 14x14 to 10x10 drop S2 to C3</a:t>
            </a:r>
            <a:endParaRPr lang="en-US" dirty="0" smtClean="0"/>
          </a:p>
          <a:p>
            <a:r>
              <a:rPr lang="en-US" dirty="0" smtClean="0"/>
              <a:t>C1: 156 weights (26*6), 122,304 connections 26*28*28*6</a:t>
            </a:r>
          </a:p>
          <a:p>
            <a:r>
              <a:rPr lang="en-US" dirty="0" smtClean="0"/>
              <a:t>S2: 12</a:t>
            </a:r>
            <a:r>
              <a:rPr lang="en-US" baseline="0" dirty="0" smtClean="0"/>
              <a:t> weights (6*2). 5 (4 connections plus bias)*6*14*14 = 5880 connections </a:t>
            </a:r>
          </a:p>
          <a:p>
            <a:r>
              <a:rPr lang="en-US" baseline="0" dirty="0" smtClean="0"/>
              <a:t>C3: 6 connect to 3, 9 to 4, and 1 to all 6, forces discovery of more diverse feature combinations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Table 1 only considers contiguous subsets of 3, and more mixed subsets of 4 feature maps, and one with all – heuristic explanation</a:t>
            </a:r>
          </a:p>
          <a:p>
            <a:r>
              <a:rPr lang="en-US" baseline="0" dirty="0" smtClean="0"/>
              <a:t> 6*(25*3+1) +  9*(25*4+1) + 1*(25*6+1) =1516 total weights, total connections are 10*10 more than that for 151,600</a:t>
            </a:r>
          </a:p>
          <a:p>
            <a:r>
              <a:rPr lang="en-US" baseline="0" dirty="0" smtClean="0"/>
              <a:t>S4: 16*2 = 32 weights, 16*5*5*5(4 connections plus bias) = 2000 connections</a:t>
            </a:r>
          </a:p>
          <a:p>
            <a:r>
              <a:rPr lang="en-US" baseline="0" dirty="0" smtClean="0"/>
              <a:t>C5: 120*(5*5*16+1) = 48,120 weights and connections are the same since it is just a fully connected MLP at this point</a:t>
            </a:r>
          </a:p>
          <a:p>
            <a:r>
              <a:rPr lang="en-US" baseline="0" dirty="0" smtClean="0"/>
              <a:t>F6: 84*(120+1) = 10,164</a:t>
            </a:r>
          </a:p>
          <a:p>
            <a:r>
              <a:rPr lang="en-US" baseline="0" dirty="0" smtClean="0"/>
              <a:t>Output: 10*(84+1) = 850</a:t>
            </a:r>
          </a:p>
          <a:p>
            <a:r>
              <a:rPr lang="en-US" baseline="0" dirty="0" smtClean="0"/>
              <a:t>He used a special RBF output approach in his LeCun-5 model.  Could commonly have just gone into an output layer at F6 with 10 output nodes. Then would have been 10*(120+1) = 1210 weights going to the last output layer</a:t>
            </a:r>
          </a:p>
          <a:p>
            <a:r>
              <a:rPr lang="en-US" dirty="0" smtClean="0"/>
              <a:t>Total:</a:t>
            </a:r>
            <a:r>
              <a:rPr lang="en-US" baseline="0" dirty="0" smtClean="0"/>
              <a:t> 340,908 connections, but 60,000 trainable parameters</a:t>
            </a:r>
            <a:endParaRPr lang="en-US" dirty="0"/>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14</a:t>
            </a:fld>
            <a:endParaRPr lang="en-US">
              <a:uFillTx/>
            </a:endParaRPr>
          </a:p>
        </p:txBody>
      </p:sp>
    </p:spTree>
    <p:extLst>
      <p:ext uri="{BB962C8B-B14F-4D97-AF65-F5344CB8AC3E}">
        <p14:creationId xmlns:p14="http://schemas.microsoft.com/office/powerpoint/2010/main" val="3902749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total does not include 850 output layer as trainable weights</a:t>
            </a:r>
            <a:endParaRPr lang="en-US" dirty="0"/>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15</a:t>
            </a:fld>
            <a:endParaRPr lang="en-US">
              <a:uFillTx/>
            </a:endParaRPr>
          </a:p>
        </p:txBody>
      </p:sp>
    </p:spTree>
    <p:extLst>
      <p:ext uri="{BB962C8B-B14F-4D97-AF65-F5344CB8AC3E}">
        <p14:creationId xmlns:p14="http://schemas.microsoft.com/office/powerpoint/2010/main" val="1226848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Simard</a:t>
            </a:r>
            <a:r>
              <a:rPr lang="en-US" dirty="0" smtClean="0"/>
              <a:t> 2003, Simple</a:t>
            </a:r>
            <a:r>
              <a:rPr lang="en-US" baseline="0" dirty="0" smtClean="0"/>
              <a:t> consistent CNN structure 5x5 with 2x2 subsampling with number of features 5 in first C-layer, 50 in next, until too small. </a:t>
            </a:r>
          </a:p>
          <a:p>
            <a:r>
              <a:rPr lang="en-US" baseline="0" dirty="0" smtClean="0"/>
              <a:t>Don’t actually used pool layer as instead just connect every other node which samples rather than max/average.</a:t>
            </a:r>
          </a:p>
          <a:p>
            <a:r>
              <a:rPr lang="en-US" baseline="0" dirty="0" smtClean="0"/>
              <a:t>Each layer reduces feature size by (n-3)/2.  Just two layers for </a:t>
            </a:r>
            <a:r>
              <a:rPr lang="en-US" baseline="0" dirty="0" err="1" smtClean="0"/>
              <a:t>mnist</a:t>
            </a:r>
            <a:r>
              <a:rPr lang="en-US" baseline="0" dirty="0" smtClean="0"/>
              <a:t>.</a:t>
            </a:r>
          </a:p>
          <a:p>
            <a:r>
              <a:rPr lang="en-US" baseline="0" dirty="0" smtClean="0"/>
              <a:t>They also use elastic distortions which is a type of jitter to get increased data. 99.6% - best at the time, Distortions also help a lot with standard MLP</a:t>
            </a:r>
          </a:p>
          <a:p>
            <a:r>
              <a:rPr lang="en-US" baseline="0" dirty="0" smtClean="0"/>
              <a:t>Thus an approach with less </a:t>
            </a:r>
            <a:r>
              <a:rPr lang="en-US" baseline="0" dirty="0" err="1" smtClean="0"/>
              <a:t>Hyperparameter</a:t>
            </a:r>
            <a:r>
              <a:rPr lang="en-US" baseline="0" dirty="0" smtClean="0"/>
              <a:t> fiddling</a:t>
            </a:r>
          </a:p>
          <a:p>
            <a:r>
              <a:rPr lang="en-US" dirty="0" err="1" smtClean="0"/>
              <a:t>Ciresan</a:t>
            </a:r>
            <a:r>
              <a:rPr lang="en-US" dirty="0" smtClean="0"/>
              <a:t> and </a:t>
            </a:r>
            <a:r>
              <a:rPr lang="en-US" dirty="0" err="1" smtClean="0"/>
              <a:t>Schmidhuber</a:t>
            </a:r>
            <a:r>
              <a:rPr lang="en-US" dirty="0" smtClean="0"/>
              <a:t> 2012, Multi</a:t>
            </a:r>
            <a:r>
              <a:rPr lang="en-US" baseline="0" dirty="0" smtClean="0"/>
              <a:t> column DNN.  CNN with depth 6-10 (deeper if initial input image is bigger), and wider on fields, 1-2 hidden layers in MLP, columns are CNNs (an ensemble with different parameters, features, etc.) where their output is averaged, jitter inputs, multi-day GPU training, annealed LR (.001 dropping to .00003) 99.76% </a:t>
            </a:r>
            <a:r>
              <a:rPr lang="en-US" baseline="0" dirty="0" err="1" smtClean="0"/>
              <a:t>mnist</a:t>
            </a:r>
            <a:endParaRPr lang="en-US" dirty="0"/>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16</a:t>
            </a:fld>
            <a:endParaRPr lang="en-US">
              <a:uFillTx/>
            </a:endParaRPr>
          </a:p>
        </p:txBody>
      </p:sp>
    </p:spTree>
    <p:extLst>
      <p:ext uri="{BB962C8B-B14F-4D97-AF65-F5344CB8AC3E}">
        <p14:creationId xmlns:p14="http://schemas.microsoft.com/office/powerpoint/2010/main" val="2170473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uFillTx/>
                <a:latin typeface="Times New Roman" pitchFamily="1" charset="0"/>
                <a:ea typeface="ＭＳ Ｐゴシック" pitchFamily="1" charset="-128"/>
                <a:cs typeface="ＭＳ Ｐゴシック" pitchFamily="1" charset="-128"/>
              </a:rPr>
              <a:t>If weights were large gradient could explode as go down the net –much less common but still can happen</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uFillTx/>
                <a:latin typeface="Times New Roman" pitchFamily="1" charset="0"/>
                <a:ea typeface="ＭＳ Ｐゴシック" pitchFamily="1" charset="-128"/>
                <a:cs typeface="ＭＳ Ｐゴシック" pitchFamily="1" charset="-128"/>
              </a:rPr>
              <a:t>Note large weights usually lead to saturation and even smaller f’(net)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uFillTx/>
                <a:latin typeface="Times New Roman" pitchFamily="1" charset="0"/>
                <a:ea typeface="ＭＳ Ｐゴシック" pitchFamily="1" charset="-128"/>
                <a:cs typeface="ＭＳ Ｐゴシック" pitchFamily="1" charset="-128"/>
              </a:rPr>
              <a:t>: Another important reason error is low.  Final layer updates weights so that overall accuracy is pretty good just based on the last hidden layer (and the still pretty much initial weights of the earlier layers). Thus T-Z already gets small pretty fast based on just the learning of the last few layers using the initial layers as a random shuffle.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uFillTx/>
                <a:latin typeface="Times New Roman" pitchFamily="1" charset="0"/>
                <a:ea typeface="ＭＳ Ｐゴシック" pitchFamily="1" charset="-128"/>
                <a:cs typeface="ＭＳ Ｐゴシック" pitchFamily="1" charset="-128"/>
              </a:rPr>
              <a:t>Local minima?  Some say, More likely difficult slow curvatures (Martens: Hessian Free Learning), Properly tuned Moment with proper initial conditions can make a big difference.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uFillTx/>
                <a:latin typeface="Times New Roman" pitchFamily="1" charset="0"/>
                <a:ea typeface="ＭＳ Ｐゴシック" pitchFamily="1" charset="-128"/>
                <a:cs typeface="ＭＳ Ｐゴシック" pitchFamily="1" charset="-128"/>
              </a:rPr>
              <a:t>LSTM are more specialized approach for very long memory cases, but is it best for typical tasks?  Hessian free claims to out-perform it and can also do the specialized tasks</a:t>
            </a:r>
            <a:endParaRPr lang="en-US" dirty="0" smtClean="0">
              <a:uFillTx/>
              <a:latin typeface="Times New Roman" pitchFamily="1" charset="0"/>
              <a:ea typeface="ＭＳ Ｐゴシック" pitchFamily="1" charset="-128"/>
              <a:cs typeface="ＭＳ Ｐゴシック" pitchFamily="1" charset="-128"/>
            </a:endParaRPr>
          </a:p>
          <a:p>
            <a:endParaRPr lang="en-US" dirty="0"/>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18</a:t>
            </a:fld>
            <a:endParaRPr lang="en-US">
              <a:uFillTx/>
            </a:endParaRPr>
          </a:p>
        </p:txBody>
      </p:sp>
    </p:spTree>
    <p:extLst>
      <p:ext uri="{BB962C8B-B14F-4D97-AF65-F5344CB8AC3E}">
        <p14:creationId xmlns:p14="http://schemas.microsoft.com/office/powerpoint/2010/main" val="271627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uFillTx/>
              </a:rPr>
              <a:t>If do full supervised, we</a:t>
            </a:r>
            <a:r>
              <a:rPr lang="en-US" baseline="0" dirty="0" smtClean="0">
                <a:uFillTx/>
              </a:rPr>
              <a:t> may not bet the benefits of building up the incrementally abstracted feature space</a:t>
            </a:r>
          </a:p>
          <a:p>
            <a:r>
              <a:rPr lang="en-US" baseline="0" dirty="0" smtClean="0">
                <a:uFillTx/>
              </a:rPr>
              <a:t>Steps 1-4 sometimes called pre-training as it gets the weights close enough so that standard training in step 5 can be effective</a:t>
            </a:r>
          </a:p>
          <a:p>
            <a:r>
              <a:rPr lang="en-US" baseline="0" dirty="0" smtClean="0">
                <a:uFillTx/>
              </a:rPr>
              <a:t>Do fine tuning for sure if lots of labeled data, if little labeled data, not as helpful.</a:t>
            </a:r>
            <a:endParaRPr lang="en-US" dirty="0">
              <a:uFillTx/>
            </a:endParaRPr>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19</a:t>
            </a:fld>
            <a:endParaRPr lang="en-US">
              <a:uFillTx/>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uFillTx/>
              </a:rPr>
              <a:t>Can input bot</a:t>
            </a:r>
            <a:r>
              <a:rPr lang="en-US" baseline="0" dirty="0" smtClean="0">
                <a:uFillTx/>
              </a:rPr>
              <a:t>h new and original spaces</a:t>
            </a:r>
            <a:endParaRPr lang="en-US" dirty="0">
              <a:uFillTx/>
            </a:endParaRPr>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20</a:t>
            </a:fld>
            <a:endParaRPr lang="en-US">
              <a:uFillTx/>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uFillTx/>
              </a:rPr>
              <a:t>Mention </a:t>
            </a:r>
            <a:r>
              <a:rPr lang="en-US" dirty="0" err="1" smtClean="0">
                <a:uFillTx/>
              </a:rPr>
              <a:t>Zipser</a:t>
            </a:r>
            <a:r>
              <a:rPr lang="en-US" baseline="0" dirty="0" smtClean="0">
                <a:uFillTx/>
              </a:rPr>
              <a:t> </a:t>
            </a:r>
            <a:r>
              <a:rPr lang="en-US" baseline="0" dirty="0" err="1" smtClean="0">
                <a:uFillTx/>
              </a:rPr>
              <a:t>auotencoder</a:t>
            </a:r>
            <a:r>
              <a:rPr lang="en-US" baseline="0" dirty="0" smtClean="0">
                <a:uFillTx/>
              </a:rPr>
              <a:t> with reverse engineering, then Cottrell compression where unable to reverse engineer</a:t>
            </a:r>
          </a:p>
          <a:p>
            <a:r>
              <a:rPr lang="en-US" baseline="0" dirty="0" smtClean="0">
                <a:uFillTx/>
              </a:rPr>
              <a:t>Point out that don't have to have less hidden nodes in the next layer, but careful, if train too long, will just learn to pass through, more on that in a bit</a:t>
            </a:r>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23</a:t>
            </a:fld>
            <a:endParaRPr lang="en-US">
              <a:uFillTx/>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uFillTx/>
              </a:rPr>
              <a:t>Shows</a:t>
            </a:r>
            <a:r>
              <a:rPr lang="en-US" baseline="0" dirty="0" smtClean="0">
                <a:uFillTx/>
              </a:rPr>
              <a:t> </a:t>
            </a:r>
            <a:r>
              <a:rPr lang="en-US" baseline="0" dirty="0" err="1" smtClean="0">
                <a:uFillTx/>
              </a:rPr>
              <a:t>softmax</a:t>
            </a:r>
            <a:r>
              <a:rPr lang="en-US" baseline="0" dirty="0" smtClean="0">
                <a:uFillTx/>
              </a:rPr>
              <a:t>, but could use BP or any other variation</a:t>
            </a:r>
            <a:endParaRPr lang="en-US" dirty="0">
              <a:uFillTx/>
            </a:endParaRPr>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25</a:t>
            </a:fld>
            <a:endParaRPr lang="en-US">
              <a:uFillTx/>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uFillTx/>
              </a:rPr>
              <a:t>A Common approach is to have more nodes in hidden layer than input, but with a sparsity constraint (since sparse a bit like the compressed version at any given moment (</a:t>
            </a:r>
            <a:r>
              <a:rPr lang="en-US" baseline="0" dirty="0" err="1" smtClean="0">
                <a:uFillTx/>
              </a:rPr>
              <a:t>i.e</a:t>
            </a:r>
            <a:r>
              <a:rPr lang="en-US" baseline="0" dirty="0" smtClean="0">
                <a:uFillTx/>
              </a:rPr>
              <a:t> each encoding is compressed), but more overall node options, and also using a sparse (0-1) vs continuous encoding)</a:t>
            </a:r>
            <a:endParaRPr lang="en-US" dirty="0" smtClean="0">
              <a:uFillTx/>
            </a:endParaRPr>
          </a:p>
          <a:p>
            <a:endParaRPr lang="en-US" dirty="0"/>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27</a:t>
            </a:fld>
            <a:endParaRPr lang="en-US">
              <a:uFillTx/>
            </a:endParaRPr>
          </a:p>
        </p:txBody>
      </p:sp>
    </p:spTree>
    <p:extLst>
      <p:ext uri="{BB962C8B-B14F-4D97-AF65-F5344CB8AC3E}">
        <p14:creationId xmlns:p14="http://schemas.microsoft.com/office/powerpoint/2010/main" val="4130294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uFillTx/>
              </a:rPr>
              <a:t>And</a:t>
            </a:r>
            <a:r>
              <a:rPr lang="en-US" baseline="0" dirty="0" smtClean="0">
                <a:uFillTx/>
              </a:rPr>
              <a:t> make sure it doesn't just learn the pass through identity</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uFillTx/>
              </a:rPr>
              <a:t>Sparsity parameter (approach in UFLDL tutorial) is target average activation for all hidden nodes across training set (e.g. .05) requires a forward pass of all data first to calculate current average activation, then a penalty term on error to push </a:t>
            </a:r>
            <a:r>
              <a:rPr lang="en-US" baseline="0" dirty="0" err="1" smtClean="0">
                <a:uFillTx/>
              </a:rPr>
              <a:t>avg</a:t>
            </a:r>
            <a:r>
              <a:rPr lang="en-US" baseline="0" dirty="0" smtClean="0">
                <a:uFillTx/>
              </a:rPr>
              <a:t> activation towards the sparsity parameter.</a:t>
            </a:r>
            <a:endParaRPr lang="en-US" dirty="0">
              <a:uFillTx/>
            </a:endParaRPr>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28</a:t>
            </a:fld>
            <a:endParaRPr lang="en-US">
              <a:uFillTx/>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3C28395-B473-0F47-ACC3-2E56FC2FA6AE}" type="slidenum">
              <a:rPr lang="en-US">
                <a:uFillTx/>
                <a:latin typeface="Times New Roman" pitchFamily="1" charset="0"/>
              </a:rPr>
              <a:pPr/>
              <a:t>6</a:t>
            </a:fld>
            <a:endParaRPr lang="en-US">
              <a:uFillTx/>
              <a:latin typeface="Times New Roman" pitchFamily="1" charset="0"/>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noFill/>
        </p:spPr>
        <p:txBody>
          <a:bodyPr/>
          <a:lstStyle/>
          <a:p>
            <a:r>
              <a:rPr lang="en-US" dirty="0" smtClean="0">
                <a:uFillTx/>
                <a:latin typeface="Times New Roman" pitchFamily="1" charset="0"/>
                <a:ea typeface="ＭＳ Ｐゴシック" pitchFamily="1" charset="-128"/>
                <a:cs typeface="ＭＳ Ｐゴシック" pitchFamily="1" charset="-128"/>
              </a:rPr>
              <a:t>Usually more nodes in internal</a:t>
            </a:r>
            <a:r>
              <a:rPr lang="en-US" baseline="0" dirty="0" smtClean="0">
                <a:uFillTx/>
                <a:latin typeface="Times New Roman" pitchFamily="1" charset="0"/>
                <a:ea typeface="ＭＳ Ｐゴシック" pitchFamily="1" charset="-128"/>
                <a:cs typeface="ＭＳ Ｐゴシック" pitchFamily="1" charset="-128"/>
              </a:rPr>
              <a:t> layers than input layer, layers not same size</a:t>
            </a:r>
          </a:p>
          <a:p>
            <a:r>
              <a:rPr lang="en-US" baseline="0" dirty="0" smtClean="0">
                <a:uFillTx/>
                <a:latin typeface="Times New Roman" pitchFamily="1" charset="0"/>
                <a:ea typeface="ＭＳ Ｐゴシック" pitchFamily="1" charset="-128"/>
                <a:cs typeface="ＭＳ Ｐゴシック" pitchFamily="1" charset="-128"/>
              </a:rPr>
              <a:t>Save this until later slide which has it.: Another important reason error is low.  Final layer updates weights so that overall accuracy is pretty good just based on the last hidden layer (and the still pretty much initial weights of the earlier layers). Thus T-Z already gets small pretty fast based on just the learning of the last few layers using the initial layers as a random shuffle.</a:t>
            </a:r>
          </a:p>
          <a:p>
            <a:r>
              <a:rPr lang="en-US" baseline="0" dirty="0" smtClean="0">
                <a:uFillTx/>
                <a:latin typeface="Times New Roman" pitchFamily="1" charset="0"/>
                <a:ea typeface="ＭＳ Ｐゴシック" pitchFamily="1" charset="-128"/>
                <a:cs typeface="ＭＳ Ｐゴシック" pitchFamily="1" charset="-128"/>
              </a:rPr>
              <a:t>RLEs, constant derivate, thus just can treat as 1 and scale with LR.  0 once saturated, can come back?  Review these more before next time</a:t>
            </a:r>
          </a:p>
          <a:p>
            <a:r>
              <a:rPr lang="en-US" baseline="0" dirty="0" smtClean="0">
                <a:uFillTx/>
                <a:latin typeface="Times New Roman" pitchFamily="1" charset="0"/>
                <a:ea typeface="ＭＳ Ｐゴシック" pitchFamily="1" charset="-128"/>
                <a:cs typeface="ＭＳ Ｐゴシック" pitchFamily="1" charset="-128"/>
              </a:rPr>
              <a:t>Evidence that </a:t>
            </a:r>
            <a:r>
              <a:rPr lang="en-US" baseline="0" dirty="0" err="1" smtClean="0">
                <a:uFillTx/>
                <a:latin typeface="Times New Roman" pitchFamily="1" charset="0"/>
                <a:ea typeface="ＭＳ Ｐゴシック" pitchFamily="1" charset="-128"/>
                <a:cs typeface="ＭＳ Ｐゴシック" pitchFamily="1" charset="-128"/>
              </a:rPr>
              <a:t>tanh</a:t>
            </a:r>
            <a:r>
              <a:rPr lang="en-US" baseline="0" dirty="0" smtClean="0">
                <a:uFillTx/>
                <a:latin typeface="Times New Roman" pitchFamily="1" charset="0"/>
                <a:ea typeface="ＭＳ Ｐゴシック" pitchFamily="1" charset="-128"/>
                <a:cs typeface="ＭＳ Ｐゴシック" pitchFamily="1" charset="-128"/>
              </a:rPr>
              <a:t> and other activations better than sigmoid for avoiding early top </a:t>
            </a:r>
            <a:r>
              <a:rPr lang="en-US" baseline="0" smtClean="0">
                <a:uFillTx/>
                <a:latin typeface="Times New Roman" pitchFamily="1" charset="0"/>
                <a:ea typeface="ＭＳ Ｐゴシック" pitchFamily="1" charset="-128"/>
                <a:cs typeface="ＭＳ Ｐゴシック" pitchFamily="1" charset="-128"/>
              </a:rPr>
              <a:t>layer saturation</a:t>
            </a:r>
            <a:endParaRPr lang="en-US" dirty="0">
              <a:uFillTx/>
              <a:latin typeface="Times New Roman" pitchFamily="1" charset="0"/>
              <a:ea typeface="ＭＳ Ｐゴシック" pitchFamily="1" charset="-128"/>
              <a:cs typeface="ＭＳ Ｐゴシック" pitchFamily="1"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uFillTx/>
                <a:latin typeface="Times New Roman" charset="0"/>
                <a:ea typeface="ＭＳ Ｐゴシック" charset="-128"/>
                <a:cs typeface="ＭＳ Ｐゴシック" charset="-128"/>
              </a:rPr>
              <a:t>Each square in the figure above shows the (norm bounded) input image  that maximally activates one of 100 hidden units. We see that the different hidden units have learned to detect edges at different positions and orientations in the image.</a:t>
            </a:r>
          </a:p>
          <a:p>
            <a:r>
              <a:rPr lang="en-US" sz="1200" kern="1200" dirty="0" smtClean="0">
                <a:solidFill>
                  <a:schemeClr val="tx1"/>
                </a:solidFill>
                <a:uFillTx/>
                <a:latin typeface="Times New Roman" charset="0"/>
                <a:ea typeface="ＭＳ Ｐゴシック" charset="-128"/>
                <a:cs typeface="ＭＳ Ｐゴシック" charset="-128"/>
              </a:rPr>
              <a:t>This image if for a simple auto-encoder with 100 hidden units trained </a:t>
            </a:r>
            <a:r>
              <a:rPr lang="en-US" sz="1200" kern="1200" baseline="0" dirty="0" smtClean="0">
                <a:solidFill>
                  <a:schemeClr val="tx1"/>
                </a:solidFill>
                <a:uFillTx/>
                <a:latin typeface="Times New Roman" charset="0"/>
                <a:ea typeface="ＭＳ Ｐゴシック" charset="-128"/>
                <a:cs typeface="ＭＳ Ｐゴシック" charset="-128"/>
              </a:rPr>
              <a:t>on 10x10 images (from UFLDL tutorial)</a:t>
            </a:r>
            <a:endParaRPr lang="en-US" dirty="0"/>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29</a:t>
            </a:fld>
            <a:endParaRPr lang="en-US">
              <a:uFillTx/>
            </a:endParaRPr>
          </a:p>
        </p:txBody>
      </p:sp>
    </p:spTree>
    <p:extLst>
      <p:ext uri="{BB962C8B-B14F-4D97-AF65-F5344CB8AC3E}">
        <p14:creationId xmlns:p14="http://schemas.microsoft.com/office/powerpoint/2010/main" val="2091503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Linear decoder, </a:t>
            </a:r>
            <a:r>
              <a:rPr lang="en-US" dirty="0" smtClean="0"/>
              <a:t>And note that with linear output activations the error signal at</a:t>
            </a:r>
            <a:r>
              <a:rPr lang="en-US" baseline="0" dirty="0" smtClean="0"/>
              <a:t> the output layer is (t-net)*f’(net) = t-net since f’(net)=1,</a:t>
            </a:r>
          </a:p>
          <a:p>
            <a:r>
              <a:rPr lang="en-US" baseline="0" dirty="0" smtClean="0"/>
              <a:t>But standard MLP error, etc. at hidden </a:t>
            </a:r>
            <a:r>
              <a:rPr lang="en-US" baseline="0" smtClean="0"/>
              <a:t>nodes!</a:t>
            </a:r>
            <a:endParaRPr lang="en-US" baseline="0" dirty="0" smtClean="0"/>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30</a:t>
            </a:fld>
            <a:endParaRPr lang="en-US">
              <a:uFillTx/>
            </a:endParaRPr>
          </a:p>
        </p:txBody>
      </p:sp>
    </p:spTree>
    <p:extLst>
      <p:ext uri="{BB962C8B-B14F-4D97-AF65-F5344CB8AC3E}">
        <p14:creationId xmlns:p14="http://schemas.microsoft.com/office/powerpoint/2010/main" val="1053348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uFillTx/>
              </a:rPr>
              <a:t>Remember Hinton was also</a:t>
            </a:r>
            <a:r>
              <a:rPr lang="en-US" baseline="0" dirty="0" smtClean="0">
                <a:uFillTx/>
              </a:rPr>
              <a:t> the Boltzmann guy</a:t>
            </a:r>
            <a:endParaRPr lang="en-US" dirty="0">
              <a:uFillTx/>
            </a:endParaRPr>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31</a:t>
            </a:fld>
            <a:endParaRPr lang="en-US">
              <a:uFillTx/>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uFillTx/>
              </a:rPr>
              <a:t>Since </a:t>
            </a:r>
            <a:r>
              <a:rPr lang="en-US" dirty="0" err="1" smtClean="0">
                <a:uFillTx/>
              </a:rPr>
              <a:t>x</a:t>
            </a:r>
            <a:r>
              <a:rPr lang="en-US" dirty="0" smtClean="0">
                <a:uFillTx/>
              </a:rPr>
              <a:t> starts as</a:t>
            </a:r>
            <a:r>
              <a:rPr lang="en-US" baseline="0" dirty="0" smtClean="0">
                <a:uFillTx/>
              </a:rPr>
              <a:t> a training example, after a bit of training, it should already be close to/in an energy well</a:t>
            </a:r>
            <a:endParaRPr lang="en-US" dirty="0">
              <a:uFillTx/>
            </a:endParaRPr>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32</a:t>
            </a:fld>
            <a:endParaRPr lang="en-US">
              <a:uFillTx/>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FontTx/>
              <a:buNone/>
              <a:defRPr>
                <a:uFillTx/>
              </a:defRPr>
            </a:pPr>
            <a:r>
              <a:rPr lang="en-US" baseline="0" dirty="0" smtClean="0">
                <a:uFillTx/>
              </a:rPr>
              <a:t>Q and P are probability distribution vectors, for hidden(h)  and visible/input (x) vectors respectively</a:t>
            </a:r>
          </a:p>
          <a:p>
            <a:r>
              <a:rPr lang="en-US" dirty="0" smtClean="0">
                <a:uFillTx/>
              </a:rPr>
              <a:t>Do a small example on the board,  at</a:t>
            </a:r>
            <a:r>
              <a:rPr lang="en-US" baseline="0" dirty="0" smtClean="0">
                <a:uFillTx/>
              </a:rPr>
              <a:t> least one x value real and not all same weights (set it up like HW)</a:t>
            </a:r>
          </a:p>
          <a:p>
            <a:r>
              <a:rPr lang="en-US" baseline="0" dirty="0" smtClean="0">
                <a:uFillTx/>
              </a:rPr>
              <a:t>Why back to Q?, need a p1, q1, p2. q2 then can update</a:t>
            </a:r>
            <a:endParaRPr lang="en-US" dirty="0" smtClean="0">
              <a:uFillTx/>
            </a:endParaRPr>
          </a:p>
          <a:p>
            <a:r>
              <a:rPr lang="en-US" dirty="0" smtClean="0">
                <a:uFillTx/>
              </a:rPr>
              <a:t>Note</a:t>
            </a:r>
            <a:r>
              <a:rPr lang="en-US" baseline="0" dirty="0" smtClean="0">
                <a:uFillTx/>
              </a:rPr>
              <a:t> W update based on when they are both simultaneously on as in standard Boltzmann If h1 and x1 both 1 then weight change &gt;= 0, else &lt;=0, if x2 = 0, then no weight change, else change by c*Q(h2), real or sampled</a:t>
            </a:r>
          </a:p>
          <a:p>
            <a:pPr marL="0" marR="0" indent="0" algn="l" defTabSz="914400" rtl="0" eaLnBrk="0" fontAlgn="base" latinLnBrk="0" hangingPunct="0">
              <a:lnSpc>
                <a:spcPct val="100000"/>
              </a:lnSpc>
              <a:spcBef>
                <a:spcPct val="30000"/>
              </a:spcBef>
              <a:spcAft>
                <a:spcPct val="0"/>
              </a:spcAft>
              <a:buFontTx/>
              <a:buNone/>
              <a:defRPr>
                <a:uFillTx/>
              </a:defRPr>
            </a:pPr>
            <a:r>
              <a:rPr lang="en-US" baseline="0" dirty="0" smtClean="0">
                <a:uFillTx/>
              </a:rPr>
              <a:t>Delta w works both ways for h and x.  Delta w = initial product of x1 and h1 – final product of </a:t>
            </a:r>
            <a:r>
              <a:rPr lang="en-US" baseline="0" dirty="0" err="1" smtClean="0">
                <a:uFillTx/>
              </a:rPr>
              <a:t>xk</a:t>
            </a:r>
            <a:r>
              <a:rPr lang="en-US" baseline="0" dirty="0" smtClean="0">
                <a:uFillTx/>
              </a:rPr>
              <a:t> and </a:t>
            </a:r>
            <a:r>
              <a:rPr lang="en-US" baseline="0" dirty="0" err="1" smtClean="0">
                <a:uFillTx/>
              </a:rPr>
              <a:t>Qk</a:t>
            </a:r>
            <a:r>
              <a:rPr lang="en-US" baseline="0" dirty="0" smtClean="0">
                <a:uFillTx/>
              </a:rPr>
              <a:t>)</a:t>
            </a:r>
            <a:endParaRPr lang="en-US" dirty="0" smtClean="0">
              <a:uFillTx/>
            </a:endParaRPr>
          </a:p>
          <a:p>
            <a:r>
              <a:rPr lang="en-US" baseline="0" dirty="0" smtClean="0">
                <a:uFillTx/>
              </a:rPr>
              <a:t>binomial is standard MLP sigmoid unit</a:t>
            </a:r>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33</a:t>
            </a:fld>
            <a:endParaRPr lang="en-US">
              <a:uFillTx/>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uFillTx/>
              </a:rPr>
              <a:t>No lateral – allows set up and back passes</a:t>
            </a:r>
          </a:p>
          <a:p>
            <a:r>
              <a:rPr lang="en-US" dirty="0" smtClean="0">
                <a:uFillTx/>
              </a:rPr>
              <a:t>Optional: Persistent MCMC for free (negative) phase – Just keep sampling from a long-term chain (ignoring the weight updates)</a:t>
            </a:r>
          </a:p>
          <a:p>
            <a:pPr lvl="1"/>
            <a:r>
              <a:rPr lang="en-US" dirty="0" smtClean="0">
                <a:uFillTx/>
              </a:rPr>
              <a:t>trade-off long term chain accuracy vs updated weights</a:t>
            </a:r>
          </a:p>
          <a:p>
            <a:pPr lvl="1"/>
            <a:r>
              <a:rPr lang="en-US" dirty="0" smtClean="0">
                <a:uFillTx/>
              </a:rPr>
              <a:t>Early sampling</a:t>
            </a:r>
            <a:r>
              <a:rPr lang="en-US" baseline="0" dirty="0" smtClean="0">
                <a:uFillTx/>
              </a:rPr>
              <a:t> can be a type of de-noise which could aid sparseness</a:t>
            </a:r>
            <a:endParaRPr lang="en-US" dirty="0">
              <a:uFillTx/>
            </a:endParaRPr>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34</a:t>
            </a:fld>
            <a:endParaRPr lang="en-US">
              <a:uFillTx/>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FontTx/>
              <a:buNone/>
              <a:defRPr>
                <a:uFillTx/>
              </a:defRPr>
            </a:pPr>
            <a:r>
              <a:rPr lang="en-US" dirty="0" smtClean="0">
                <a:uFillTx/>
              </a:rPr>
              <a:t>Picture above</a:t>
            </a:r>
            <a:r>
              <a:rPr lang="en-US" baseline="0" dirty="0" smtClean="0">
                <a:uFillTx/>
              </a:rPr>
              <a:t> is for generative model (so ignore solid vs dotted lines at this point</a:t>
            </a:r>
            <a:endParaRPr lang="en-US" dirty="0" smtClean="0">
              <a:uFillTx/>
            </a:endParaRPr>
          </a:p>
          <a:p>
            <a:endParaRPr lang="en-US" dirty="0">
              <a:uFillTx/>
            </a:endParaRPr>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36</a:t>
            </a:fld>
            <a:endParaRPr lang="en-US">
              <a:uFillTx/>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uFillTx/>
              </a:rPr>
              <a:t>Alternatively,</a:t>
            </a:r>
            <a:r>
              <a:rPr lang="en-US" baseline="0" dirty="0" smtClean="0">
                <a:uFillTx/>
              </a:rPr>
              <a:t> </a:t>
            </a:r>
            <a:r>
              <a:rPr lang="en-US" dirty="0" smtClean="0">
                <a:uFillTx/>
              </a:rPr>
              <a:t>Can start</a:t>
            </a:r>
            <a:r>
              <a:rPr lang="en-US" baseline="0" dirty="0" smtClean="0">
                <a:uFillTx/>
              </a:rPr>
              <a:t> with an </a:t>
            </a:r>
            <a:r>
              <a:rPr lang="en-US" baseline="0" dirty="0" err="1" smtClean="0">
                <a:uFillTx/>
              </a:rPr>
              <a:t>x</a:t>
            </a:r>
            <a:r>
              <a:rPr lang="en-US" baseline="0" dirty="0" smtClean="0">
                <a:uFillTx/>
              </a:rPr>
              <a:t> at bottom, relax to a top value, then start from that vector when generating a new </a:t>
            </a:r>
            <a:r>
              <a:rPr lang="en-US" baseline="0" dirty="0" err="1" smtClean="0">
                <a:uFillTx/>
              </a:rPr>
              <a:t>x</a:t>
            </a:r>
            <a:r>
              <a:rPr lang="en-US" baseline="0" dirty="0" smtClean="0">
                <a:uFillTx/>
              </a:rPr>
              <a:t>, which is the dotted lines added version</a:t>
            </a:r>
            <a:endParaRPr lang="en-US" dirty="0">
              <a:uFillTx/>
            </a:endParaRPr>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37</a:t>
            </a:fld>
            <a:endParaRPr lang="en-US">
              <a:uFillTx/>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uFillTx/>
              </a:rPr>
              <a:t>Initial </a:t>
            </a:r>
            <a:r>
              <a:rPr lang="en-US" dirty="0" err="1" smtClean="0">
                <a:uFillTx/>
              </a:rPr>
              <a:t>x</a:t>
            </a:r>
            <a:r>
              <a:rPr lang="en-US" dirty="0" smtClean="0">
                <a:uFillTx/>
              </a:rPr>
              <a:t> can be real valued</a:t>
            </a:r>
          </a:p>
          <a:p>
            <a:r>
              <a:rPr lang="en-US" dirty="0" smtClean="0">
                <a:uFillTx/>
              </a:rPr>
              <a:t>Note</a:t>
            </a:r>
            <a:r>
              <a:rPr lang="en-US" baseline="0" dirty="0" smtClean="0">
                <a:uFillTx/>
              </a:rPr>
              <a:t> that nodes have two sets of biases.  Only one is used at a time depending on if node is visible or hidden for that layer</a:t>
            </a:r>
          </a:p>
          <a:p>
            <a:r>
              <a:rPr lang="en-US" baseline="0" dirty="0" smtClean="0">
                <a:uFillTx/>
              </a:rPr>
              <a:t>While loop does RBM weight training until convergence for the </a:t>
            </a:r>
            <a:r>
              <a:rPr lang="en-US" baseline="0" dirty="0" err="1" smtClean="0">
                <a:uFillTx/>
              </a:rPr>
              <a:t>kth</a:t>
            </a:r>
            <a:r>
              <a:rPr lang="en-US" baseline="0" dirty="0" smtClean="0">
                <a:uFillTx/>
              </a:rPr>
              <a:t> layer</a:t>
            </a:r>
          </a:p>
          <a:p>
            <a:r>
              <a:rPr lang="en-US" baseline="0" dirty="0" smtClean="0">
                <a:uFillTx/>
              </a:rPr>
              <a:t>second for loop samples from </a:t>
            </a:r>
            <a:r>
              <a:rPr lang="en-US" baseline="0" dirty="0" err="1" smtClean="0">
                <a:uFillTx/>
              </a:rPr>
              <a:t>x</a:t>
            </a:r>
            <a:r>
              <a:rPr lang="en-US" baseline="0" dirty="0" smtClean="0">
                <a:uFillTx/>
              </a:rPr>
              <a:t> up to k-1 so that we can then do RBM update at the </a:t>
            </a:r>
            <a:r>
              <a:rPr lang="en-US" baseline="0" dirty="0" err="1" smtClean="0">
                <a:uFillTx/>
              </a:rPr>
              <a:t>kth</a:t>
            </a:r>
            <a:r>
              <a:rPr lang="en-US" baseline="0" dirty="0" smtClean="0">
                <a:uFillTx/>
              </a:rPr>
              <a:t> layer</a:t>
            </a:r>
          </a:p>
          <a:p>
            <a:r>
              <a:rPr lang="en-US" baseline="0" dirty="0" err="1" smtClean="0">
                <a:uFillTx/>
              </a:rPr>
              <a:t>Mean_field_computation</a:t>
            </a:r>
            <a:r>
              <a:rPr lang="en-US" baseline="0" dirty="0" smtClean="0">
                <a:uFillTx/>
              </a:rPr>
              <a:t> just a flag on whether we sample or use the real values – Lots of wiggle room here, could do it different for different layers or even randomly, etc.</a:t>
            </a:r>
          </a:p>
          <a:p>
            <a:r>
              <a:rPr lang="en-US" baseline="0" dirty="0" smtClean="0">
                <a:uFillTx/>
              </a:rPr>
              <a:t>Follow through code for k=1 and k=3 so they see the flow</a:t>
            </a:r>
            <a:endParaRPr lang="en-US" dirty="0">
              <a:uFillTx/>
            </a:endParaRPr>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38</a:t>
            </a:fld>
            <a:endParaRPr lang="en-US">
              <a:uFillTx/>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Downward weights</a:t>
            </a:r>
            <a:r>
              <a:rPr lang="en-US" baseline="0" dirty="0" smtClean="0"/>
              <a:t> were mostly necessary for training the feedforward weights</a:t>
            </a:r>
            <a:endParaRPr lang="en-US" dirty="0"/>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39</a:t>
            </a:fld>
            <a:endParaRPr lang="en-US">
              <a:uFillTx/>
            </a:endParaRPr>
          </a:p>
        </p:txBody>
      </p:sp>
    </p:spTree>
    <p:extLst>
      <p:ext uri="{BB962C8B-B14F-4D97-AF65-F5344CB8AC3E}">
        <p14:creationId xmlns:p14="http://schemas.microsoft.com/office/powerpoint/2010/main" val="213197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Green is </a:t>
            </a:r>
            <a:r>
              <a:rPr lang="en-US" dirty="0" err="1" smtClean="0"/>
              <a:t>softplus</a:t>
            </a:r>
            <a:r>
              <a:rPr lang="en-US" dirty="0" smtClean="0"/>
              <a:t> function</a:t>
            </a:r>
            <a:r>
              <a:rPr lang="en-US" baseline="0" dirty="0" smtClean="0"/>
              <a:t> f(x) = </a:t>
            </a:r>
            <a:r>
              <a:rPr lang="en-US" baseline="0" dirty="0" err="1" smtClean="0"/>
              <a:t>ls</a:t>
            </a:r>
            <a:r>
              <a:rPr lang="en-US" baseline="0" dirty="0" smtClean="0"/>
              <a:t>(1+e^x)  (smooth version of RLU), whose derivative  is the sigmoid 1/(1+e^-x)</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Leaky </a:t>
            </a:r>
            <a:r>
              <a:rPr lang="en-US" baseline="0" dirty="0" smtClean="0"/>
              <a:t>RLU  </a:t>
            </a:r>
            <a:r>
              <a:rPr lang="en-US" baseline="0" dirty="0" smtClean="0"/>
              <a:t>f(x) = x if &gt; 0 else .01x – some effect for x &lt; 0</a:t>
            </a:r>
            <a:endParaRPr lang="en-US" dirty="0"/>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7</a:t>
            </a:fld>
            <a:endParaRPr lang="en-US">
              <a:uFillTx/>
            </a:endParaRPr>
          </a:p>
        </p:txBody>
      </p:sp>
    </p:spTree>
    <p:extLst>
      <p:ext uri="{BB962C8B-B14F-4D97-AF65-F5344CB8AC3E}">
        <p14:creationId xmlns:p14="http://schemas.microsoft.com/office/powerpoint/2010/main" val="21358306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uFillTx/>
              </a:rPr>
              <a:t>Go to project page</a:t>
            </a:r>
          </a:p>
          <a:p>
            <a:r>
              <a:rPr lang="en-US" dirty="0" err="1" smtClean="0">
                <a:uFillTx/>
              </a:rPr>
              <a:t>Mnist</a:t>
            </a:r>
            <a:r>
              <a:rPr lang="en-US" baseline="0" dirty="0" smtClean="0">
                <a:uFillTx/>
              </a:rPr>
              <a:t> 28x28 (784) grey scale (0-255) values. </a:t>
            </a:r>
          </a:p>
          <a:p>
            <a:r>
              <a:rPr lang="en-US" baseline="0" dirty="0" smtClean="0">
                <a:uFillTx/>
              </a:rPr>
              <a:t>Could do some smarter preprocessing of features!</a:t>
            </a:r>
          </a:p>
          <a:p>
            <a:r>
              <a:rPr lang="en-US" baseline="0" dirty="0" smtClean="0">
                <a:uFillTx/>
              </a:rPr>
              <a:t>Just use straight data as our baseline.</a:t>
            </a:r>
            <a:endParaRPr lang="en-US" dirty="0">
              <a:uFillTx/>
            </a:endParaRPr>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41</a:t>
            </a:fld>
            <a:endParaRPr lang="en-US">
              <a:uFillTx/>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uFillTx/>
              </a:rPr>
              <a:t>MLP results much better than that</a:t>
            </a:r>
            <a:r>
              <a:rPr lang="en-US" baseline="0" dirty="0" smtClean="0">
                <a:uFillTx/>
              </a:rPr>
              <a:t> reported by </a:t>
            </a:r>
            <a:r>
              <a:rPr lang="en-US" baseline="0" dirty="0" err="1" smtClean="0">
                <a:uFillTx/>
              </a:rPr>
              <a:t>LeCun</a:t>
            </a:r>
            <a:r>
              <a:rPr lang="en-US" baseline="0" dirty="0" smtClean="0">
                <a:uFillTx/>
              </a:rPr>
              <a:t> and beats many of the other papers, including some of the Deep net results. BP results 1998, slower machines, higher LR, etc.??</a:t>
            </a:r>
          </a:p>
          <a:p>
            <a:r>
              <a:rPr lang="en-US" dirty="0" smtClean="0">
                <a:uFillTx/>
              </a:rPr>
              <a:t>http://</a:t>
            </a:r>
            <a:r>
              <a:rPr lang="en-US" dirty="0" err="1" smtClean="0">
                <a:uFillTx/>
              </a:rPr>
              <a:t>yann.lecun.com</a:t>
            </a:r>
            <a:r>
              <a:rPr lang="en-US" dirty="0" smtClean="0">
                <a:uFillTx/>
              </a:rPr>
              <a:t>/</a:t>
            </a:r>
            <a:r>
              <a:rPr lang="en-US" dirty="0" err="1" smtClean="0">
                <a:uFillTx/>
              </a:rPr>
              <a:t>exdb</a:t>
            </a:r>
            <a:r>
              <a:rPr lang="en-US" dirty="0" smtClean="0">
                <a:uFillTx/>
              </a:rPr>
              <a:t>/</a:t>
            </a:r>
            <a:r>
              <a:rPr lang="en-US" dirty="0" err="1" smtClean="0">
                <a:uFillTx/>
              </a:rPr>
              <a:t>mnist</a:t>
            </a:r>
            <a:r>
              <a:rPr lang="en-US" dirty="0" smtClean="0">
                <a:uFillTx/>
              </a:rPr>
              <a:t>/</a:t>
            </a:r>
          </a:p>
          <a:p>
            <a:endParaRPr lang="en-US" dirty="0">
              <a:uFillTx/>
            </a:endParaRPr>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42</a:t>
            </a:fld>
            <a:endParaRPr lang="en-US">
              <a:uFillTx/>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a:t>
            </a:r>
            <a:r>
              <a:rPr lang="en-US" baseline="0" dirty="0" smtClean="0"/>
              <a:t> where nothing happening with quality learning, but once LR get low enough, suddenly they both learn real well.</a:t>
            </a:r>
            <a:endParaRPr lang="en-US" dirty="0"/>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43</a:t>
            </a:fld>
            <a:endParaRPr lang="en-US">
              <a:uFillTx/>
            </a:endParaRPr>
          </a:p>
        </p:txBody>
      </p:sp>
    </p:spTree>
    <p:extLst>
      <p:ext uri="{BB962C8B-B14F-4D97-AF65-F5344CB8AC3E}">
        <p14:creationId xmlns:p14="http://schemas.microsoft.com/office/powerpoint/2010/main" val="18886883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a:t>
            </a:r>
            <a:r>
              <a:rPr lang="en-US" baseline="0" dirty="0" smtClean="0"/>
              <a:t> BP tune only works for the feedforward weights.  Ignore the others which are not used anyways during normal forward processing (unless we iterate M times at the top layer).</a:t>
            </a:r>
          </a:p>
          <a:p>
            <a:r>
              <a:rPr lang="en-US" baseline="0" dirty="0" smtClean="0"/>
              <a:t>We also could use the downward weights for generative.</a:t>
            </a:r>
          </a:p>
          <a:p>
            <a:r>
              <a:rPr lang="en-US" baseline="0" dirty="0" smtClean="0"/>
              <a:t>Otherwise we just drop the downward weights after learning the forward weights which is what we really wanted (</a:t>
            </a:r>
            <a:r>
              <a:rPr lang="en-US" baseline="0" dirty="0" err="1" smtClean="0"/>
              <a:t>ala</a:t>
            </a:r>
            <a:r>
              <a:rPr lang="en-US" baseline="0" dirty="0" smtClean="0"/>
              <a:t> SAE). </a:t>
            </a:r>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44</a:t>
            </a:fld>
            <a:endParaRPr lang="en-US">
              <a:uFillTx/>
            </a:endParaRPr>
          </a:p>
        </p:txBody>
      </p:sp>
    </p:spTree>
    <p:extLst>
      <p:ext uri="{BB962C8B-B14F-4D97-AF65-F5344CB8AC3E}">
        <p14:creationId xmlns:p14="http://schemas.microsoft.com/office/powerpoint/2010/main" val="17024214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uFillTx/>
              </a:rPr>
              <a:t>The Demo shows generated instance first</a:t>
            </a:r>
            <a:r>
              <a:rPr lang="en-US" baseline="0" dirty="0" smtClean="0">
                <a:uFillTx/>
              </a:rPr>
              <a:t> with just one iteration from the top RBN.  In practice would not do bottom generation until after </a:t>
            </a:r>
            <a:r>
              <a:rPr lang="en-US" baseline="0" dirty="0" err="1" smtClean="0">
                <a:uFillTx/>
              </a:rPr>
              <a:t>m</a:t>
            </a:r>
            <a:r>
              <a:rPr lang="en-US" baseline="0" dirty="0" smtClean="0">
                <a:uFillTx/>
              </a:rPr>
              <a:t> iterations. (i.e. after top has settled into a lower energy state)</a:t>
            </a:r>
          </a:p>
          <a:p>
            <a:r>
              <a:rPr lang="en-US" baseline="0" dirty="0" smtClean="0">
                <a:uFillTx/>
              </a:rPr>
              <a:t>Should improve in the discrimination variation also after </a:t>
            </a:r>
            <a:r>
              <a:rPr lang="en-US" baseline="0" dirty="0" err="1" smtClean="0">
                <a:uFillTx/>
              </a:rPr>
              <a:t>m</a:t>
            </a:r>
            <a:r>
              <a:rPr lang="en-US" baseline="0" dirty="0" smtClean="0">
                <a:uFillTx/>
              </a:rPr>
              <a:t> steps, though seems to get good results sooner</a:t>
            </a:r>
          </a:p>
          <a:p>
            <a:r>
              <a:rPr lang="en-US" baseline="0" dirty="0" smtClean="0">
                <a:uFillTx/>
              </a:rPr>
              <a:t>Using Hinton's generating digits demo</a:t>
            </a:r>
          </a:p>
          <a:p>
            <a:r>
              <a:rPr lang="en-US" dirty="0" smtClean="0">
                <a:uFillTx/>
              </a:rPr>
              <a:t>http://</a:t>
            </a:r>
            <a:r>
              <a:rPr lang="en-US" dirty="0" err="1" smtClean="0">
                <a:uFillTx/>
              </a:rPr>
              <a:t>www.cs.toronto.edu</a:t>
            </a:r>
            <a:r>
              <a:rPr lang="en-US" dirty="0" smtClean="0">
                <a:uFillTx/>
              </a:rPr>
              <a:t>/~</a:t>
            </a:r>
            <a:r>
              <a:rPr lang="en-US" dirty="0" err="1" smtClean="0">
                <a:uFillTx/>
              </a:rPr>
              <a:t>hinton</a:t>
            </a:r>
            <a:r>
              <a:rPr lang="en-US" dirty="0" smtClean="0">
                <a:uFillTx/>
              </a:rPr>
              <a:t>/</a:t>
            </a:r>
            <a:r>
              <a:rPr lang="en-US" dirty="0" err="1" smtClean="0">
                <a:uFillTx/>
              </a:rPr>
              <a:t>adi</a:t>
            </a:r>
            <a:r>
              <a:rPr lang="en-US" dirty="0" smtClean="0">
                <a:uFillTx/>
              </a:rPr>
              <a:t>/</a:t>
            </a:r>
            <a:r>
              <a:rPr lang="en-US" dirty="0" err="1" smtClean="0">
                <a:uFillTx/>
              </a:rPr>
              <a:t>index.htm</a:t>
            </a:r>
            <a:endParaRPr lang="en-US" dirty="0" smtClean="0">
              <a:uFillTx/>
            </a:endParaRPr>
          </a:p>
          <a:p>
            <a:endParaRPr lang="en-US" dirty="0">
              <a:uFillTx/>
            </a:endParaRPr>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46</a:t>
            </a:fld>
            <a:endParaRPr lang="en-US">
              <a:uFillTx/>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uFillTx/>
            </a:endParaRPr>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8</a:t>
            </a:fld>
            <a:endParaRPr lang="en-US">
              <a:uFillTx/>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uFillTx/>
              </a:rPr>
              <a:t>Exact</a:t>
            </a:r>
            <a:r>
              <a:rPr lang="en-US" baseline="0" dirty="0" smtClean="0">
                <a:uFillTx/>
              </a:rPr>
              <a:t> position of detected feature not important, but the relative positions can be and can be captured by later layers</a:t>
            </a:r>
          </a:p>
          <a:p>
            <a:r>
              <a:rPr lang="en-US" baseline="0" dirty="0" smtClean="0">
                <a:uFillTx/>
              </a:rPr>
              <a:t>5x5, 4x4 common</a:t>
            </a:r>
            <a:endParaRPr lang="en-US" dirty="0">
              <a:uFillTx/>
            </a:endParaRPr>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9</a:t>
            </a:fld>
            <a:endParaRPr lang="en-US">
              <a:uFillTx/>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uFillTx/>
              </a:rPr>
              <a:t>Exact</a:t>
            </a:r>
            <a:r>
              <a:rPr lang="en-US" baseline="0" dirty="0" smtClean="0">
                <a:uFillTx/>
              </a:rPr>
              <a:t> position of detected feature not important, but the relative positions can be and can be captured by later layers</a:t>
            </a:r>
          </a:p>
          <a:p>
            <a:r>
              <a:rPr lang="en-US" baseline="0" dirty="0" smtClean="0">
                <a:uFillTx/>
              </a:rPr>
              <a:t>5x5, 4x4 common</a:t>
            </a:r>
          </a:p>
          <a:p>
            <a:endParaRPr lang="en-US" dirty="0">
              <a:uFillTx/>
            </a:endParaRPr>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10</a:t>
            </a:fld>
            <a:endParaRPr lang="en-US">
              <a:uFillTx/>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increase</a:t>
            </a:r>
            <a:r>
              <a:rPr lang="en-US" baseline="0" dirty="0" smtClean="0"/>
              <a:t> in </a:t>
            </a:r>
            <a:r>
              <a:rPr lang="en-US" dirty="0" smtClean="0"/>
              <a:t>first convolution layer from</a:t>
            </a:r>
            <a:r>
              <a:rPr lang="en-US" baseline="0" dirty="0" smtClean="0"/>
              <a:t> initial image</a:t>
            </a:r>
            <a:endParaRPr lang="en-US" dirty="0"/>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11</a:t>
            </a:fld>
            <a:endParaRPr lang="en-US">
              <a:uFillTx/>
            </a:endParaRPr>
          </a:p>
        </p:txBody>
      </p:sp>
    </p:spTree>
    <p:extLst>
      <p:ext uri="{BB962C8B-B14F-4D97-AF65-F5344CB8AC3E}">
        <p14:creationId xmlns:p14="http://schemas.microsoft.com/office/powerpoint/2010/main" val="4230553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Max </a:t>
            </a:r>
            <a:r>
              <a:rPr lang="en-US" baseline="0" dirty="0" smtClean="0"/>
              <a:t>pooling – winner take all for receptive field</a:t>
            </a:r>
          </a:p>
          <a:p>
            <a:r>
              <a:rPr lang="en-US" dirty="0" smtClean="0"/>
              <a:t>Small fields</a:t>
            </a:r>
            <a:r>
              <a:rPr lang="en-US" baseline="0" dirty="0" smtClean="0"/>
              <a:t> most common (2x2), also allows for deeper network</a:t>
            </a:r>
          </a:p>
          <a:p>
            <a:r>
              <a:rPr lang="en-US" baseline="0" dirty="0" smtClean="0"/>
              <a:t>Note depth of network is basically decided by the sub sampling pool size, since once the feature maps are small (e.g. 5x5) there no more room for convoluting and need to just put then in the MLP</a:t>
            </a:r>
          </a:p>
          <a:p>
            <a:r>
              <a:rPr lang="en-US" baseline="0" dirty="0" smtClean="0"/>
              <a:t>Review two Gif slides of convolutions and pooling (10x10</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Can get some effects of Pooling and save computation by having convolutional layers less tightly overlapped</a:t>
            </a:r>
          </a:p>
          <a:p>
            <a:endParaRPr lang="en-US" baseline="0" dirty="0" smtClean="0"/>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12</a:t>
            </a:fld>
            <a:endParaRPr lang="en-US">
              <a:uFillTx/>
            </a:endParaRPr>
          </a:p>
        </p:txBody>
      </p:sp>
    </p:spTree>
    <p:extLst>
      <p:ext uri="{BB962C8B-B14F-4D97-AF65-F5344CB8AC3E}">
        <p14:creationId xmlns:p14="http://schemas.microsoft.com/office/powerpoint/2010/main" val="1157008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pooling (size</a:t>
            </a:r>
            <a:r>
              <a:rPr lang="en-US" baseline="0" dirty="0" smtClean="0"/>
              <a:t> and function) are hand-crafted by the network designer, though there is a trainable weight and bias to “tune” the pooling</a:t>
            </a:r>
            <a:endParaRPr lang="en-US" dirty="0" smtClean="0"/>
          </a:p>
          <a:p>
            <a:r>
              <a:rPr lang="en-US" dirty="0" smtClean="0"/>
              <a:t>Or BP</a:t>
            </a:r>
            <a:r>
              <a:rPr lang="en-US" baseline="0" dirty="0" smtClean="0"/>
              <a:t> </a:t>
            </a:r>
            <a:r>
              <a:rPr lang="en-US" baseline="0" dirty="0" smtClean="0"/>
              <a:t>variant</a:t>
            </a:r>
          </a:p>
          <a:p>
            <a:r>
              <a:rPr lang="en-US" baseline="0" dirty="0" smtClean="0"/>
              <a:t>Can use Local response normalization or variants – effort to have feature maps learn different features, but not essential</a:t>
            </a:r>
          </a:p>
          <a:p>
            <a:r>
              <a:rPr lang="en-US" baseline="0" dirty="0" smtClean="0"/>
              <a:t>Usually need more maps in layers (100s…)</a:t>
            </a:r>
            <a:endParaRPr lang="en-US" baseline="0" dirty="0" smtClean="0"/>
          </a:p>
        </p:txBody>
      </p:sp>
      <p:sp>
        <p:nvSpPr>
          <p:cNvPr id="4" name="Slide Number Placeholder 3"/>
          <p:cNvSpPr>
            <a:spLocks noGrp="1"/>
          </p:cNvSpPr>
          <p:nvPr>
            <p:ph type="sldNum" sz="quarter" idx="10"/>
          </p:nvPr>
        </p:nvSpPr>
        <p:spPr/>
        <p:txBody>
          <a:bodyPr/>
          <a:lstStyle/>
          <a:p>
            <a:pPr>
              <a:defRPr>
                <a:uFillTx/>
              </a:defRPr>
            </a:pPr>
            <a:fld id="{670E17A5-503D-AF40-9446-B33EB8126F24}" type="slidenum">
              <a:rPr lang="en-US" smtClean="0">
                <a:uFillTx/>
              </a:rPr>
              <a:pPr>
                <a:defRPr>
                  <a:uFillTx/>
                </a:defRPr>
              </a:pPr>
              <a:t>13</a:t>
            </a:fld>
            <a:endParaRPr lang="en-US">
              <a:uFillTx/>
            </a:endParaRPr>
          </a:p>
        </p:txBody>
      </p:sp>
    </p:spTree>
    <p:extLst>
      <p:ext uri="{BB962C8B-B14F-4D97-AF65-F5344CB8AC3E}">
        <p14:creationId xmlns:p14="http://schemas.microsoft.com/office/powerpoint/2010/main" val="3660227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p:nvPr/>
        </p:nvGrpSpPr>
        <p:grpSpPr>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shade val="46275"/>
                  </a:schemeClr>
                </a:gs>
                <a:gs pos="100000">
                  <a:schemeClr val="accent2"/>
                </a:gs>
              </a:gsLst>
              <a:lin ang="0" scaled="1"/>
            </a:gradFill>
            <a:ln w="9525" cap="rnd">
              <a:noFill/>
              <a:round/>
            </a:ln>
            <a:effectLst/>
          </p:spPr>
          <p:txBody>
            <a:bodyPr>
              <a:prstTxWarp prst="textNoShape">
                <a:avLst/>
              </a:prstTxWarp>
            </a:bodyPr>
            <a:lstStyle/>
            <a:p>
              <a:pPr>
                <a:defRPr>
                  <a:uFillTx/>
                </a:defRPr>
              </a:pPr>
              <a:endParaRPr lang="en-US">
                <a:uFillTx/>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uFillTx/>
                </a:defRPr>
              </a:pPr>
              <a:endParaRPr lang="en-US">
                <a:uFillTx/>
              </a:endParaRPr>
            </a:p>
          </p:txBody>
        </p:sp>
      </p:grpSp>
      <p:sp>
        <p:nvSpPr>
          <p:cNvPr id="7173" name="Rectangle 5"/>
          <p:cNvSpPr>
            <a:spLocks noGrp="1" noChangeArrowheads="1"/>
          </p:cNvSpPr>
          <p:nvPr>
            <p:ph type="ctrTitle" sz="quarter"/>
          </p:nvPr>
        </p:nvSpPr>
        <p:spPr>
          <a:xfrm>
            <a:off x="1293813" y="762000"/>
            <a:ext cx="7772400" cy="1143000"/>
          </a:xfrm>
        </p:spPr>
        <p:txBody>
          <a:bodyPr anchor="b"/>
          <a:lstStyle>
            <a:lvl1pPr>
              <a:defRPr>
                <a:uFillTx/>
              </a:defRPr>
            </a:lvl1pPr>
          </a:lstStyle>
          <a:p>
            <a:r>
              <a:rPr lang="en-US">
                <a:uFillTx/>
              </a:rPr>
              <a:t>Click to edit Master title style</a:t>
            </a:r>
          </a:p>
        </p:txBody>
      </p:sp>
      <p:sp>
        <p:nvSpPr>
          <p:cNvPr id="717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charset="2"/>
              <a:buNone/>
              <a:defRPr>
                <a:uFillTx/>
              </a:defRPr>
            </a:lvl1pPr>
          </a:lstStyle>
          <a:p>
            <a:r>
              <a:rPr lang="en-US">
                <a:uFillTx/>
              </a:rPr>
              <a:t>Click to edit Master subtitle style</a:t>
            </a:r>
          </a:p>
        </p:txBody>
      </p:sp>
      <p:sp>
        <p:nvSpPr>
          <p:cNvPr id="7" name="Rectangle 7"/>
          <p:cNvSpPr>
            <a:spLocks noGrp="1" noChangeArrowheads="1"/>
          </p:cNvSpPr>
          <p:nvPr>
            <p:ph type="dt" sz="quarter" idx="10"/>
          </p:nvPr>
        </p:nvSpPr>
        <p:spPr/>
        <p:txBody>
          <a:bodyPr/>
          <a:lstStyle>
            <a:lvl1pPr>
              <a:defRPr sz="1400">
                <a:uFillTx/>
              </a:defRPr>
            </a:lvl1pPr>
          </a:lstStyle>
          <a:p>
            <a:pPr>
              <a:defRPr>
                <a:uFillTx/>
              </a:defRPr>
            </a:pPr>
            <a:endParaRPr lang="en-US">
              <a:uFillTx/>
            </a:endParaRPr>
          </a:p>
        </p:txBody>
      </p:sp>
      <p:sp>
        <p:nvSpPr>
          <p:cNvPr id="8" name="Rectangle 8"/>
          <p:cNvSpPr>
            <a:spLocks noGrp="1" noChangeArrowheads="1"/>
          </p:cNvSpPr>
          <p:nvPr>
            <p:ph type="ftr" sz="quarter" idx="11"/>
          </p:nvPr>
        </p:nvSpPr>
        <p:spPr>
          <a:xfrm>
            <a:off x="3124200" y="6248400"/>
            <a:ext cx="2895600" cy="457200"/>
          </a:xfrm>
        </p:spPr>
        <p:txBody>
          <a:bodyPr/>
          <a:lstStyle>
            <a:lvl1pPr>
              <a:defRPr sz="1400">
                <a:uFillTx/>
              </a:defRPr>
            </a:lvl1pPr>
          </a:lstStyle>
          <a:p>
            <a:pPr>
              <a:defRPr>
                <a:uFillTx/>
              </a:defRPr>
            </a:pPr>
            <a:r>
              <a:rPr lang="en-US" smtClean="0">
                <a:uFillTx/>
              </a:rPr>
              <a:t>CS 678 – Deep Learning</a:t>
            </a:r>
            <a:endParaRPr lang="en-US">
              <a:uFillTx/>
            </a:endParaRPr>
          </a:p>
        </p:txBody>
      </p:sp>
      <p:sp>
        <p:nvSpPr>
          <p:cNvPr id="9" name="Rectangle 9"/>
          <p:cNvSpPr>
            <a:spLocks noGrp="1" noChangeArrowheads="1"/>
          </p:cNvSpPr>
          <p:nvPr>
            <p:ph type="sldNum" sz="quarter" idx="12"/>
          </p:nvPr>
        </p:nvSpPr>
        <p:spPr/>
        <p:txBody>
          <a:bodyPr/>
          <a:lstStyle>
            <a:lvl1pPr>
              <a:defRPr sz="1400">
                <a:uFillTx/>
              </a:defRPr>
            </a:lvl1pPr>
          </a:lstStyle>
          <a:p>
            <a:pPr>
              <a:defRPr>
                <a:uFillTx/>
              </a:defRPr>
            </a:pPr>
            <a:fld id="{1F7A8112-AB2E-3545-A9E7-8AD357E5B7BE}" type="slidenum">
              <a:rPr lang="en-US">
                <a:uFillTx/>
              </a:rPr>
              <a:pPr>
                <a:defRPr>
                  <a:uFillTx/>
                </a:defRPr>
              </a:pPr>
              <a:t>‹#›</a:t>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uFillTx/>
              </a:rPr>
              <a:t>Click to edit Master title style</a:t>
            </a:r>
            <a:endParaRPr lang="en-US">
              <a:uFillTx/>
            </a:endParaRPr>
          </a:p>
        </p:txBody>
      </p:sp>
      <p:sp>
        <p:nvSpPr>
          <p:cNvPr id="3" name="Vertical Text Placeholder 2"/>
          <p:cNvSpPr>
            <a:spLocks noGrp="1"/>
          </p:cNvSpPr>
          <p:nvPr>
            <p:ph type="body" orient="vert" idx="1"/>
          </p:nvPr>
        </p:nvSpPr>
        <p:spPr/>
        <p:txBody>
          <a:bodyPr vert="eaVert"/>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id="4" name="Rectangle 6"/>
          <p:cNvSpPr>
            <a:spLocks noGrp="1" noChangeArrowheads="1"/>
          </p:cNvSpPr>
          <p:nvPr>
            <p:ph type="dt" sz="half" idx="10"/>
          </p:nvPr>
        </p:nvSpPr>
        <p:spPr/>
        <p:txBody>
          <a:bodyPr/>
          <a:lstStyle>
            <a:lvl1pPr>
              <a:defRPr>
                <a:uFillTx/>
              </a:defRPr>
            </a:lvl1pPr>
          </a:lstStyle>
          <a:p>
            <a:pPr>
              <a:defRPr>
                <a:uFillTx/>
              </a:defRPr>
            </a:pPr>
            <a:endParaRPr lang="en-US">
              <a:uFillTx/>
            </a:endParaRPr>
          </a:p>
        </p:txBody>
      </p:sp>
      <p:sp>
        <p:nvSpPr>
          <p:cNvPr id="5" name="Rectangle 7"/>
          <p:cNvSpPr>
            <a:spLocks noGrp="1" noChangeArrowheads="1"/>
          </p:cNvSpPr>
          <p:nvPr>
            <p:ph type="ftr" sz="quarter" idx="11"/>
          </p:nvPr>
        </p:nvSpPr>
        <p:spPr/>
        <p:txBody>
          <a:bodyPr/>
          <a:lstStyle>
            <a:lvl1pPr>
              <a:defRPr>
                <a:uFillTx/>
              </a:defRPr>
            </a:lvl1pPr>
          </a:lstStyle>
          <a:p>
            <a:pPr>
              <a:defRPr>
                <a:uFillTx/>
              </a:defRPr>
            </a:pPr>
            <a:r>
              <a:rPr lang="en-US" smtClean="0">
                <a:uFillTx/>
              </a:rPr>
              <a:t>CS 678 – Deep Learning</a:t>
            </a:r>
            <a:endParaRPr lang="en-US">
              <a:uFillTx/>
            </a:endParaRPr>
          </a:p>
        </p:txBody>
      </p:sp>
      <p:sp>
        <p:nvSpPr>
          <p:cNvPr id="6" name="Rectangle 8"/>
          <p:cNvSpPr>
            <a:spLocks noGrp="1" noChangeArrowheads="1"/>
          </p:cNvSpPr>
          <p:nvPr>
            <p:ph type="sldNum" sz="quarter" idx="12"/>
          </p:nvPr>
        </p:nvSpPr>
        <p:spPr/>
        <p:txBody>
          <a:bodyPr/>
          <a:lstStyle>
            <a:lvl1pPr>
              <a:defRPr>
                <a:uFillTx/>
              </a:defRPr>
            </a:lvl1pPr>
          </a:lstStyle>
          <a:p>
            <a:pPr>
              <a:defRPr>
                <a:uFillTx/>
              </a:defRPr>
            </a:pPr>
            <a:fld id="{DB2F7DA9-8206-214D-B528-C8B0202C0094}" type="slidenum">
              <a:rPr lang="en-US">
                <a:uFillTx/>
              </a:rPr>
              <a:pPr>
                <a:defRPr>
                  <a:uFillTx/>
                </a:defRPr>
              </a:pPr>
              <a:t>‹#›</a:t>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609600"/>
            <a:ext cx="1962150" cy="5486400"/>
          </a:xfrm>
        </p:spPr>
        <p:txBody>
          <a:bodyPr vert="eaVert"/>
          <a:lstStyle/>
          <a:p>
            <a:r>
              <a:rPr lang="en-US" smtClean="0">
                <a:uFillTx/>
              </a:rPr>
              <a:t>Click to edit Master title style</a:t>
            </a:r>
            <a:endParaRPr lang="en-US">
              <a:uFillTx/>
            </a:endParaRPr>
          </a:p>
        </p:txBody>
      </p:sp>
      <p:sp>
        <p:nvSpPr>
          <p:cNvPr id="3" name="Vertical Text Placeholder 2"/>
          <p:cNvSpPr>
            <a:spLocks noGrp="1"/>
          </p:cNvSpPr>
          <p:nvPr>
            <p:ph type="body" orient="vert" idx="1"/>
          </p:nvPr>
        </p:nvSpPr>
        <p:spPr>
          <a:xfrm>
            <a:off x="609600" y="609600"/>
            <a:ext cx="5734050" cy="5486400"/>
          </a:xfrm>
        </p:spPr>
        <p:txBody>
          <a:bodyPr vert="eaVert"/>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id="4" name="Rectangle 6"/>
          <p:cNvSpPr>
            <a:spLocks noGrp="1" noChangeArrowheads="1"/>
          </p:cNvSpPr>
          <p:nvPr>
            <p:ph type="dt" sz="half" idx="10"/>
          </p:nvPr>
        </p:nvSpPr>
        <p:spPr/>
        <p:txBody>
          <a:bodyPr/>
          <a:lstStyle>
            <a:lvl1pPr>
              <a:defRPr>
                <a:uFillTx/>
              </a:defRPr>
            </a:lvl1pPr>
          </a:lstStyle>
          <a:p>
            <a:pPr>
              <a:defRPr>
                <a:uFillTx/>
              </a:defRPr>
            </a:pPr>
            <a:endParaRPr lang="en-US">
              <a:uFillTx/>
            </a:endParaRPr>
          </a:p>
        </p:txBody>
      </p:sp>
      <p:sp>
        <p:nvSpPr>
          <p:cNvPr id="5" name="Rectangle 7"/>
          <p:cNvSpPr>
            <a:spLocks noGrp="1" noChangeArrowheads="1"/>
          </p:cNvSpPr>
          <p:nvPr>
            <p:ph type="ftr" sz="quarter" idx="11"/>
          </p:nvPr>
        </p:nvSpPr>
        <p:spPr/>
        <p:txBody>
          <a:bodyPr/>
          <a:lstStyle>
            <a:lvl1pPr>
              <a:defRPr>
                <a:uFillTx/>
              </a:defRPr>
            </a:lvl1pPr>
          </a:lstStyle>
          <a:p>
            <a:pPr>
              <a:defRPr>
                <a:uFillTx/>
              </a:defRPr>
            </a:pPr>
            <a:r>
              <a:rPr lang="en-US" smtClean="0">
                <a:uFillTx/>
              </a:rPr>
              <a:t>CS 678 – Deep Learning</a:t>
            </a:r>
            <a:endParaRPr lang="en-US">
              <a:uFillTx/>
            </a:endParaRPr>
          </a:p>
        </p:txBody>
      </p:sp>
      <p:sp>
        <p:nvSpPr>
          <p:cNvPr id="6" name="Rectangle 8"/>
          <p:cNvSpPr>
            <a:spLocks noGrp="1" noChangeArrowheads="1"/>
          </p:cNvSpPr>
          <p:nvPr>
            <p:ph type="sldNum" sz="quarter" idx="12"/>
          </p:nvPr>
        </p:nvSpPr>
        <p:spPr/>
        <p:txBody>
          <a:bodyPr/>
          <a:lstStyle>
            <a:lvl1pPr>
              <a:defRPr>
                <a:uFillTx/>
              </a:defRPr>
            </a:lvl1pPr>
          </a:lstStyle>
          <a:p>
            <a:pPr>
              <a:defRPr>
                <a:uFillTx/>
              </a:defRPr>
            </a:pPr>
            <a:fld id="{CDD46474-F460-DF43-9214-4384862C9451}" type="slidenum">
              <a:rPr lang="en-US">
                <a:uFillTx/>
              </a:rPr>
              <a:pPr>
                <a:defRPr>
                  <a:uFillTx/>
                </a:defRPr>
              </a:pPr>
              <a:t>‹#›</a:t>
            </a:fld>
            <a:endParaRPr lang="en-US">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uFillTx/>
              </a:rPr>
              <a:t>Click to edit Master title style</a:t>
            </a:r>
            <a:endParaRPr lang="en-US">
              <a:uFillTx/>
            </a:endParaRPr>
          </a:p>
        </p:txBody>
      </p:sp>
      <p:sp>
        <p:nvSpPr>
          <p:cNvPr id="3" name="Content Placeholder 2"/>
          <p:cNvSpPr>
            <a:spLocks noGrp="1"/>
          </p:cNvSpPr>
          <p:nvPr>
            <p:ph idx="1"/>
          </p:nvPr>
        </p:nvSpPr>
        <p:spPr/>
        <p:txBody>
          <a:body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id="4" name="Rectangle 6"/>
          <p:cNvSpPr>
            <a:spLocks noGrp="1" noChangeArrowheads="1"/>
          </p:cNvSpPr>
          <p:nvPr>
            <p:ph type="dt" sz="half" idx="10"/>
          </p:nvPr>
        </p:nvSpPr>
        <p:spPr/>
        <p:txBody>
          <a:bodyPr/>
          <a:lstStyle>
            <a:lvl1pPr>
              <a:defRPr>
                <a:uFillTx/>
              </a:defRPr>
            </a:lvl1pPr>
          </a:lstStyle>
          <a:p>
            <a:pPr>
              <a:defRPr>
                <a:uFillTx/>
              </a:defRPr>
            </a:pPr>
            <a:endParaRPr lang="en-US">
              <a:uFillTx/>
            </a:endParaRPr>
          </a:p>
        </p:txBody>
      </p:sp>
      <p:sp>
        <p:nvSpPr>
          <p:cNvPr id="5" name="Rectangle 7"/>
          <p:cNvSpPr>
            <a:spLocks noGrp="1" noChangeArrowheads="1"/>
          </p:cNvSpPr>
          <p:nvPr>
            <p:ph type="ftr" sz="quarter" idx="11"/>
          </p:nvPr>
        </p:nvSpPr>
        <p:spPr/>
        <p:txBody>
          <a:bodyPr/>
          <a:lstStyle>
            <a:lvl1pPr>
              <a:defRPr>
                <a:uFillTx/>
              </a:defRPr>
            </a:lvl1pPr>
          </a:lstStyle>
          <a:p>
            <a:pPr>
              <a:defRPr>
                <a:uFillTx/>
              </a:defRPr>
            </a:pPr>
            <a:r>
              <a:rPr lang="en-US" smtClean="0">
                <a:uFillTx/>
              </a:rPr>
              <a:t>CS 678 – Deep Learning</a:t>
            </a:r>
            <a:endParaRPr lang="en-US">
              <a:uFillTx/>
            </a:endParaRPr>
          </a:p>
        </p:txBody>
      </p:sp>
      <p:sp>
        <p:nvSpPr>
          <p:cNvPr id="6" name="Rectangle 8"/>
          <p:cNvSpPr>
            <a:spLocks noGrp="1" noChangeArrowheads="1"/>
          </p:cNvSpPr>
          <p:nvPr>
            <p:ph type="sldNum" sz="quarter" idx="12"/>
          </p:nvPr>
        </p:nvSpPr>
        <p:spPr/>
        <p:txBody>
          <a:bodyPr/>
          <a:lstStyle>
            <a:lvl1pPr>
              <a:defRPr>
                <a:uFillTx/>
              </a:defRPr>
            </a:lvl1pPr>
          </a:lstStyle>
          <a:p>
            <a:pPr>
              <a:defRPr>
                <a:uFillTx/>
              </a:defRPr>
            </a:pPr>
            <a:fld id="{693AB152-2227-4B45-9010-C68F73A2215D}" type="slidenum">
              <a:rPr lang="en-US">
                <a:uFillTx/>
              </a:rPr>
              <a:pPr>
                <a:defRPr>
                  <a:uFillTx/>
                </a:defRPr>
              </a:pPr>
              <a:t>‹#›</a:t>
            </a:fld>
            <a:endParaRPr 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uFillTx/>
              </a:defRPr>
            </a:lvl1pPr>
          </a:lstStyle>
          <a:p>
            <a:r>
              <a:rPr lang="en-US" smtClean="0">
                <a:uFillTx/>
              </a:rPr>
              <a:t>Click to edit Master title style</a:t>
            </a:r>
            <a:endParaRPr lang="en-US">
              <a:uFillTx/>
            </a:endParaRP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uFillTx/>
              </a:defRPr>
            </a:lvl1pPr>
            <a:lvl2pPr marL="457200" indent="0">
              <a:buNone/>
              <a:defRPr sz="1800">
                <a:uFillTx/>
              </a:defRPr>
            </a:lvl2pPr>
            <a:lvl3pPr marL="914400" indent="0">
              <a:buNone/>
              <a:defRPr sz="1600">
                <a:uFillTx/>
              </a:defRPr>
            </a:lvl3pPr>
            <a:lvl4pPr marL="1371600" indent="0">
              <a:buNone/>
              <a:defRPr sz="1400">
                <a:uFillTx/>
              </a:defRPr>
            </a:lvl4pPr>
            <a:lvl5pPr marL="1828800" indent="0">
              <a:buNone/>
              <a:defRPr sz="1400">
                <a:uFillTx/>
              </a:defRPr>
            </a:lvl5pPr>
            <a:lvl6pPr marL="2286000" indent="0">
              <a:buNone/>
              <a:defRPr sz="1400">
                <a:uFillTx/>
              </a:defRPr>
            </a:lvl6pPr>
            <a:lvl7pPr marL="2743200" indent="0">
              <a:buNone/>
              <a:defRPr sz="1400">
                <a:uFillTx/>
              </a:defRPr>
            </a:lvl7pPr>
            <a:lvl8pPr marL="3200400" indent="0">
              <a:buNone/>
              <a:defRPr sz="1400">
                <a:uFillTx/>
              </a:defRPr>
            </a:lvl8pPr>
            <a:lvl9pPr marL="3657600" indent="0">
              <a:buNone/>
              <a:defRPr sz="1400">
                <a:uFillTx/>
              </a:defRPr>
            </a:lvl9pPr>
          </a:lstStyle>
          <a:p>
            <a:pPr lvl="0"/>
            <a:r>
              <a:rPr lang="en-US" smtClean="0">
                <a:uFillTx/>
              </a:rPr>
              <a:t>Click to edit Master text styles</a:t>
            </a:r>
          </a:p>
        </p:txBody>
      </p:sp>
      <p:sp>
        <p:nvSpPr>
          <p:cNvPr id="4" name="Rectangle 6"/>
          <p:cNvSpPr>
            <a:spLocks noGrp="1" noChangeArrowheads="1"/>
          </p:cNvSpPr>
          <p:nvPr>
            <p:ph type="dt" sz="half" idx="10"/>
          </p:nvPr>
        </p:nvSpPr>
        <p:spPr/>
        <p:txBody>
          <a:bodyPr/>
          <a:lstStyle>
            <a:lvl1pPr>
              <a:defRPr>
                <a:uFillTx/>
              </a:defRPr>
            </a:lvl1pPr>
          </a:lstStyle>
          <a:p>
            <a:pPr>
              <a:defRPr>
                <a:uFillTx/>
              </a:defRPr>
            </a:pPr>
            <a:endParaRPr lang="en-US">
              <a:uFillTx/>
            </a:endParaRPr>
          </a:p>
        </p:txBody>
      </p:sp>
      <p:sp>
        <p:nvSpPr>
          <p:cNvPr id="5" name="Rectangle 7"/>
          <p:cNvSpPr>
            <a:spLocks noGrp="1" noChangeArrowheads="1"/>
          </p:cNvSpPr>
          <p:nvPr>
            <p:ph type="ftr" sz="quarter" idx="11"/>
          </p:nvPr>
        </p:nvSpPr>
        <p:spPr/>
        <p:txBody>
          <a:bodyPr/>
          <a:lstStyle>
            <a:lvl1pPr>
              <a:defRPr>
                <a:uFillTx/>
              </a:defRPr>
            </a:lvl1pPr>
          </a:lstStyle>
          <a:p>
            <a:pPr>
              <a:defRPr>
                <a:uFillTx/>
              </a:defRPr>
            </a:pPr>
            <a:r>
              <a:rPr lang="en-US" smtClean="0">
                <a:uFillTx/>
              </a:rPr>
              <a:t>CS 678 – Deep Learning</a:t>
            </a:r>
            <a:endParaRPr lang="en-US">
              <a:uFillTx/>
            </a:endParaRPr>
          </a:p>
        </p:txBody>
      </p:sp>
      <p:sp>
        <p:nvSpPr>
          <p:cNvPr id="6" name="Rectangle 8"/>
          <p:cNvSpPr>
            <a:spLocks noGrp="1" noChangeArrowheads="1"/>
          </p:cNvSpPr>
          <p:nvPr>
            <p:ph type="sldNum" sz="quarter" idx="12"/>
          </p:nvPr>
        </p:nvSpPr>
        <p:spPr/>
        <p:txBody>
          <a:bodyPr/>
          <a:lstStyle>
            <a:lvl1pPr>
              <a:defRPr>
                <a:uFillTx/>
              </a:defRPr>
            </a:lvl1pPr>
          </a:lstStyle>
          <a:p>
            <a:pPr>
              <a:defRPr>
                <a:uFillTx/>
              </a:defRPr>
            </a:pPr>
            <a:fld id="{D7C12403-019D-0641-9A5D-403292D04E59}" type="slidenum">
              <a:rPr lang="en-US">
                <a:uFillTx/>
              </a:rPr>
              <a:pPr>
                <a:defRPr>
                  <a:uFillTx/>
                </a:defRPr>
              </a:pPr>
              <a:t>‹#›</a:t>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uFillTx/>
              </a:rPr>
              <a:t>Click to edit Master title style</a:t>
            </a:r>
            <a:endParaRPr lang="en-US">
              <a:uFillTx/>
            </a:endParaRPr>
          </a:p>
        </p:txBody>
      </p:sp>
      <p:sp>
        <p:nvSpPr>
          <p:cNvPr id="3" name="Content Placeholder 2"/>
          <p:cNvSpPr>
            <a:spLocks noGrp="1"/>
          </p:cNvSpPr>
          <p:nvPr>
            <p:ph sz="half" idx="1"/>
          </p:nvPr>
        </p:nvSpPr>
        <p:spPr>
          <a:xfrm>
            <a:off x="685800" y="1676400"/>
            <a:ext cx="3810000" cy="4419600"/>
          </a:xfrm>
        </p:spPr>
        <p:txBody>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id="4" name="Content Placeholder 3"/>
          <p:cNvSpPr>
            <a:spLocks noGrp="1"/>
          </p:cNvSpPr>
          <p:nvPr>
            <p:ph sz="half" idx="2"/>
          </p:nvPr>
        </p:nvSpPr>
        <p:spPr>
          <a:xfrm>
            <a:off x="4648200" y="1676400"/>
            <a:ext cx="3810000" cy="4419600"/>
          </a:xfrm>
        </p:spPr>
        <p:txBody>
          <a:bodyPr/>
          <a:lstStyle>
            <a:lvl1pPr>
              <a:defRPr sz="2800">
                <a:uFillTx/>
              </a:defRPr>
            </a:lvl1pPr>
            <a:lvl2pPr>
              <a:defRPr sz="2400">
                <a:uFillTx/>
              </a:defRPr>
            </a:lvl2pPr>
            <a:lvl3pPr>
              <a:defRPr sz="2000">
                <a:uFillTx/>
              </a:defRPr>
            </a:lvl3pPr>
            <a:lvl4pPr>
              <a:defRPr sz="1800">
                <a:uFillTx/>
              </a:defRPr>
            </a:lvl4pPr>
            <a:lvl5pPr>
              <a:defRPr sz="1800">
                <a:uFillTx/>
              </a:defRPr>
            </a:lvl5pPr>
            <a:lvl6pPr>
              <a:defRPr sz="1800">
                <a:uFillTx/>
              </a:defRPr>
            </a:lvl6pPr>
            <a:lvl7pPr>
              <a:defRPr sz="1800">
                <a:uFillTx/>
              </a:defRPr>
            </a:lvl7pPr>
            <a:lvl8pPr>
              <a:defRPr sz="1800">
                <a:uFillTx/>
              </a:defRPr>
            </a:lvl8pPr>
            <a:lvl9pPr>
              <a:defRPr sz="1800">
                <a:uFillTx/>
              </a:defRPr>
            </a:lvl9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id="5" name="Rectangle 6"/>
          <p:cNvSpPr>
            <a:spLocks noGrp="1" noChangeArrowheads="1"/>
          </p:cNvSpPr>
          <p:nvPr>
            <p:ph type="dt" sz="half" idx="10"/>
          </p:nvPr>
        </p:nvSpPr>
        <p:spPr/>
        <p:txBody>
          <a:bodyPr/>
          <a:lstStyle>
            <a:lvl1pPr>
              <a:defRPr>
                <a:uFillTx/>
              </a:defRPr>
            </a:lvl1pPr>
          </a:lstStyle>
          <a:p>
            <a:pPr>
              <a:defRPr>
                <a:uFillTx/>
              </a:defRPr>
            </a:pPr>
            <a:endParaRPr lang="en-US">
              <a:uFillTx/>
            </a:endParaRPr>
          </a:p>
        </p:txBody>
      </p:sp>
      <p:sp>
        <p:nvSpPr>
          <p:cNvPr id="6" name="Rectangle 7"/>
          <p:cNvSpPr>
            <a:spLocks noGrp="1" noChangeArrowheads="1"/>
          </p:cNvSpPr>
          <p:nvPr>
            <p:ph type="ftr" sz="quarter" idx="11"/>
          </p:nvPr>
        </p:nvSpPr>
        <p:spPr/>
        <p:txBody>
          <a:bodyPr/>
          <a:lstStyle>
            <a:lvl1pPr>
              <a:defRPr>
                <a:uFillTx/>
              </a:defRPr>
            </a:lvl1pPr>
          </a:lstStyle>
          <a:p>
            <a:pPr>
              <a:defRPr>
                <a:uFillTx/>
              </a:defRPr>
            </a:pPr>
            <a:r>
              <a:rPr lang="en-US" smtClean="0">
                <a:uFillTx/>
              </a:rPr>
              <a:t>CS 678 – Deep Learning</a:t>
            </a:r>
            <a:endParaRPr lang="en-US">
              <a:uFillTx/>
            </a:endParaRPr>
          </a:p>
        </p:txBody>
      </p:sp>
      <p:sp>
        <p:nvSpPr>
          <p:cNvPr id="7" name="Rectangle 8"/>
          <p:cNvSpPr>
            <a:spLocks noGrp="1" noChangeArrowheads="1"/>
          </p:cNvSpPr>
          <p:nvPr>
            <p:ph type="sldNum" sz="quarter" idx="12"/>
          </p:nvPr>
        </p:nvSpPr>
        <p:spPr/>
        <p:txBody>
          <a:bodyPr/>
          <a:lstStyle>
            <a:lvl1pPr>
              <a:defRPr>
                <a:uFillTx/>
              </a:defRPr>
            </a:lvl1pPr>
          </a:lstStyle>
          <a:p>
            <a:pPr>
              <a:defRPr>
                <a:uFillTx/>
              </a:defRPr>
            </a:pPr>
            <a:fld id="{2A276AB7-239B-D44D-9369-CA5FD90C86A2}" type="slidenum">
              <a:rPr lang="en-US">
                <a:uFillTx/>
              </a:rPr>
              <a:pPr>
                <a:defRPr>
                  <a:uFillTx/>
                </a:defRPr>
              </a:pPr>
              <a:t>‹#›</a:t>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uFillTx/>
              </a:defRPr>
            </a:lvl1pPr>
          </a:lstStyle>
          <a:p>
            <a:r>
              <a:rPr lang="en-US" smtClean="0">
                <a:uFillTx/>
              </a:rPr>
              <a:t>Click to edit Master title style</a:t>
            </a:r>
            <a:endParaRPr lang="en-US">
              <a:uFillTx/>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smtClean="0">
                <a:uFillTx/>
              </a:rPr>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smtClean="0">
                <a:uFillTx/>
              </a:rPr>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uFillTx/>
              </a:defRPr>
            </a:lvl1pPr>
            <a:lvl2pPr>
              <a:defRPr sz="2000">
                <a:uFillTx/>
              </a:defRPr>
            </a:lvl2pPr>
            <a:lvl3pPr>
              <a:defRPr sz="1800">
                <a:uFillTx/>
              </a:defRPr>
            </a:lvl3pPr>
            <a:lvl4pPr>
              <a:defRPr sz="1600">
                <a:uFillTx/>
              </a:defRPr>
            </a:lvl4pPr>
            <a:lvl5pPr>
              <a:defRPr sz="1600">
                <a:uFillTx/>
              </a:defRPr>
            </a:lvl5pPr>
            <a:lvl6pPr>
              <a:defRPr sz="1600">
                <a:uFillTx/>
              </a:defRPr>
            </a:lvl6pPr>
            <a:lvl7pPr>
              <a:defRPr sz="1600">
                <a:uFillTx/>
              </a:defRPr>
            </a:lvl7pPr>
            <a:lvl8pPr>
              <a:defRPr sz="1600">
                <a:uFillTx/>
              </a:defRPr>
            </a:lvl8pPr>
            <a:lvl9pPr>
              <a:defRPr sz="1600">
                <a:uFillTx/>
              </a:defRPr>
            </a:lvl9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id="7" name="Rectangle 6"/>
          <p:cNvSpPr>
            <a:spLocks noGrp="1" noChangeArrowheads="1"/>
          </p:cNvSpPr>
          <p:nvPr>
            <p:ph type="dt" sz="half" idx="10"/>
          </p:nvPr>
        </p:nvSpPr>
        <p:spPr/>
        <p:txBody>
          <a:bodyPr/>
          <a:lstStyle>
            <a:lvl1pPr>
              <a:defRPr>
                <a:uFillTx/>
              </a:defRPr>
            </a:lvl1pPr>
          </a:lstStyle>
          <a:p>
            <a:pPr>
              <a:defRPr>
                <a:uFillTx/>
              </a:defRPr>
            </a:pPr>
            <a:endParaRPr lang="en-US">
              <a:uFillTx/>
            </a:endParaRPr>
          </a:p>
        </p:txBody>
      </p:sp>
      <p:sp>
        <p:nvSpPr>
          <p:cNvPr id="8" name="Rectangle 7"/>
          <p:cNvSpPr>
            <a:spLocks noGrp="1" noChangeArrowheads="1"/>
          </p:cNvSpPr>
          <p:nvPr>
            <p:ph type="ftr" sz="quarter" idx="11"/>
          </p:nvPr>
        </p:nvSpPr>
        <p:spPr/>
        <p:txBody>
          <a:bodyPr/>
          <a:lstStyle>
            <a:lvl1pPr>
              <a:defRPr>
                <a:uFillTx/>
              </a:defRPr>
            </a:lvl1pPr>
          </a:lstStyle>
          <a:p>
            <a:pPr>
              <a:defRPr>
                <a:uFillTx/>
              </a:defRPr>
            </a:pPr>
            <a:r>
              <a:rPr lang="en-US" smtClean="0">
                <a:uFillTx/>
              </a:rPr>
              <a:t>CS 678 – Deep Learning</a:t>
            </a:r>
            <a:endParaRPr lang="en-US">
              <a:uFillTx/>
            </a:endParaRPr>
          </a:p>
        </p:txBody>
      </p:sp>
      <p:sp>
        <p:nvSpPr>
          <p:cNvPr id="9" name="Rectangle 8"/>
          <p:cNvSpPr>
            <a:spLocks noGrp="1" noChangeArrowheads="1"/>
          </p:cNvSpPr>
          <p:nvPr>
            <p:ph type="sldNum" sz="quarter" idx="12"/>
          </p:nvPr>
        </p:nvSpPr>
        <p:spPr/>
        <p:txBody>
          <a:bodyPr/>
          <a:lstStyle>
            <a:lvl1pPr>
              <a:defRPr>
                <a:uFillTx/>
              </a:defRPr>
            </a:lvl1pPr>
          </a:lstStyle>
          <a:p>
            <a:pPr>
              <a:defRPr>
                <a:uFillTx/>
              </a:defRPr>
            </a:pPr>
            <a:fld id="{6971D733-61E8-2041-AC43-B0507E98A236}" type="slidenum">
              <a:rPr lang="en-US">
                <a:uFillTx/>
              </a:rPr>
              <a:pPr>
                <a:defRPr>
                  <a:uFillTx/>
                </a:defRPr>
              </a:pPr>
              <a:t>‹#›</a:t>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uFillTx/>
              </a:rPr>
              <a:t>Click to edit Master title style</a:t>
            </a:r>
            <a:endParaRPr lang="en-US">
              <a:uFillTx/>
            </a:endParaRPr>
          </a:p>
        </p:txBody>
      </p:sp>
      <p:sp>
        <p:nvSpPr>
          <p:cNvPr id="3" name="Rectangle 6"/>
          <p:cNvSpPr>
            <a:spLocks noGrp="1" noChangeArrowheads="1"/>
          </p:cNvSpPr>
          <p:nvPr>
            <p:ph type="dt" sz="half" idx="10"/>
          </p:nvPr>
        </p:nvSpPr>
        <p:spPr/>
        <p:txBody>
          <a:bodyPr/>
          <a:lstStyle>
            <a:lvl1pPr>
              <a:defRPr>
                <a:uFillTx/>
              </a:defRPr>
            </a:lvl1pPr>
          </a:lstStyle>
          <a:p>
            <a:pPr>
              <a:defRPr>
                <a:uFillTx/>
              </a:defRPr>
            </a:pPr>
            <a:endParaRPr lang="en-US">
              <a:uFillTx/>
            </a:endParaRPr>
          </a:p>
        </p:txBody>
      </p:sp>
      <p:sp>
        <p:nvSpPr>
          <p:cNvPr id="4" name="Rectangle 7"/>
          <p:cNvSpPr>
            <a:spLocks noGrp="1" noChangeArrowheads="1"/>
          </p:cNvSpPr>
          <p:nvPr>
            <p:ph type="ftr" sz="quarter" idx="11"/>
          </p:nvPr>
        </p:nvSpPr>
        <p:spPr/>
        <p:txBody>
          <a:bodyPr/>
          <a:lstStyle>
            <a:lvl1pPr>
              <a:defRPr>
                <a:uFillTx/>
              </a:defRPr>
            </a:lvl1pPr>
          </a:lstStyle>
          <a:p>
            <a:pPr>
              <a:defRPr>
                <a:uFillTx/>
              </a:defRPr>
            </a:pPr>
            <a:r>
              <a:rPr lang="en-US" smtClean="0">
                <a:uFillTx/>
              </a:rPr>
              <a:t>CS 678 – Deep Learning</a:t>
            </a:r>
            <a:endParaRPr lang="en-US">
              <a:uFillTx/>
            </a:endParaRPr>
          </a:p>
        </p:txBody>
      </p:sp>
      <p:sp>
        <p:nvSpPr>
          <p:cNvPr id="5" name="Rectangle 8"/>
          <p:cNvSpPr>
            <a:spLocks noGrp="1" noChangeArrowheads="1"/>
          </p:cNvSpPr>
          <p:nvPr>
            <p:ph type="sldNum" sz="quarter" idx="12"/>
          </p:nvPr>
        </p:nvSpPr>
        <p:spPr/>
        <p:txBody>
          <a:bodyPr/>
          <a:lstStyle>
            <a:lvl1pPr>
              <a:defRPr>
                <a:uFillTx/>
              </a:defRPr>
            </a:lvl1pPr>
          </a:lstStyle>
          <a:p>
            <a:pPr>
              <a:defRPr>
                <a:uFillTx/>
              </a:defRPr>
            </a:pPr>
            <a:fld id="{0C3C15FA-4196-3343-BEAE-015DB87B8BEE}" type="slidenum">
              <a:rPr lang="en-US">
                <a:uFillTx/>
              </a:rPr>
              <a:pPr>
                <a:defRPr>
                  <a:uFillTx/>
                </a:defRPr>
              </a:pPr>
              <a:t>‹#›</a:t>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uFillTx/>
              </a:defRPr>
            </a:lvl1pPr>
          </a:lstStyle>
          <a:p>
            <a:pPr>
              <a:defRPr>
                <a:uFillTx/>
              </a:defRPr>
            </a:pPr>
            <a:endParaRPr lang="en-US">
              <a:uFillTx/>
            </a:endParaRPr>
          </a:p>
        </p:txBody>
      </p:sp>
      <p:sp>
        <p:nvSpPr>
          <p:cNvPr id="3" name="Rectangle 7"/>
          <p:cNvSpPr>
            <a:spLocks noGrp="1" noChangeArrowheads="1"/>
          </p:cNvSpPr>
          <p:nvPr>
            <p:ph type="ftr" sz="quarter" idx="11"/>
          </p:nvPr>
        </p:nvSpPr>
        <p:spPr/>
        <p:txBody>
          <a:bodyPr/>
          <a:lstStyle>
            <a:lvl1pPr>
              <a:defRPr>
                <a:uFillTx/>
              </a:defRPr>
            </a:lvl1pPr>
          </a:lstStyle>
          <a:p>
            <a:pPr>
              <a:defRPr>
                <a:uFillTx/>
              </a:defRPr>
            </a:pPr>
            <a:r>
              <a:rPr lang="en-US" smtClean="0">
                <a:uFillTx/>
              </a:rPr>
              <a:t>CS 678 – Deep Learning</a:t>
            </a:r>
            <a:endParaRPr lang="en-US">
              <a:uFillTx/>
            </a:endParaRPr>
          </a:p>
        </p:txBody>
      </p:sp>
      <p:sp>
        <p:nvSpPr>
          <p:cNvPr id="4" name="Rectangle 8"/>
          <p:cNvSpPr>
            <a:spLocks noGrp="1" noChangeArrowheads="1"/>
          </p:cNvSpPr>
          <p:nvPr>
            <p:ph type="sldNum" sz="quarter" idx="12"/>
          </p:nvPr>
        </p:nvSpPr>
        <p:spPr/>
        <p:txBody>
          <a:bodyPr/>
          <a:lstStyle>
            <a:lvl1pPr>
              <a:defRPr>
                <a:uFillTx/>
              </a:defRPr>
            </a:lvl1pPr>
          </a:lstStyle>
          <a:p>
            <a:pPr>
              <a:defRPr>
                <a:uFillTx/>
              </a:defRPr>
            </a:pPr>
            <a:fld id="{E90D3189-7DF2-9A44-BC5F-662892817F5F}" type="slidenum">
              <a:rPr lang="en-US">
                <a:uFillTx/>
              </a:rPr>
              <a:pPr>
                <a:defRPr>
                  <a:uFillTx/>
                </a:defRPr>
              </a:pPr>
              <a:t>‹#›</a:t>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uFillTx/>
              </a:defRPr>
            </a:lvl1pPr>
          </a:lstStyle>
          <a:p>
            <a:r>
              <a:rPr lang="en-US" smtClean="0">
                <a:uFillTx/>
              </a:rPr>
              <a:t>Click to edit Master title style</a:t>
            </a:r>
            <a:endParaRPr lang="en-US">
              <a:uFillTx/>
            </a:endParaRPr>
          </a:p>
        </p:txBody>
      </p:sp>
      <p:sp>
        <p:nvSpPr>
          <p:cNvPr id="3" name="Content Placeholder 2"/>
          <p:cNvSpPr>
            <a:spLocks noGrp="1"/>
          </p:cNvSpPr>
          <p:nvPr>
            <p:ph idx="1"/>
          </p:nvPr>
        </p:nvSpPr>
        <p:spPr>
          <a:xfrm>
            <a:off x="3575050" y="273050"/>
            <a:ext cx="5111750" cy="5853113"/>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smtClean="0">
                <a:uFillTx/>
              </a:rPr>
              <a:t>Click to edit Master text styles</a:t>
            </a:r>
          </a:p>
        </p:txBody>
      </p:sp>
      <p:sp>
        <p:nvSpPr>
          <p:cNvPr id="5" name="Rectangle 6"/>
          <p:cNvSpPr>
            <a:spLocks noGrp="1" noChangeArrowheads="1"/>
          </p:cNvSpPr>
          <p:nvPr>
            <p:ph type="dt" sz="half" idx="10"/>
          </p:nvPr>
        </p:nvSpPr>
        <p:spPr/>
        <p:txBody>
          <a:bodyPr/>
          <a:lstStyle>
            <a:lvl1pPr>
              <a:defRPr>
                <a:uFillTx/>
              </a:defRPr>
            </a:lvl1pPr>
          </a:lstStyle>
          <a:p>
            <a:pPr>
              <a:defRPr>
                <a:uFillTx/>
              </a:defRPr>
            </a:pPr>
            <a:endParaRPr lang="en-US">
              <a:uFillTx/>
            </a:endParaRPr>
          </a:p>
        </p:txBody>
      </p:sp>
      <p:sp>
        <p:nvSpPr>
          <p:cNvPr id="6" name="Rectangle 7"/>
          <p:cNvSpPr>
            <a:spLocks noGrp="1" noChangeArrowheads="1"/>
          </p:cNvSpPr>
          <p:nvPr>
            <p:ph type="ftr" sz="quarter" idx="11"/>
          </p:nvPr>
        </p:nvSpPr>
        <p:spPr/>
        <p:txBody>
          <a:bodyPr/>
          <a:lstStyle>
            <a:lvl1pPr>
              <a:defRPr>
                <a:uFillTx/>
              </a:defRPr>
            </a:lvl1pPr>
          </a:lstStyle>
          <a:p>
            <a:pPr>
              <a:defRPr>
                <a:uFillTx/>
              </a:defRPr>
            </a:pPr>
            <a:r>
              <a:rPr lang="en-US" smtClean="0">
                <a:uFillTx/>
              </a:rPr>
              <a:t>CS 678 – Deep Learning</a:t>
            </a:r>
            <a:endParaRPr lang="en-US">
              <a:uFillTx/>
            </a:endParaRPr>
          </a:p>
        </p:txBody>
      </p:sp>
      <p:sp>
        <p:nvSpPr>
          <p:cNvPr id="7" name="Rectangle 8"/>
          <p:cNvSpPr>
            <a:spLocks noGrp="1" noChangeArrowheads="1"/>
          </p:cNvSpPr>
          <p:nvPr>
            <p:ph type="sldNum" sz="quarter" idx="12"/>
          </p:nvPr>
        </p:nvSpPr>
        <p:spPr/>
        <p:txBody>
          <a:bodyPr/>
          <a:lstStyle>
            <a:lvl1pPr>
              <a:defRPr>
                <a:uFillTx/>
              </a:defRPr>
            </a:lvl1pPr>
          </a:lstStyle>
          <a:p>
            <a:pPr>
              <a:defRPr>
                <a:uFillTx/>
              </a:defRPr>
            </a:pPr>
            <a:fld id="{7C27A754-7439-7649-8A69-1F219AFD26D5}" type="slidenum">
              <a:rPr lang="en-US">
                <a:uFillTx/>
              </a:rPr>
              <a:pPr>
                <a:defRPr>
                  <a:uFillTx/>
                </a:defRPr>
              </a:pPr>
              <a:t>‹#›</a:t>
            </a:fld>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uFillTx/>
              </a:defRPr>
            </a:lvl1pPr>
          </a:lstStyle>
          <a:p>
            <a:r>
              <a:rPr lang="en-US" smtClean="0">
                <a:uFillTx/>
              </a:rPr>
              <a:t>Click to edit Master title style</a:t>
            </a:r>
            <a:endParaRPr lang="en-US">
              <a:uFillTx/>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pPr lvl="0"/>
            <a:endParaRPr lang="en-US" noProof="0" smtClean="0">
              <a:uFillTx/>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uFillTx/>
              </a:defRPr>
            </a:lvl1pPr>
            <a:lvl2pPr marL="457200" indent="0">
              <a:buNone/>
              <a:defRPr sz="1200">
                <a:uFillTx/>
              </a:defRPr>
            </a:lvl2pPr>
            <a:lvl3pPr marL="914400" indent="0">
              <a:buNone/>
              <a:defRPr sz="1000">
                <a:uFillTx/>
              </a:defRPr>
            </a:lvl3pPr>
            <a:lvl4pPr marL="1371600" indent="0">
              <a:buNone/>
              <a:defRPr sz="900">
                <a:uFillTx/>
              </a:defRPr>
            </a:lvl4pPr>
            <a:lvl5pPr marL="1828800" indent="0">
              <a:buNone/>
              <a:defRPr sz="900">
                <a:uFillTx/>
              </a:defRPr>
            </a:lvl5pPr>
            <a:lvl6pPr marL="2286000" indent="0">
              <a:buNone/>
              <a:defRPr sz="900">
                <a:uFillTx/>
              </a:defRPr>
            </a:lvl6pPr>
            <a:lvl7pPr marL="2743200" indent="0">
              <a:buNone/>
              <a:defRPr sz="900">
                <a:uFillTx/>
              </a:defRPr>
            </a:lvl7pPr>
            <a:lvl8pPr marL="3200400" indent="0">
              <a:buNone/>
              <a:defRPr sz="900">
                <a:uFillTx/>
              </a:defRPr>
            </a:lvl8pPr>
            <a:lvl9pPr marL="3657600" indent="0">
              <a:buNone/>
              <a:defRPr sz="900">
                <a:uFillTx/>
              </a:defRPr>
            </a:lvl9pPr>
          </a:lstStyle>
          <a:p>
            <a:pPr lvl="0"/>
            <a:r>
              <a:rPr lang="en-US" smtClean="0">
                <a:uFillTx/>
              </a:rPr>
              <a:t>Click to edit Master text styles</a:t>
            </a:r>
          </a:p>
        </p:txBody>
      </p:sp>
      <p:sp>
        <p:nvSpPr>
          <p:cNvPr id="5" name="Rectangle 6"/>
          <p:cNvSpPr>
            <a:spLocks noGrp="1" noChangeArrowheads="1"/>
          </p:cNvSpPr>
          <p:nvPr>
            <p:ph type="dt" sz="half" idx="10"/>
          </p:nvPr>
        </p:nvSpPr>
        <p:spPr/>
        <p:txBody>
          <a:bodyPr/>
          <a:lstStyle>
            <a:lvl1pPr>
              <a:defRPr>
                <a:uFillTx/>
              </a:defRPr>
            </a:lvl1pPr>
          </a:lstStyle>
          <a:p>
            <a:pPr>
              <a:defRPr>
                <a:uFillTx/>
              </a:defRPr>
            </a:pPr>
            <a:endParaRPr lang="en-US">
              <a:uFillTx/>
            </a:endParaRPr>
          </a:p>
        </p:txBody>
      </p:sp>
      <p:sp>
        <p:nvSpPr>
          <p:cNvPr id="6" name="Rectangle 7"/>
          <p:cNvSpPr>
            <a:spLocks noGrp="1" noChangeArrowheads="1"/>
          </p:cNvSpPr>
          <p:nvPr>
            <p:ph type="ftr" sz="quarter" idx="11"/>
          </p:nvPr>
        </p:nvSpPr>
        <p:spPr/>
        <p:txBody>
          <a:bodyPr/>
          <a:lstStyle>
            <a:lvl1pPr>
              <a:defRPr>
                <a:uFillTx/>
              </a:defRPr>
            </a:lvl1pPr>
          </a:lstStyle>
          <a:p>
            <a:pPr>
              <a:defRPr>
                <a:uFillTx/>
              </a:defRPr>
            </a:pPr>
            <a:r>
              <a:rPr lang="en-US" smtClean="0">
                <a:uFillTx/>
              </a:rPr>
              <a:t>CS 678 – Deep Learning</a:t>
            </a:r>
            <a:endParaRPr lang="en-US">
              <a:uFillTx/>
            </a:endParaRPr>
          </a:p>
        </p:txBody>
      </p:sp>
      <p:sp>
        <p:nvSpPr>
          <p:cNvPr id="7" name="Rectangle 8"/>
          <p:cNvSpPr>
            <a:spLocks noGrp="1" noChangeArrowheads="1"/>
          </p:cNvSpPr>
          <p:nvPr>
            <p:ph type="sldNum" sz="quarter" idx="12"/>
          </p:nvPr>
        </p:nvSpPr>
        <p:spPr/>
        <p:txBody>
          <a:bodyPr/>
          <a:lstStyle>
            <a:lvl1pPr>
              <a:defRPr>
                <a:uFillTx/>
              </a:defRPr>
            </a:lvl1pPr>
          </a:lstStyle>
          <a:p>
            <a:pPr>
              <a:defRPr>
                <a:uFillTx/>
              </a:defRPr>
            </a:pPr>
            <a:fld id="{6E99C5E7-2125-A14A-BBDD-B5333DF69143}" type="slidenum">
              <a:rPr lang="en-US">
                <a:uFillTx/>
              </a:rPr>
              <a:pPr>
                <a:defRPr>
                  <a:uFillTx/>
                </a:defRPr>
              </a:pPr>
              <a:t>‹#›</a:t>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p:cNvGrpSpPr/>
          <p:nvPr/>
        </p:nvGrpSpPr>
        <p:grpSpPr>
          <a:xfrm>
            <a:off x="0" y="1588"/>
            <a:ext cx="9132888" cy="6845300"/>
            <a:chOff x="0" y="1"/>
            <a:chExt cx="5753" cy="4312"/>
          </a:xfrm>
        </p:grpSpPr>
        <p:sp>
          <p:nvSpPr>
            <p:cNvPr id="6147"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shade val="46275"/>
                  </a:schemeClr>
                </a:gs>
                <a:gs pos="100000">
                  <a:schemeClr val="accent2"/>
                </a:gs>
              </a:gsLst>
              <a:lin ang="0" scaled="1"/>
            </a:gradFill>
            <a:ln w="9525" cap="rnd">
              <a:noFill/>
              <a:round/>
            </a:ln>
            <a:effectLst/>
          </p:spPr>
          <p:txBody>
            <a:bodyPr>
              <a:prstTxWarp prst="textNoShape">
                <a:avLst/>
              </a:prstTxWarp>
            </a:bodyPr>
            <a:lstStyle/>
            <a:p>
              <a:pPr>
                <a:defRPr>
                  <a:uFillTx/>
                </a:defRPr>
              </a:pPr>
              <a:endParaRPr lang="en-US">
                <a:uFillTx/>
              </a:endParaRPr>
            </a:p>
          </p:txBody>
        </p:sp>
        <p:sp>
          <p:nvSpPr>
            <p:cNvPr id="6148"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uFillTx/>
                </a:defRPr>
              </a:pPr>
              <a:endParaRPr lang="en-US">
                <a:uFillTx/>
              </a:endParaRPr>
            </a:p>
          </p:txBody>
        </p:sp>
      </p:grpSp>
      <p:sp>
        <p:nvSpPr>
          <p:cNvPr id="6149" name="Rectangle 5"/>
          <p:cNvSpPr>
            <a:spLocks noGrp="1" noChangeArrowheads="1"/>
          </p:cNvSpPr>
          <p:nvPr>
            <p:ph type="title"/>
          </p:nvPr>
        </p:nvSpPr>
        <p:spPr bwMode="auto">
          <a:xfrm>
            <a:off x="609600" y="228600"/>
            <a:ext cx="7772400" cy="838200"/>
          </a:xfrm>
          <a:prstGeom prst="rect">
            <a:avLst/>
          </a:prstGeom>
          <a:noFill/>
          <a:ln w="9525">
            <a:noFill/>
            <a:miter lim="800000"/>
          </a:ln>
          <a:effectLst/>
        </p:spPr>
        <p:txBody>
          <a:bodyPr vert="horz" wrap="square" lIns="92075" tIns="46038" rIns="92075" bIns="46038" numCol="1" anchor="ctr" anchorCtr="0" compatLnSpc="1">
            <a:prstTxWarp prst="textNoShape">
              <a:avLst/>
            </a:prstTxWarp>
          </a:bodyPr>
          <a:lstStyle/>
          <a:p>
            <a:pPr lvl="0"/>
            <a:r>
              <a:rPr lang="en-US">
                <a:uFillTx/>
              </a:rPr>
              <a:t>Click to edit Master title style</a:t>
            </a:r>
          </a:p>
        </p:txBody>
      </p:sp>
      <p:sp>
        <p:nvSpPr>
          <p:cNvPr id="6150" name="Rectangle 6"/>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prstTxWarp prst="textNoShape">
              <a:avLst/>
            </a:prstTxWarp>
          </a:bodyPr>
          <a:lstStyle>
            <a:lvl1pPr>
              <a:defRPr sz="1200">
                <a:uFillTx/>
              </a:defRPr>
            </a:lvl1pPr>
          </a:lstStyle>
          <a:p>
            <a:pPr>
              <a:defRPr>
                <a:uFillTx/>
              </a:defRPr>
            </a:pPr>
            <a:endParaRPr lang="en-US">
              <a:uFillTx/>
            </a:endParaRPr>
          </a:p>
        </p:txBody>
      </p:sp>
      <p:sp>
        <p:nvSpPr>
          <p:cNvPr id="6151" name="Rectangle 7"/>
          <p:cNvSpPr>
            <a:spLocks noGrp="1" noChangeArrowheads="1"/>
          </p:cNvSpPr>
          <p:nvPr>
            <p:ph type="ftr" sz="quarter" idx="3"/>
          </p:nvPr>
        </p:nvSpPr>
        <p:spPr bwMode="auto">
          <a:xfrm>
            <a:off x="2895600" y="6248400"/>
            <a:ext cx="3429000" cy="457200"/>
          </a:xfrm>
          <a:prstGeom prst="rect">
            <a:avLst/>
          </a:prstGeom>
          <a:noFill/>
          <a:ln w="9525">
            <a:noFill/>
            <a:miter lim="800000"/>
          </a:ln>
          <a:effectLst/>
        </p:spPr>
        <p:txBody>
          <a:bodyPr vert="horz" wrap="square" lIns="92075" tIns="46038" rIns="92075" bIns="46038" numCol="1" anchor="ctr" anchorCtr="0" compatLnSpc="1">
            <a:prstTxWarp prst="textNoShape">
              <a:avLst/>
            </a:prstTxWarp>
          </a:bodyPr>
          <a:lstStyle>
            <a:lvl1pPr algn="ctr">
              <a:defRPr sz="1200">
                <a:uFillTx/>
              </a:defRPr>
            </a:lvl1pPr>
          </a:lstStyle>
          <a:p>
            <a:pPr>
              <a:defRPr>
                <a:uFillTx/>
              </a:defRPr>
            </a:pPr>
            <a:r>
              <a:rPr lang="en-US" smtClean="0">
                <a:uFillTx/>
              </a:rPr>
              <a:t>CS 678 – Deep Learning</a:t>
            </a:r>
            <a:endParaRPr lang="en-US">
              <a:uFillTx/>
            </a:endParaRPr>
          </a:p>
        </p:txBody>
      </p:sp>
      <p:sp>
        <p:nvSpPr>
          <p:cNvPr id="6152" name="Rectangle 8"/>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2075" tIns="46038" rIns="92075" bIns="46038" numCol="1" anchor="ctr" anchorCtr="0" compatLnSpc="1">
            <a:prstTxWarp prst="textNoShape">
              <a:avLst/>
            </a:prstTxWarp>
          </a:bodyPr>
          <a:lstStyle>
            <a:lvl1pPr algn="r">
              <a:defRPr sz="1200">
                <a:uFillTx/>
              </a:defRPr>
            </a:lvl1pPr>
          </a:lstStyle>
          <a:p>
            <a:pPr>
              <a:defRPr>
                <a:uFillTx/>
              </a:defRPr>
            </a:pPr>
            <a:fld id="{9378BBB9-08A5-AA49-9083-5D3A37579694}" type="slidenum">
              <a:rPr lang="en-US">
                <a:uFillTx/>
              </a:rPr>
              <a:pPr>
                <a:defRPr>
                  <a:uFillTx/>
                </a:defRPr>
              </a:pPr>
              <a:t>‹#›</a:t>
            </a:fld>
            <a:endParaRPr lang="en-US">
              <a:uFillTx/>
            </a:endParaRPr>
          </a:p>
        </p:txBody>
      </p:sp>
      <p:sp>
        <p:nvSpPr>
          <p:cNvPr id="1031" name="Rectangle 9"/>
          <p:cNvSpPr>
            <a:spLocks noGrp="1" noChangeArrowheads="1"/>
          </p:cNvSpPr>
          <p:nvPr>
            <p:ph type="body" idx="1"/>
          </p:nvPr>
        </p:nvSpPr>
        <p:spPr bwMode="auto">
          <a:xfrm>
            <a:off x="685800" y="1295400"/>
            <a:ext cx="7772400" cy="48006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en-US">
                <a:uFillTx/>
              </a:rPr>
              <a:t>Click to edit Master text styles</a:t>
            </a:r>
          </a:p>
          <a:p>
            <a:pPr lvl="1"/>
            <a:r>
              <a:rPr lang="en-US">
                <a:uFillTx/>
              </a:rPr>
              <a:t>Second level</a:t>
            </a:r>
          </a:p>
          <a:p>
            <a:pPr lvl="2"/>
            <a:r>
              <a:rPr lang="en-US">
                <a:uFillTx/>
              </a:rPr>
              <a:t>Third level</a:t>
            </a:r>
          </a:p>
          <a:p>
            <a:pPr lvl="3"/>
            <a:r>
              <a:rPr lang="en-US">
                <a:uFillTx/>
              </a:rPr>
              <a:t>Fourth level</a:t>
            </a:r>
          </a:p>
          <a:p>
            <a:pPr lvl="4"/>
            <a:r>
              <a:rPr lang="en-US">
                <a:uFillTx/>
              </a:rPr>
              <a:t>Fifth level</a:t>
            </a: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uFillTx/>
          <a:latin typeface="+mj-lt"/>
          <a:ea typeface="ＭＳ Ｐゴシック" charset="-128"/>
          <a:cs typeface="ＭＳ Ｐゴシック" charset="-128"/>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uFillTx/>
          <a:latin typeface="Arial" charset="0"/>
          <a:ea typeface="ＭＳ Ｐゴシック" charset="-128"/>
          <a:cs typeface="ＭＳ Ｐゴシック" charset="-128"/>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uFillTx/>
          <a:latin typeface="Arial" charset="0"/>
          <a:ea typeface="ＭＳ Ｐゴシック" charset="-128"/>
          <a:cs typeface="ＭＳ Ｐゴシック" charset="-128"/>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uFillTx/>
          <a:latin typeface="Arial" charset="0"/>
          <a:ea typeface="ＭＳ Ｐゴシック" charset="-128"/>
          <a:cs typeface="ＭＳ Ｐゴシック" charset="-128"/>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uFillTx/>
          <a:latin typeface="Arial" charset="0"/>
          <a:ea typeface="ＭＳ Ｐゴシック" charset="-128"/>
          <a:cs typeface="ＭＳ Ｐゴシック" charset="-128"/>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uFillTx/>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uFillTx/>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uFillTx/>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uFillTx/>
          <a:latin typeface="Arial" charset="0"/>
        </a:defRPr>
      </a:lvl9pPr>
    </p:titleStyle>
    <p:bodyStyle>
      <a:lvl1pPr marL="342900" indent="-342900" algn="l" rtl="0" eaLnBrk="0" fontAlgn="base" hangingPunct="0">
        <a:spcBef>
          <a:spcPct val="20000"/>
        </a:spcBef>
        <a:spcAft>
          <a:spcPct val="0"/>
        </a:spcAft>
        <a:buClr>
          <a:schemeClr val="accent2"/>
        </a:buClr>
        <a:buSzPct val="80000"/>
        <a:buFont typeface="Wingdings" charset="2"/>
        <a:buChar char="l"/>
        <a:defRPr sz="2400">
          <a:solidFill>
            <a:schemeClr val="tx1"/>
          </a:solidFill>
          <a:uFillTx/>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SzPct val="90000"/>
        <a:buChar char="–"/>
        <a:defRPr sz="2000">
          <a:solidFill>
            <a:schemeClr val="tx1"/>
          </a:solidFill>
          <a:uFillTx/>
          <a:latin typeface="+mn-lt"/>
          <a:ea typeface="ＭＳ Ｐゴシック" charset="-128"/>
        </a:defRPr>
      </a:lvl2pPr>
      <a:lvl3pPr marL="1143000" indent="-228600" algn="l" rtl="0" eaLnBrk="0" fontAlgn="base" hangingPunct="0">
        <a:spcBef>
          <a:spcPct val="20000"/>
        </a:spcBef>
        <a:spcAft>
          <a:spcPct val="0"/>
        </a:spcAft>
        <a:buClr>
          <a:schemeClr val="accent1"/>
        </a:buClr>
        <a:buSzPct val="60000"/>
        <a:buFont typeface="Wingdings" charset="2"/>
        <a:buChar char="l"/>
        <a:defRPr>
          <a:solidFill>
            <a:schemeClr val="tx1"/>
          </a:solidFill>
          <a:uFillTx/>
          <a:latin typeface="+mn-lt"/>
          <a:ea typeface="ＭＳ Ｐゴシック" charset="-128"/>
        </a:defRPr>
      </a:lvl3pPr>
      <a:lvl4pPr marL="1600200" indent="-228600" algn="l" rtl="0" eaLnBrk="0" fontAlgn="base" hangingPunct="0">
        <a:spcBef>
          <a:spcPct val="20000"/>
        </a:spcBef>
        <a:spcAft>
          <a:spcPct val="0"/>
        </a:spcAft>
        <a:buClr>
          <a:schemeClr val="tx1"/>
        </a:buClr>
        <a:buChar char="–"/>
        <a:defRPr>
          <a:solidFill>
            <a:schemeClr val="tx1"/>
          </a:solidFill>
          <a:uFillTx/>
          <a:latin typeface="+mn-lt"/>
          <a:ea typeface="ＭＳ Ｐゴシック" charset="-128"/>
        </a:defRPr>
      </a:lvl4pPr>
      <a:lvl5pPr marL="2057400" indent="-228600" algn="l" rtl="0" eaLnBrk="0" fontAlgn="base" hangingPunct="0">
        <a:spcBef>
          <a:spcPct val="20000"/>
        </a:spcBef>
        <a:spcAft>
          <a:spcPct val="0"/>
        </a:spcAft>
        <a:buClr>
          <a:schemeClr val="accent1"/>
        </a:buClr>
        <a:buChar char="•"/>
        <a:defRPr>
          <a:solidFill>
            <a:schemeClr val="tx1"/>
          </a:solidFill>
          <a:uFillTx/>
          <a:latin typeface="+mn-lt"/>
          <a:ea typeface="ＭＳ Ｐゴシック" charset="-128"/>
        </a:defRPr>
      </a:lvl5pPr>
      <a:lvl6pPr marL="2514600" indent="-228600" algn="l" rtl="0" fontAlgn="base">
        <a:spcBef>
          <a:spcPct val="20000"/>
        </a:spcBef>
        <a:spcAft>
          <a:spcPct val="0"/>
        </a:spcAft>
        <a:buClr>
          <a:schemeClr val="accent1"/>
        </a:buClr>
        <a:buChar char="•"/>
        <a:defRPr>
          <a:solidFill>
            <a:schemeClr val="tx1"/>
          </a:solidFill>
          <a:uFillTx/>
          <a:latin typeface="+mn-lt"/>
          <a:ea typeface="ＭＳ Ｐゴシック" charset="-128"/>
        </a:defRPr>
      </a:lvl6pPr>
      <a:lvl7pPr marL="2971800" indent="-228600" algn="l" rtl="0" fontAlgn="base">
        <a:spcBef>
          <a:spcPct val="20000"/>
        </a:spcBef>
        <a:spcAft>
          <a:spcPct val="0"/>
        </a:spcAft>
        <a:buClr>
          <a:schemeClr val="accent1"/>
        </a:buClr>
        <a:buChar char="•"/>
        <a:defRPr>
          <a:solidFill>
            <a:schemeClr val="tx1"/>
          </a:solidFill>
          <a:uFillTx/>
          <a:latin typeface="+mn-lt"/>
          <a:ea typeface="ＭＳ Ｐゴシック" charset="-128"/>
        </a:defRPr>
      </a:lvl7pPr>
      <a:lvl8pPr marL="3429000" indent="-228600" algn="l" rtl="0" fontAlgn="base">
        <a:spcBef>
          <a:spcPct val="20000"/>
        </a:spcBef>
        <a:spcAft>
          <a:spcPct val="0"/>
        </a:spcAft>
        <a:buClr>
          <a:schemeClr val="accent1"/>
        </a:buClr>
        <a:buChar char="•"/>
        <a:defRPr>
          <a:solidFill>
            <a:schemeClr val="tx1"/>
          </a:solidFill>
          <a:uFillTx/>
          <a:latin typeface="+mn-lt"/>
          <a:ea typeface="ＭＳ Ｐゴシック" charset="-128"/>
        </a:defRPr>
      </a:lvl8pPr>
      <a:lvl9pPr marL="3886200" indent="-228600" algn="l" rtl="0" fontAlgn="base">
        <a:spcBef>
          <a:spcPct val="20000"/>
        </a:spcBef>
        <a:spcAft>
          <a:spcPct val="0"/>
        </a:spcAft>
        <a:buClr>
          <a:schemeClr val="accent1"/>
        </a:buClr>
        <a:buChar char="•"/>
        <a:defRPr>
          <a:solidFill>
            <a:schemeClr val="tx1"/>
          </a:solidFill>
          <a:uFillTx/>
          <a:latin typeface="+mn-lt"/>
          <a:ea typeface="ＭＳ Ｐゴシック" charset="-128"/>
        </a:defRPr>
      </a:lvl9pPr>
    </p:bodyStyle>
    <p:otherStyle>
      <a:defPPr>
        <a:defRPr lang="en-US">
          <a:uFillTx/>
        </a:defRPr>
      </a:defPPr>
      <a:lvl1pPr marL="0" algn="l" defTabSz="457200" rtl="0" eaLnBrk="1" latinLnBrk="0" hangingPunct="1">
        <a:defRPr sz="1800" kern="1200">
          <a:solidFill>
            <a:schemeClr val="tx1"/>
          </a:solidFill>
          <a:uFillTx/>
          <a:latin typeface="+mn-lt"/>
          <a:ea typeface="+mn-ea"/>
          <a:cs typeface="+mn-cs"/>
        </a:defRPr>
      </a:lvl1pPr>
      <a:lvl2pPr marL="457200" algn="l" defTabSz="457200" rtl="0" eaLnBrk="1" latinLnBrk="0" hangingPunct="1">
        <a:defRPr sz="1800" kern="1200">
          <a:solidFill>
            <a:schemeClr val="tx1"/>
          </a:solidFill>
          <a:uFillTx/>
          <a:latin typeface="+mn-lt"/>
          <a:ea typeface="+mn-ea"/>
          <a:cs typeface="+mn-cs"/>
        </a:defRPr>
      </a:lvl2pPr>
      <a:lvl3pPr marL="914400" algn="l" defTabSz="457200" rtl="0" eaLnBrk="1" latinLnBrk="0" hangingPunct="1">
        <a:defRPr sz="1800" kern="1200">
          <a:solidFill>
            <a:schemeClr val="tx1"/>
          </a:solidFill>
          <a:uFillTx/>
          <a:latin typeface="+mn-lt"/>
          <a:ea typeface="+mn-ea"/>
          <a:cs typeface="+mn-cs"/>
        </a:defRPr>
      </a:lvl3pPr>
      <a:lvl4pPr marL="1371600" algn="l" defTabSz="457200" rtl="0" eaLnBrk="1" latinLnBrk="0" hangingPunct="1">
        <a:defRPr sz="1800" kern="1200">
          <a:solidFill>
            <a:schemeClr val="tx1"/>
          </a:solidFill>
          <a:uFillTx/>
          <a:latin typeface="+mn-lt"/>
          <a:ea typeface="+mn-ea"/>
          <a:cs typeface="+mn-cs"/>
        </a:defRPr>
      </a:lvl4pPr>
      <a:lvl5pPr marL="1828800" algn="l" defTabSz="457200" rtl="0" eaLnBrk="1" latinLnBrk="0" hangingPunct="1">
        <a:defRPr sz="1800" kern="1200">
          <a:solidFill>
            <a:schemeClr val="tx1"/>
          </a:solidFill>
          <a:uFillTx/>
          <a:latin typeface="+mn-lt"/>
          <a:ea typeface="+mn-ea"/>
          <a:cs typeface="+mn-cs"/>
        </a:defRPr>
      </a:lvl5pPr>
      <a:lvl6pPr marL="2286000" algn="l" defTabSz="457200" rtl="0" eaLnBrk="1" latinLnBrk="0" hangingPunct="1">
        <a:defRPr sz="1800" kern="1200">
          <a:solidFill>
            <a:schemeClr val="tx1"/>
          </a:solidFill>
          <a:uFillTx/>
          <a:latin typeface="+mn-lt"/>
          <a:ea typeface="+mn-ea"/>
          <a:cs typeface="+mn-cs"/>
        </a:defRPr>
      </a:lvl6pPr>
      <a:lvl7pPr marL="2743200" algn="l" defTabSz="457200" rtl="0" eaLnBrk="1" latinLnBrk="0" hangingPunct="1">
        <a:defRPr sz="1800" kern="1200">
          <a:solidFill>
            <a:schemeClr val="tx1"/>
          </a:solidFill>
          <a:uFillTx/>
          <a:latin typeface="+mn-lt"/>
          <a:ea typeface="+mn-ea"/>
          <a:cs typeface="+mn-cs"/>
        </a:defRPr>
      </a:lvl7pPr>
      <a:lvl8pPr marL="3200400" algn="l" defTabSz="457200" rtl="0" eaLnBrk="1" latinLnBrk="0" hangingPunct="1">
        <a:defRPr sz="1800" kern="1200">
          <a:solidFill>
            <a:schemeClr val="tx1"/>
          </a:solidFill>
          <a:uFillTx/>
          <a:latin typeface="+mn-lt"/>
          <a:ea typeface="+mn-ea"/>
          <a:cs typeface="+mn-cs"/>
        </a:defRPr>
      </a:lvl8pPr>
      <a:lvl9pPr marL="3657600" algn="l" defTabSz="4572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tif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tif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image" Target="../media/image18.tiff"/><Relationship Id="rId5" Type="http://schemas.openxmlformats.org/officeDocument/2006/relationships/image" Target="../media/image16.tiff"/><Relationship Id="rId6" Type="http://schemas.openxmlformats.org/officeDocument/2006/relationships/oleObject" Target="../embeddings/oleObject1.bin"/><Relationship Id="rId7" Type="http://schemas.openxmlformats.org/officeDocument/2006/relationships/image" Target="../media/image17.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tif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tiff"/></Relationships>
</file>

<file path=ppt/slides/_rels/slide38.xml.rels><?xml version="1.0" encoding="UTF-8" standalone="yes"?>
<Relationships xmlns="http://schemas.openxmlformats.org/package/2006/relationships"><Relationship Id="rId3" Type="http://schemas.openxmlformats.org/officeDocument/2006/relationships/image" Target="../media/image20.tiff"/><Relationship Id="rId4" Type="http://schemas.openxmlformats.org/officeDocument/2006/relationships/image" Target="../media/image19.tiff"/><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yann.lecun.com/exdb/mnis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deeplearning.net/demo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a:t>
            </a:r>
            <a:endParaRPr lang="en-US" dirty="0"/>
          </a:p>
        </p:txBody>
      </p:sp>
      <p:sp>
        <p:nvSpPr>
          <p:cNvPr id="3" name="Content Placeholder 2"/>
          <p:cNvSpPr>
            <a:spLocks noGrp="1"/>
          </p:cNvSpPr>
          <p:nvPr>
            <p:ph idx="1"/>
          </p:nvPr>
        </p:nvSpPr>
        <p:spPr/>
        <p:txBody>
          <a:bodyPr/>
          <a:lstStyle/>
          <a:p>
            <a:pPr marL="457200" indent="-457200" eaLnBrk="1" hangingPunct="1"/>
            <a:r>
              <a:rPr lang="en-US" dirty="0"/>
              <a:t>Early Work</a:t>
            </a:r>
          </a:p>
          <a:p>
            <a:pPr marL="457200" indent="-457200" eaLnBrk="1" hangingPunct="1"/>
            <a:r>
              <a:rPr lang="en-US" dirty="0"/>
              <a:t>Why Deep Learning</a:t>
            </a:r>
          </a:p>
          <a:p>
            <a:pPr marL="457200" indent="-457200" eaLnBrk="1" hangingPunct="1"/>
            <a:r>
              <a:rPr lang="en-US" dirty="0"/>
              <a:t>Stacked Auto Encoders</a:t>
            </a:r>
          </a:p>
          <a:p>
            <a:pPr marL="457200" indent="-457200" eaLnBrk="1" hangingPunct="1"/>
            <a:r>
              <a:rPr lang="en-US" dirty="0"/>
              <a:t>Deep Belief Networks</a:t>
            </a:r>
          </a:p>
          <a:p>
            <a:endParaRPr lang="en-US" dirty="0"/>
          </a:p>
        </p:txBody>
      </p:sp>
      <p:sp>
        <p:nvSpPr>
          <p:cNvPr id="4" name="Footer Placeholder 3"/>
          <p:cNvSpPr>
            <a:spLocks noGrp="1"/>
          </p:cNvSpPr>
          <p:nvPr>
            <p:ph type="ftr" sz="quarter" idx="11"/>
          </p:nvPr>
        </p:nvSpPr>
        <p:spPr/>
        <p:txBody>
          <a:bodyPr/>
          <a:lstStyle/>
          <a:p>
            <a:pPr>
              <a:defRPr>
                <a:uFillTx/>
              </a:defRPr>
            </a:pPr>
            <a:r>
              <a:rPr lang="en-US" dirty="0" smtClean="0">
                <a:uFillTx/>
              </a:rPr>
              <a:t>CS 678 – Deep Learning</a:t>
            </a:r>
            <a:endParaRPr lang="en-US" dirty="0">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1</a:t>
            </a:fld>
            <a:endParaRPr lang="en-US" dirty="0">
              <a:uFillTx/>
            </a:endParaRPr>
          </a:p>
        </p:txBody>
      </p:sp>
    </p:spTree>
    <p:extLst>
      <p:ext uri="{BB962C8B-B14F-4D97-AF65-F5344CB8AC3E}">
        <p14:creationId xmlns:p14="http://schemas.microsoft.com/office/powerpoint/2010/main" val="4215573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388"/>
            <a:ext cx="7772400" cy="838200"/>
          </a:xfrm>
        </p:spPr>
        <p:txBody>
          <a:bodyPr/>
          <a:lstStyle/>
          <a:p>
            <a:r>
              <a:rPr lang="en-US" dirty="0" smtClean="0">
                <a:uFillTx/>
              </a:rPr>
              <a:t>CNN – Translation </a:t>
            </a:r>
            <a:r>
              <a:rPr lang="en-US" dirty="0" smtClean="0"/>
              <a:t>Invariance</a:t>
            </a:r>
            <a:endParaRPr lang="en-US" dirty="0">
              <a:uFillTx/>
            </a:endParaRPr>
          </a:p>
        </p:txBody>
      </p:sp>
      <p:sp>
        <p:nvSpPr>
          <p:cNvPr id="3" name="Content Placeholder 2"/>
          <p:cNvSpPr>
            <a:spLocks noGrp="1"/>
          </p:cNvSpPr>
          <p:nvPr>
            <p:ph idx="1"/>
          </p:nvPr>
        </p:nvSpPr>
        <p:spPr>
          <a:xfrm>
            <a:off x="685800" y="854588"/>
            <a:ext cx="7772400" cy="4191000"/>
          </a:xfrm>
        </p:spPr>
        <p:txBody>
          <a:bodyPr>
            <a:normAutofit fontScale="92500" lnSpcReduction="20000"/>
          </a:bodyPr>
          <a:lstStyle/>
          <a:p>
            <a:r>
              <a:rPr lang="en-US" dirty="0" smtClean="0"/>
              <a:t>The 2-</a:t>
            </a:r>
            <a:r>
              <a:rPr lang="en-US" i="1" dirty="0" smtClean="0"/>
              <a:t>d</a:t>
            </a:r>
            <a:r>
              <a:rPr lang="en-US" dirty="0" smtClean="0"/>
              <a:t> planes of nodes (or their outputs) at subsequent layers in a CNN are called </a:t>
            </a:r>
            <a:r>
              <a:rPr lang="en-US" i="1" dirty="0" smtClean="0"/>
              <a:t>feature maps</a:t>
            </a:r>
            <a:r>
              <a:rPr lang="en-US" dirty="0" smtClean="0"/>
              <a:t> </a:t>
            </a:r>
          </a:p>
          <a:p>
            <a:r>
              <a:rPr lang="en-US" dirty="0"/>
              <a:t>To deal with translation </a:t>
            </a:r>
            <a:r>
              <a:rPr lang="en-US" dirty="0" smtClean="0"/>
              <a:t>invariance, each node in a feature map has the same weights (based on the feature it is looking for), and each node connects to a different overlapping receptive field of the previous layer </a:t>
            </a:r>
          </a:p>
          <a:p>
            <a:r>
              <a:rPr lang="en-US" dirty="0" smtClean="0"/>
              <a:t>Thus each </a:t>
            </a:r>
            <a:r>
              <a:rPr lang="en-US" i="1" dirty="0" smtClean="0"/>
              <a:t>feature map</a:t>
            </a:r>
            <a:r>
              <a:rPr lang="en-US" dirty="0" smtClean="0"/>
              <a:t> searches the full previous layer to see if and how often its feature occurs (precise position not critical)</a:t>
            </a:r>
          </a:p>
          <a:p>
            <a:pPr lvl="1"/>
            <a:r>
              <a:rPr lang="en-US" dirty="0" smtClean="0">
                <a:uFillTx/>
              </a:rPr>
              <a:t>The output will be high at each node in the map corresponding to a receptive field where the feature occurs</a:t>
            </a:r>
          </a:p>
          <a:p>
            <a:pPr lvl="1"/>
            <a:r>
              <a:rPr lang="en-US" dirty="0" smtClean="0"/>
              <a:t>Later layers could concern themselves with higher order combinations of features and rough relative positions</a:t>
            </a:r>
            <a:endParaRPr lang="en-US" dirty="0" smtClean="0">
              <a:uFillTx/>
            </a:endParaRPr>
          </a:p>
          <a:p>
            <a:pPr lvl="1"/>
            <a:r>
              <a:rPr lang="en-US" dirty="0" smtClean="0"/>
              <a:t>Each calculation of a node’s net value, </a:t>
            </a:r>
            <a:r>
              <a:rPr lang="en-US" dirty="0" err="1"/>
              <a:t>Σ</a:t>
            </a:r>
            <a:r>
              <a:rPr lang="en-US" i="1" dirty="0" err="1"/>
              <a:t>xw</a:t>
            </a:r>
            <a:r>
              <a:rPr lang="en-US" dirty="0" smtClean="0"/>
              <a:t> in the feature map, is called a convolution, based on the similarity to standard overlapping convolutions</a:t>
            </a:r>
            <a:endParaRPr lang="en-US" dirty="0" smtClean="0">
              <a:uFillTx/>
            </a:endParaRP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10</a:t>
            </a:fld>
            <a:endParaRPr lang="en-US">
              <a:uFillTx/>
            </a:endParaRPr>
          </a:p>
        </p:txBody>
      </p:sp>
      <p:pic>
        <p:nvPicPr>
          <p:cNvPr id="6" name="Picture 5"/>
          <p:cNvPicPr>
            <a:picLocks noChangeAspect="1"/>
          </p:cNvPicPr>
          <p:nvPr/>
        </p:nvPicPr>
        <p:blipFill>
          <a:blip r:embed="rId3"/>
          <a:stretch>
            <a:fillRect/>
          </a:stretch>
        </p:blipFill>
        <p:spPr>
          <a:xfrm>
            <a:off x="6848564" y="5562600"/>
            <a:ext cx="2265026" cy="1068061"/>
          </a:xfrm>
          <a:prstGeom prst="rect">
            <a:avLst/>
          </a:prstGeom>
        </p:spPr>
      </p:pic>
      <p:pic>
        <p:nvPicPr>
          <p:cNvPr id="7" name="Picture 6"/>
          <p:cNvPicPr>
            <a:picLocks noChangeAspect="1"/>
          </p:cNvPicPr>
          <p:nvPr/>
        </p:nvPicPr>
        <p:blipFill>
          <a:blip r:embed="rId4"/>
          <a:stretch>
            <a:fillRect/>
          </a:stretch>
        </p:blipFill>
        <p:spPr>
          <a:xfrm>
            <a:off x="17640" y="5181600"/>
            <a:ext cx="6801459" cy="158971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Structure</a:t>
            </a:r>
            <a:endParaRPr lang="en-US" dirty="0"/>
          </a:p>
        </p:txBody>
      </p:sp>
      <p:sp>
        <p:nvSpPr>
          <p:cNvPr id="3" name="Content Placeholder 2"/>
          <p:cNvSpPr>
            <a:spLocks noGrp="1"/>
          </p:cNvSpPr>
          <p:nvPr>
            <p:ph idx="1"/>
          </p:nvPr>
        </p:nvSpPr>
        <p:spPr>
          <a:xfrm>
            <a:off x="533400" y="1143000"/>
            <a:ext cx="8077200" cy="3835233"/>
          </a:xfrm>
        </p:spPr>
        <p:txBody>
          <a:bodyPr/>
          <a:lstStyle/>
          <a:p>
            <a:r>
              <a:rPr lang="en-US" dirty="0" smtClean="0"/>
              <a:t>Each node (e.g. convolution) is calculated for each receptive field in the previous layer</a:t>
            </a:r>
          </a:p>
          <a:p>
            <a:pPr lvl="1"/>
            <a:r>
              <a:rPr lang="en-US" dirty="0" smtClean="0"/>
              <a:t>During training the corresponding weights are always tied to be the same (</a:t>
            </a:r>
            <a:r>
              <a:rPr lang="en-US" dirty="0" err="1" smtClean="0"/>
              <a:t>ala</a:t>
            </a:r>
            <a:r>
              <a:rPr lang="en-US" dirty="0" smtClean="0"/>
              <a:t> BPTT) </a:t>
            </a:r>
          </a:p>
          <a:p>
            <a:pPr lvl="1"/>
            <a:r>
              <a:rPr lang="en-US" dirty="0" smtClean="0"/>
              <a:t>Thus a relatively small number of unique weight parameters to learn, although they are replicated many times in the feature map</a:t>
            </a:r>
          </a:p>
          <a:p>
            <a:pPr lvl="1"/>
            <a:r>
              <a:rPr lang="en-US" dirty="0" smtClean="0"/>
              <a:t>Each node output in CNN is sigmoid(</a:t>
            </a:r>
            <a:r>
              <a:rPr lang="en-US" dirty="0" err="1" smtClean="0"/>
              <a:t>Σ</a:t>
            </a:r>
            <a:r>
              <a:rPr lang="en-US" i="1" dirty="0" err="1" smtClean="0"/>
              <a:t>xw</a:t>
            </a:r>
            <a:r>
              <a:rPr lang="en-US" dirty="0" smtClean="0"/>
              <a:t> + </a:t>
            </a:r>
            <a:r>
              <a:rPr lang="en-US" i="1" dirty="0" smtClean="0"/>
              <a:t>b</a:t>
            </a:r>
            <a:r>
              <a:rPr lang="en-US" dirty="0" smtClean="0"/>
              <a:t>) (just like BP)</a:t>
            </a:r>
          </a:p>
          <a:p>
            <a:pPr lvl="1"/>
            <a:r>
              <a:rPr lang="en-US" dirty="0" smtClean="0"/>
              <a:t>Multiple feature maps in each layer</a:t>
            </a:r>
          </a:p>
          <a:p>
            <a:pPr lvl="1"/>
            <a:r>
              <a:rPr lang="en-US" dirty="0" smtClean="0"/>
              <a:t>Each feature map should learn a different translation invariant feature</a:t>
            </a:r>
          </a:p>
          <a:p>
            <a:r>
              <a:rPr lang="en-US" dirty="0"/>
              <a:t>Convolution </a:t>
            </a:r>
            <a:r>
              <a:rPr lang="en-US" dirty="0" smtClean="0"/>
              <a:t>layer causes </a:t>
            </a:r>
            <a:r>
              <a:rPr lang="en-US" dirty="0"/>
              <a:t>total number of features to increase</a:t>
            </a:r>
          </a:p>
          <a:p>
            <a:pPr lvl="1"/>
            <a:endParaRPr lang="en-US" dirty="0" smtClean="0"/>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11</a:t>
            </a:fld>
            <a:endParaRPr lang="en-US">
              <a:uFillTx/>
            </a:endParaRPr>
          </a:p>
        </p:txBody>
      </p:sp>
      <p:pic>
        <p:nvPicPr>
          <p:cNvPr id="6" name="Picture 5"/>
          <p:cNvPicPr>
            <a:picLocks noChangeAspect="1"/>
          </p:cNvPicPr>
          <p:nvPr/>
        </p:nvPicPr>
        <p:blipFill>
          <a:blip r:embed="rId3"/>
          <a:stretch>
            <a:fillRect/>
          </a:stretch>
        </p:blipFill>
        <p:spPr>
          <a:xfrm>
            <a:off x="660570" y="4978233"/>
            <a:ext cx="7815353" cy="1826696"/>
          </a:xfrm>
          <a:prstGeom prst="rect">
            <a:avLst/>
          </a:prstGeom>
        </p:spPr>
      </p:pic>
    </p:spTree>
    <p:extLst>
      <p:ext uri="{BB962C8B-B14F-4D97-AF65-F5344CB8AC3E}">
        <p14:creationId xmlns:p14="http://schemas.microsoft.com/office/powerpoint/2010/main" val="369345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419" y="25759"/>
            <a:ext cx="7772400" cy="838200"/>
          </a:xfrm>
        </p:spPr>
        <p:txBody>
          <a:bodyPr/>
          <a:lstStyle/>
          <a:p>
            <a:r>
              <a:rPr lang="en-US" dirty="0" smtClean="0"/>
              <a:t>Sub-Sampling (Pooling)</a:t>
            </a:r>
            <a:endParaRPr lang="en-US" dirty="0"/>
          </a:p>
        </p:txBody>
      </p:sp>
      <p:sp>
        <p:nvSpPr>
          <p:cNvPr id="3" name="Content Placeholder 2"/>
          <p:cNvSpPr>
            <a:spLocks noGrp="1"/>
          </p:cNvSpPr>
          <p:nvPr>
            <p:ph idx="1"/>
          </p:nvPr>
        </p:nvSpPr>
        <p:spPr>
          <a:xfrm>
            <a:off x="685800" y="863959"/>
            <a:ext cx="7772400" cy="4012841"/>
          </a:xfrm>
        </p:spPr>
        <p:txBody>
          <a:bodyPr>
            <a:normAutofit fontScale="92500" lnSpcReduction="10000"/>
          </a:bodyPr>
          <a:lstStyle/>
          <a:p>
            <a:r>
              <a:rPr lang="en-US" dirty="0" smtClean="0"/>
              <a:t>Convolution and sub-sampling layers are interleaved</a:t>
            </a:r>
          </a:p>
          <a:p>
            <a:r>
              <a:rPr lang="en-US" dirty="0" smtClean="0"/>
              <a:t>Sub-sampling (Pooling) allows number of features to be diminished, non-overlapped</a:t>
            </a:r>
          </a:p>
          <a:p>
            <a:pPr lvl="1"/>
            <a:r>
              <a:rPr lang="en-US" dirty="0" smtClean="0"/>
              <a:t>Reduces spatial resolution and thus naturally decreases importance of exactly where a feature was found, just keeping the rough location</a:t>
            </a:r>
          </a:p>
          <a:p>
            <a:pPr lvl="1"/>
            <a:r>
              <a:rPr lang="en-US" dirty="0" smtClean="0"/>
              <a:t>Averaging or Max-Pooling (Just as long as the feature is there, take the max, as exact position is not that critical)</a:t>
            </a:r>
          </a:p>
          <a:p>
            <a:pPr lvl="1"/>
            <a:r>
              <a:rPr lang="en-US" dirty="0" smtClean="0"/>
              <a:t>2x2 pooling would do 4:1 compression, 3x3 9:1, etc.</a:t>
            </a:r>
          </a:p>
          <a:p>
            <a:pPr lvl="1"/>
            <a:r>
              <a:rPr lang="en-US" dirty="0" smtClean="0"/>
              <a:t>Pooling </a:t>
            </a:r>
            <a:r>
              <a:rPr lang="en-US" dirty="0" err="1" smtClean="0"/>
              <a:t>smooths</a:t>
            </a:r>
            <a:r>
              <a:rPr lang="en-US" dirty="0" smtClean="0"/>
              <a:t> </a:t>
            </a:r>
            <a:r>
              <a:rPr lang="en-US" dirty="0"/>
              <a:t>the </a:t>
            </a:r>
            <a:r>
              <a:rPr lang="en-US" dirty="0" smtClean="0"/>
              <a:t>data and makes the data invariant </a:t>
            </a:r>
            <a:r>
              <a:rPr lang="en-US" dirty="0"/>
              <a:t>to small translational changes</a:t>
            </a:r>
          </a:p>
          <a:p>
            <a:pPr lvl="1"/>
            <a:r>
              <a:rPr lang="en-US" dirty="0" smtClean="0"/>
              <a:t>Since </a:t>
            </a:r>
            <a:r>
              <a:rPr lang="en-US" dirty="0"/>
              <a:t>after first layer, there are always multiple feature maps to connect to the next layer, it is </a:t>
            </a:r>
            <a:r>
              <a:rPr lang="en-US" dirty="0" smtClean="0"/>
              <a:t>a </a:t>
            </a:r>
            <a:r>
              <a:rPr lang="en-US" dirty="0"/>
              <a:t>pre-made human decision as to which previous maps the current map </a:t>
            </a:r>
            <a:r>
              <a:rPr lang="en-US" dirty="0" smtClean="0"/>
              <a:t>receives </a:t>
            </a:r>
            <a:r>
              <a:rPr lang="en-US" dirty="0"/>
              <a:t>inputs from</a:t>
            </a:r>
          </a:p>
          <a:p>
            <a:pPr lvl="1"/>
            <a:endParaRPr lang="en-US" dirty="0"/>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12</a:t>
            </a:fld>
            <a:endParaRPr lang="en-US">
              <a:uFillTx/>
            </a:endParaRPr>
          </a:p>
        </p:txBody>
      </p:sp>
      <p:pic>
        <p:nvPicPr>
          <p:cNvPr id="6" name="Picture 5"/>
          <p:cNvPicPr>
            <a:picLocks noChangeAspect="1"/>
          </p:cNvPicPr>
          <p:nvPr/>
        </p:nvPicPr>
        <p:blipFill>
          <a:blip r:embed="rId3"/>
          <a:stretch>
            <a:fillRect/>
          </a:stretch>
        </p:blipFill>
        <p:spPr>
          <a:xfrm>
            <a:off x="660570" y="4978233"/>
            <a:ext cx="7815353" cy="1826696"/>
          </a:xfrm>
          <a:prstGeom prst="rect">
            <a:avLst/>
          </a:prstGeom>
        </p:spPr>
      </p:pic>
    </p:spTree>
    <p:extLst>
      <p:ext uri="{BB962C8B-B14F-4D97-AF65-F5344CB8AC3E}">
        <p14:creationId xmlns:p14="http://schemas.microsoft.com/office/powerpoint/2010/main" val="4267956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Training</a:t>
            </a:r>
            <a:endParaRPr lang="en-US" dirty="0"/>
          </a:p>
        </p:txBody>
      </p:sp>
      <p:sp>
        <p:nvSpPr>
          <p:cNvPr id="3" name="Content Placeholder 2"/>
          <p:cNvSpPr>
            <a:spLocks noGrp="1"/>
          </p:cNvSpPr>
          <p:nvPr>
            <p:ph idx="1"/>
          </p:nvPr>
        </p:nvSpPr>
        <p:spPr>
          <a:xfrm>
            <a:off x="685800" y="1066800"/>
            <a:ext cx="7924800" cy="5181600"/>
          </a:xfrm>
        </p:spPr>
        <p:txBody>
          <a:bodyPr>
            <a:normAutofit fontScale="85000" lnSpcReduction="20000"/>
          </a:bodyPr>
          <a:lstStyle/>
          <a:p>
            <a:r>
              <a:rPr lang="en-US" dirty="0" smtClean="0"/>
              <a:t>Trained with BP but with weight tying in each feature </a:t>
            </a:r>
            <a:r>
              <a:rPr lang="en-US" dirty="0" smtClean="0"/>
              <a:t>map</a:t>
            </a:r>
          </a:p>
          <a:p>
            <a:pPr lvl="1"/>
            <a:r>
              <a:rPr lang="en-US" dirty="0" smtClean="0"/>
              <a:t>Randomized initial weights through entire network</a:t>
            </a:r>
            <a:endParaRPr lang="en-US" dirty="0" smtClean="0"/>
          </a:p>
          <a:p>
            <a:pPr lvl="1"/>
            <a:r>
              <a:rPr lang="en-US" dirty="0" smtClean="0"/>
              <a:t>Just average the weight updates over the tied </a:t>
            </a:r>
            <a:r>
              <a:rPr lang="en-US" dirty="0" smtClean="0"/>
              <a:t>weights in feature map layers</a:t>
            </a:r>
            <a:endParaRPr lang="en-US" dirty="0" smtClean="0"/>
          </a:p>
          <a:p>
            <a:r>
              <a:rPr lang="en-US" dirty="0" smtClean="0"/>
              <a:t>Convolution layer</a:t>
            </a:r>
          </a:p>
          <a:p>
            <a:pPr lvl="1"/>
            <a:r>
              <a:rPr lang="en-US" dirty="0" smtClean="0"/>
              <a:t>Each feature map has one weight for each input and one bias</a:t>
            </a:r>
          </a:p>
          <a:p>
            <a:pPr lvl="1"/>
            <a:r>
              <a:rPr lang="en-US" dirty="0" smtClean="0"/>
              <a:t>Thus a feature map with a 5x5 receptive field would have a total of 26 weights, which are the same coming into each node of the feature map</a:t>
            </a:r>
          </a:p>
          <a:p>
            <a:pPr lvl="1"/>
            <a:r>
              <a:rPr lang="en-US" dirty="0" smtClean="0"/>
              <a:t>If a </a:t>
            </a:r>
            <a:r>
              <a:rPr lang="en-US" dirty="0"/>
              <a:t>convolution </a:t>
            </a:r>
            <a:r>
              <a:rPr lang="en-US" dirty="0" smtClean="0"/>
              <a:t>layer had 10 feature maps, then only a total of 260 unique weights to be trained in that layer (much less than an arbitrary deep net layer without sharing)</a:t>
            </a:r>
          </a:p>
          <a:p>
            <a:r>
              <a:rPr lang="en-US" dirty="0" smtClean="0"/>
              <a:t>Sub-Sampling (Pooling) Layer</a:t>
            </a:r>
          </a:p>
          <a:p>
            <a:pPr lvl="1"/>
            <a:r>
              <a:rPr lang="en-US" dirty="0" smtClean="0"/>
              <a:t>All elements of receptive field </a:t>
            </a:r>
            <a:r>
              <a:rPr lang="en-US" dirty="0" err="1" smtClean="0"/>
              <a:t>max’d</a:t>
            </a:r>
            <a:r>
              <a:rPr lang="en-US" dirty="0" smtClean="0"/>
              <a:t>, averaged, or summed, result multiplied by one trainable weight and a bias added, then squashed for each pooling node</a:t>
            </a:r>
          </a:p>
          <a:p>
            <a:pPr lvl="1"/>
            <a:r>
              <a:rPr lang="en-US" dirty="0" smtClean="0"/>
              <a:t>If a layer had 10 pooling feature maps, then 20 unique weights to be trained</a:t>
            </a:r>
          </a:p>
          <a:p>
            <a:r>
              <a:rPr lang="en-US" dirty="0"/>
              <a:t>While all weights are trained, the structure of the CNN is currently </a:t>
            </a:r>
            <a:r>
              <a:rPr lang="en-US" dirty="0" smtClean="0"/>
              <a:t>usually </a:t>
            </a:r>
            <a:r>
              <a:rPr lang="en-US" dirty="0"/>
              <a:t>hand </a:t>
            </a:r>
            <a:r>
              <a:rPr lang="en-US" dirty="0" smtClean="0"/>
              <a:t>crafted with </a:t>
            </a:r>
            <a:r>
              <a:rPr lang="en-US" dirty="0"/>
              <a:t>trial and error.</a:t>
            </a:r>
          </a:p>
          <a:p>
            <a:pPr lvl="1"/>
            <a:r>
              <a:rPr lang="en-US" dirty="0"/>
              <a:t>Number of total layers, number of receptive fields, size of receptive fields, size of sub-sampling (pooling) </a:t>
            </a:r>
            <a:r>
              <a:rPr lang="en-US" dirty="0" smtClean="0"/>
              <a:t>fields, which fields of the previous layer to connect to</a:t>
            </a:r>
          </a:p>
          <a:p>
            <a:pPr lvl="1"/>
            <a:r>
              <a:rPr lang="en-US" dirty="0" smtClean="0"/>
              <a:t>Typically </a:t>
            </a:r>
            <a:r>
              <a:rPr lang="en-US" dirty="0"/>
              <a:t>decrease size of </a:t>
            </a:r>
            <a:r>
              <a:rPr lang="en-US" dirty="0" smtClean="0"/>
              <a:t>feature maps and </a:t>
            </a:r>
            <a:r>
              <a:rPr lang="en-US" dirty="0"/>
              <a:t>increase number of </a:t>
            </a:r>
            <a:r>
              <a:rPr lang="en-US" dirty="0" smtClean="0"/>
              <a:t>feature maps for later layers</a:t>
            </a:r>
            <a:endParaRPr lang="en-US" dirty="0"/>
          </a:p>
          <a:p>
            <a:endParaRPr lang="en-US" dirty="0" smtClean="0"/>
          </a:p>
          <a:p>
            <a:pPr lvl="1"/>
            <a:endParaRPr lang="en-US" dirty="0"/>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13</a:t>
            </a:fld>
            <a:endParaRPr lang="en-US">
              <a:uFillTx/>
            </a:endParaRPr>
          </a:p>
        </p:txBody>
      </p:sp>
    </p:spTree>
    <p:extLst>
      <p:ext uri="{BB962C8B-B14F-4D97-AF65-F5344CB8AC3E}">
        <p14:creationId xmlns:p14="http://schemas.microsoft.com/office/powerpoint/2010/main" val="4161038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LeNet-5</a:t>
            </a:r>
            <a:endParaRPr lang="en-US" dirty="0"/>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14</a:t>
            </a:fld>
            <a:endParaRPr lang="en-US">
              <a:uFillTx/>
            </a:endParaRPr>
          </a:p>
        </p:txBody>
      </p:sp>
      <p:pic>
        <p:nvPicPr>
          <p:cNvPr id="9" name="Picture 8"/>
          <p:cNvPicPr>
            <a:picLocks noChangeAspect="1"/>
          </p:cNvPicPr>
          <p:nvPr/>
        </p:nvPicPr>
        <p:blipFill>
          <a:blip r:embed="rId3"/>
          <a:stretch>
            <a:fillRect/>
          </a:stretch>
        </p:blipFill>
        <p:spPr>
          <a:xfrm>
            <a:off x="0" y="3168387"/>
            <a:ext cx="9144000" cy="3156213"/>
          </a:xfrm>
          <a:prstGeom prst="rect">
            <a:avLst/>
          </a:prstGeom>
        </p:spPr>
      </p:pic>
      <p:sp>
        <p:nvSpPr>
          <p:cNvPr id="10" name="Content Placeholder 9"/>
          <p:cNvSpPr>
            <a:spLocks noGrp="1"/>
          </p:cNvSpPr>
          <p:nvPr>
            <p:ph idx="1"/>
          </p:nvPr>
        </p:nvSpPr>
        <p:spPr>
          <a:xfrm>
            <a:off x="685800" y="1295400"/>
            <a:ext cx="3733800" cy="1676400"/>
          </a:xfrm>
        </p:spPr>
        <p:txBody>
          <a:bodyPr/>
          <a:lstStyle/>
          <a:p>
            <a:r>
              <a:rPr lang="en-US" dirty="0" smtClean="0"/>
              <a:t>To help it all sink in:</a:t>
            </a:r>
          </a:p>
          <a:p>
            <a:r>
              <a:rPr lang="en-US" dirty="0" smtClean="0"/>
              <a:t>How many weights to be trained at each layer?</a:t>
            </a:r>
            <a:endParaRPr lang="en-US" dirty="0"/>
          </a:p>
        </p:txBody>
      </p:sp>
      <p:pic>
        <p:nvPicPr>
          <p:cNvPr id="11" name="Picture 10"/>
          <p:cNvPicPr>
            <a:picLocks noChangeAspect="1"/>
          </p:cNvPicPr>
          <p:nvPr/>
        </p:nvPicPr>
        <p:blipFill>
          <a:blip r:embed="rId4"/>
          <a:stretch>
            <a:fillRect/>
          </a:stretch>
        </p:blipFill>
        <p:spPr>
          <a:xfrm>
            <a:off x="4953000" y="1053723"/>
            <a:ext cx="4127500" cy="1994277"/>
          </a:xfrm>
          <a:prstGeom prst="rect">
            <a:avLst/>
          </a:prstGeom>
        </p:spPr>
      </p:pic>
      <p:sp>
        <p:nvSpPr>
          <p:cNvPr id="12" name="TextBox 11"/>
          <p:cNvSpPr txBox="1"/>
          <p:nvPr/>
        </p:nvSpPr>
        <p:spPr>
          <a:xfrm>
            <a:off x="503763" y="6400800"/>
            <a:ext cx="7725837" cy="338554"/>
          </a:xfrm>
          <a:prstGeom prst="rect">
            <a:avLst/>
          </a:prstGeom>
        </p:spPr>
        <p:txBody>
          <a:bodyPr wrap="square" rtlCol="0">
            <a:spAutoFit/>
          </a:bodyPr>
          <a:lstStyle/>
          <a:p>
            <a:r>
              <a:rPr lang="en-US" sz="1600" dirty="0" smtClean="0"/>
              <a:t>5x5		2x2	       5x5	         2x2		Fully Connected     </a:t>
            </a:r>
            <a:endParaRPr lang="en-US" sz="1600" dirty="0"/>
          </a:p>
        </p:txBody>
      </p:sp>
    </p:spTree>
    <p:extLst>
      <p:ext uri="{BB962C8B-B14F-4D97-AF65-F5344CB8AC3E}">
        <p14:creationId xmlns:p14="http://schemas.microsoft.com/office/powerpoint/2010/main" val="3363555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LeCun-5 Example</a:t>
            </a:r>
            <a:endParaRPr lang="en-US" dirty="0"/>
          </a:p>
        </p:txBody>
      </p:sp>
      <p:sp>
        <p:nvSpPr>
          <p:cNvPr id="3" name="Content Placeholder 2"/>
          <p:cNvSpPr>
            <a:spLocks noGrp="1"/>
          </p:cNvSpPr>
          <p:nvPr>
            <p:ph idx="1"/>
          </p:nvPr>
        </p:nvSpPr>
        <p:spPr>
          <a:xfrm>
            <a:off x="613813" y="4495800"/>
            <a:ext cx="7772400" cy="2286000"/>
          </a:xfrm>
        </p:spPr>
        <p:txBody>
          <a:bodyPr>
            <a:normAutofit fontScale="55000" lnSpcReduction="20000"/>
          </a:bodyPr>
          <a:lstStyle/>
          <a:p>
            <a:r>
              <a:rPr lang="en-US" dirty="0"/>
              <a:t>Why 32x32 to start </a:t>
            </a:r>
            <a:r>
              <a:rPr lang="en-US" dirty="0" smtClean="0"/>
              <a:t>with?  </a:t>
            </a:r>
            <a:r>
              <a:rPr lang="en-US" dirty="0"/>
              <a:t>Actual characters never bigger than 28x28.  Just padding the edges so for example the top corner node of the feature map can have a pad of two up and left for its feature map.</a:t>
            </a:r>
          </a:p>
          <a:p>
            <a:r>
              <a:rPr lang="en-US" dirty="0"/>
              <a:t>Same things happens with 14x14 to 10x10 drop </a:t>
            </a:r>
            <a:r>
              <a:rPr lang="en-US" dirty="0" smtClean="0"/>
              <a:t>from S2 </a:t>
            </a:r>
            <a:r>
              <a:rPr lang="en-US" dirty="0"/>
              <a:t>to C3</a:t>
            </a:r>
          </a:p>
          <a:p>
            <a:r>
              <a:rPr lang="en-US" dirty="0" smtClean="0"/>
              <a:t>C3</a:t>
            </a:r>
            <a:r>
              <a:rPr lang="en-US" dirty="0"/>
              <a:t>: 6 </a:t>
            </a:r>
            <a:r>
              <a:rPr lang="en-US" dirty="0" smtClean="0"/>
              <a:t>maps connect to </a:t>
            </a:r>
            <a:r>
              <a:rPr lang="en-US" dirty="0"/>
              <a:t>3, 9 to 4, and 1</a:t>
            </a:r>
            <a:r>
              <a:rPr lang="en-US" dirty="0" smtClean="0"/>
              <a:t> </a:t>
            </a:r>
            <a:r>
              <a:rPr lang="en-US" dirty="0"/>
              <a:t>to all </a:t>
            </a:r>
            <a:r>
              <a:rPr lang="en-US" dirty="0" smtClean="0"/>
              <a:t>6. Forces </a:t>
            </a:r>
            <a:r>
              <a:rPr lang="en-US" dirty="0"/>
              <a:t>discovery of more diverse feature </a:t>
            </a:r>
            <a:r>
              <a:rPr lang="en-US" dirty="0" smtClean="0"/>
              <a:t>combinations. Table </a:t>
            </a:r>
            <a:r>
              <a:rPr lang="en-US" dirty="0"/>
              <a:t>1 only considers contiguous subsets of 3, and more mixed subsets of 4 feature maps, and one with all – heuristic </a:t>
            </a:r>
            <a:r>
              <a:rPr lang="en-US" dirty="0" smtClean="0"/>
              <a:t>attempt</a:t>
            </a:r>
          </a:p>
          <a:p>
            <a:r>
              <a:rPr lang="en-US" dirty="0" err="1" smtClean="0"/>
              <a:t>LeCun</a:t>
            </a:r>
            <a:r>
              <a:rPr lang="en-US" dirty="0" smtClean="0"/>
              <a:t> used a special RBF output approach in his LeCun-5 model.  Could commonly have just gone into an output layer at F6 with 10 output nodes. Then would have been 10*(120+1) = 1210 weights going to the last output layer</a:t>
            </a:r>
          </a:p>
          <a:p>
            <a:r>
              <a:rPr lang="en-US" dirty="0" smtClean="0"/>
              <a:t>~340,000 total connections</a:t>
            </a:r>
            <a:r>
              <a:rPr lang="en-US" dirty="0"/>
              <a:t>, </a:t>
            </a:r>
            <a:r>
              <a:rPr lang="en-US" dirty="0" smtClean="0"/>
              <a:t>with 60,000 </a:t>
            </a:r>
            <a:r>
              <a:rPr lang="en-US" dirty="0"/>
              <a:t>trainable </a:t>
            </a:r>
            <a:r>
              <a:rPr lang="en-US" dirty="0" smtClean="0"/>
              <a:t>parameters 97% of which are in the final MLP</a:t>
            </a:r>
            <a:endParaRPr lang="en-US" dirty="0"/>
          </a:p>
          <a:p>
            <a:endParaRPr lang="en-US" dirty="0"/>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15</a:t>
            </a:fld>
            <a:endParaRPr lang="en-US">
              <a:uFillTx/>
            </a:endParaRPr>
          </a:p>
        </p:txBody>
      </p:sp>
      <p:graphicFrame>
        <p:nvGraphicFramePr>
          <p:cNvPr id="6" name="Table 5"/>
          <p:cNvGraphicFramePr>
            <a:graphicFrameLocks noGrp="1"/>
          </p:cNvGraphicFramePr>
          <p:nvPr>
            <p:extLst>
              <p:ext uri="{D42A27DB-BD31-4B8C-83A1-F6EECF244321}">
                <p14:modId xmlns:p14="http://schemas.microsoft.com/office/powerpoint/2010/main" val="2388982980"/>
              </p:ext>
            </p:extLst>
          </p:nvPr>
        </p:nvGraphicFramePr>
        <p:xfrm>
          <a:off x="457200" y="1066800"/>
          <a:ext cx="8305800" cy="3235960"/>
        </p:xfrm>
        <a:graphic>
          <a:graphicData uri="http://schemas.openxmlformats.org/drawingml/2006/table">
            <a:tbl>
              <a:tblPr firstRow="1" bandRow="1">
                <a:tableStyleId>{2D5ABB26-0587-4C30-8999-92F81FD0307C}</a:tableStyleId>
              </a:tblPr>
              <a:tblGrid>
                <a:gridCol w="838200"/>
                <a:gridCol w="2895600"/>
                <a:gridCol w="4572000"/>
              </a:tblGrid>
              <a:tr h="370840">
                <a:tc>
                  <a:txBody>
                    <a:bodyPr/>
                    <a:lstStyle/>
                    <a:p>
                      <a:r>
                        <a:rPr lang="en-US" dirty="0" smtClean="0"/>
                        <a:t>Layer</a:t>
                      </a: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en-US" dirty="0" smtClean="0"/>
                        <a:t>Trainable Weights</a:t>
                      </a: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en-US" dirty="0" smtClean="0"/>
                        <a:t>Connections</a:t>
                      </a: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r h="370840">
                <a:tc>
                  <a:txBody>
                    <a:bodyPr/>
                    <a:lstStyle/>
                    <a:p>
                      <a:r>
                        <a:rPr lang="en-US" dirty="0" smtClean="0"/>
                        <a:t>C1</a:t>
                      </a: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en-US" dirty="0" smtClean="0"/>
                        <a:t>(25+1)*6</a:t>
                      </a:r>
                      <a:r>
                        <a:rPr lang="en-US" baseline="0" dirty="0" smtClean="0"/>
                        <a:t> = 156</a:t>
                      </a: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(25+1)*6</a:t>
                      </a:r>
                      <a:r>
                        <a:rPr lang="en-US" baseline="0" dirty="0" smtClean="0"/>
                        <a:t>*28*28 = 122,304</a:t>
                      </a:r>
                      <a:endParaRPr lang="en-US" dirty="0" smtClean="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r h="370840">
                <a:tc>
                  <a:txBody>
                    <a:bodyPr/>
                    <a:lstStyle/>
                    <a:p>
                      <a:r>
                        <a:rPr lang="en-US" dirty="0" smtClean="0"/>
                        <a:t>S2</a:t>
                      </a: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en-US" dirty="0" smtClean="0"/>
                        <a:t>(1+1)*6 = 12</a:t>
                      </a: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en-US" dirty="0" smtClean="0"/>
                        <a:t>(4+1)*6*14*14</a:t>
                      </a:r>
                      <a:r>
                        <a:rPr lang="en-US" baseline="0" dirty="0" smtClean="0"/>
                        <a:t> = 5880 (2x2 links and bias)</a:t>
                      </a: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r h="370840">
                <a:tc>
                  <a:txBody>
                    <a:bodyPr/>
                    <a:lstStyle/>
                    <a:p>
                      <a:r>
                        <a:rPr lang="en-US" dirty="0" smtClean="0"/>
                        <a:t>C3</a:t>
                      </a: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en-US" dirty="0" smtClean="0"/>
                        <a:t>6*(25*3+1) + 9*(25*4+1) + 1*(25*6+1) = 1516</a:t>
                      </a: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en-US" dirty="0" smtClean="0"/>
                        <a:t>1516*10*10 = 151,600</a:t>
                      </a: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r h="370840">
                <a:tc>
                  <a:txBody>
                    <a:bodyPr/>
                    <a:lstStyle/>
                    <a:p>
                      <a:r>
                        <a:rPr lang="en-US" dirty="0" smtClean="0"/>
                        <a:t>S4</a:t>
                      </a: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en-US" dirty="0" smtClean="0"/>
                        <a:t>16*2 = 32</a:t>
                      </a: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16*5*5*5 = 2000  </a:t>
                      </a:r>
                      <a:r>
                        <a:rPr lang="en-US" baseline="0" dirty="0" smtClean="0"/>
                        <a:t>(2x2 links and bias)</a:t>
                      </a:r>
                      <a:endParaRPr lang="en-US" dirty="0" smtClean="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r h="370840">
                <a:tc>
                  <a:txBody>
                    <a:bodyPr/>
                    <a:lstStyle/>
                    <a:p>
                      <a:r>
                        <a:rPr lang="en-US" dirty="0" smtClean="0"/>
                        <a:t>C5</a:t>
                      </a: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en-US" dirty="0" smtClean="0"/>
                        <a:t>120*(5*5*16+1) = 48,120 </a:t>
                      </a: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en-US" dirty="0" smtClean="0"/>
                        <a:t>Same</a:t>
                      </a:r>
                      <a:r>
                        <a:rPr lang="en-US" baseline="0" dirty="0" smtClean="0"/>
                        <a:t> since fully connected MLP at this point</a:t>
                      </a: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r h="370840">
                <a:tc>
                  <a:txBody>
                    <a:bodyPr/>
                    <a:lstStyle/>
                    <a:p>
                      <a:r>
                        <a:rPr lang="en-US" dirty="0" smtClean="0"/>
                        <a:t>F6</a:t>
                      </a: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en-US" dirty="0" smtClean="0"/>
                        <a:t>84*(120+1) = 10,164</a:t>
                      </a: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en-US" dirty="0" smtClean="0"/>
                        <a:t>Same</a:t>
                      </a: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r h="370840">
                <a:tc>
                  <a:txBody>
                    <a:bodyPr/>
                    <a:lstStyle/>
                    <a:p>
                      <a:r>
                        <a:rPr lang="en-US" dirty="0" smtClean="0"/>
                        <a:t>Output</a:t>
                      </a: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10*(84+1) = 850 (RBF)</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r>
                        <a:rPr lang="en-US" dirty="0" smtClean="0"/>
                        <a:t>Same</a:t>
                      </a: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52965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 Summary</a:t>
            </a:r>
            <a:endParaRPr lang="en-US" dirty="0"/>
          </a:p>
        </p:txBody>
      </p:sp>
      <p:sp>
        <p:nvSpPr>
          <p:cNvPr id="3" name="Content Placeholder 2"/>
          <p:cNvSpPr>
            <a:spLocks noGrp="1"/>
          </p:cNvSpPr>
          <p:nvPr>
            <p:ph idx="1"/>
          </p:nvPr>
        </p:nvSpPr>
        <p:spPr>
          <a:xfrm>
            <a:off x="685800" y="1066800"/>
            <a:ext cx="7772400" cy="5029200"/>
          </a:xfrm>
        </p:spPr>
        <p:txBody>
          <a:bodyPr>
            <a:normAutofit fontScale="92500"/>
          </a:bodyPr>
          <a:lstStyle/>
          <a:p>
            <a:r>
              <a:rPr lang="en-US" dirty="0" smtClean="0"/>
              <a:t>High accuracy for image </a:t>
            </a:r>
            <a:r>
              <a:rPr lang="en-US" dirty="0" smtClean="0"/>
              <a:t>applications</a:t>
            </a:r>
            <a:endParaRPr lang="en-US" dirty="0" smtClean="0"/>
          </a:p>
          <a:p>
            <a:r>
              <a:rPr lang="en-US" dirty="0" smtClean="0"/>
              <a:t>Special </a:t>
            </a:r>
            <a:r>
              <a:rPr lang="en-US" dirty="0" smtClean="0"/>
              <a:t>purpose net – Just for images or problems with strong local spatial/temporal correlation</a:t>
            </a:r>
          </a:p>
          <a:p>
            <a:r>
              <a:rPr lang="en-US" dirty="0" smtClean="0"/>
              <a:t>Lots </a:t>
            </a:r>
            <a:r>
              <a:rPr lang="en-US" dirty="0" smtClean="0"/>
              <a:t>of hand crafting and CV tuning to find the right recipe of receptive fields, layer interconnections, etc.</a:t>
            </a:r>
          </a:p>
          <a:p>
            <a:pPr lvl="1"/>
            <a:r>
              <a:rPr lang="en-US" dirty="0" smtClean="0"/>
              <a:t>Lots more Hyperparameters than standard nets, and even than other deep networks, since the structures of CNNs are so handcrafted</a:t>
            </a:r>
          </a:p>
          <a:p>
            <a:pPr lvl="1"/>
            <a:r>
              <a:rPr lang="en-US" dirty="0" smtClean="0"/>
              <a:t>Recent research proposing simpler more consistent structure also </a:t>
            </a:r>
            <a:r>
              <a:rPr lang="en-US" dirty="0" smtClean="0"/>
              <a:t>effective. If </a:t>
            </a:r>
            <a:r>
              <a:rPr lang="en-US" dirty="0" smtClean="0"/>
              <a:t>5x5, 2x2, depth just a function of initial image and pooling field (2x2), thus main parameters are only number of feature maps per layer, and MLP hidden </a:t>
            </a:r>
            <a:r>
              <a:rPr lang="en-US" dirty="0" smtClean="0"/>
              <a:t>nodes</a:t>
            </a:r>
          </a:p>
          <a:p>
            <a:pPr lvl="1"/>
            <a:r>
              <a:rPr lang="en-US" dirty="0" smtClean="0"/>
              <a:t>CNNs getting wider and deeper with speed-up techniques (e.g. </a:t>
            </a:r>
            <a:r>
              <a:rPr lang="en-US" dirty="0" err="1" smtClean="0"/>
              <a:t>ReLU</a:t>
            </a:r>
            <a:r>
              <a:rPr lang="en-US" dirty="0"/>
              <a:t>)</a:t>
            </a:r>
            <a:r>
              <a:rPr lang="en-US" dirty="0" smtClean="0"/>
              <a:t> </a:t>
            </a:r>
          </a:p>
          <a:p>
            <a:r>
              <a:rPr lang="en-US" dirty="0" smtClean="0"/>
              <a:t>Drop-out often used for overfit avoidance</a:t>
            </a:r>
          </a:p>
          <a:p>
            <a:r>
              <a:rPr lang="en-US" dirty="0" smtClean="0"/>
              <a:t>Advanced convolution (e.g. </a:t>
            </a:r>
            <a:r>
              <a:rPr lang="en-US" dirty="0" err="1" smtClean="0"/>
              <a:t>NiN</a:t>
            </a:r>
            <a:r>
              <a:rPr lang="en-US" dirty="0" smtClean="0"/>
              <a:t>) and Pooling approaches</a:t>
            </a:r>
            <a:endParaRPr lang="en-US" dirty="0" smtClean="0"/>
          </a:p>
          <a:p>
            <a:pPr lvl="1"/>
            <a:endParaRPr lang="en-US" dirty="0" smtClean="0"/>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16</a:t>
            </a:fld>
            <a:endParaRPr lang="en-US">
              <a:uFillTx/>
            </a:endParaRPr>
          </a:p>
        </p:txBody>
      </p:sp>
    </p:spTree>
    <p:extLst>
      <p:ext uri="{BB962C8B-B14F-4D97-AF65-F5344CB8AC3E}">
        <p14:creationId xmlns:p14="http://schemas.microsoft.com/office/powerpoint/2010/main" val="4101023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772400" cy="838200"/>
          </a:xfrm>
        </p:spPr>
        <p:txBody>
          <a:bodyPr/>
          <a:lstStyle/>
          <a:p>
            <a:r>
              <a:rPr lang="en-US" dirty="0" smtClean="0">
                <a:uFillTx/>
              </a:rPr>
              <a:t>Training Deep Networks</a:t>
            </a:r>
            <a:endParaRPr lang="en-US" dirty="0">
              <a:uFillTx/>
            </a:endParaRPr>
          </a:p>
        </p:txBody>
      </p:sp>
      <p:sp>
        <p:nvSpPr>
          <p:cNvPr id="3" name="Content Placeholder 2"/>
          <p:cNvSpPr>
            <a:spLocks noGrp="1"/>
          </p:cNvSpPr>
          <p:nvPr>
            <p:ph idx="1"/>
          </p:nvPr>
        </p:nvSpPr>
        <p:spPr>
          <a:xfrm>
            <a:off x="685800" y="1295400"/>
            <a:ext cx="8001000" cy="4953000"/>
          </a:xfrm>
        </p:spPr>
        <p:txBody>
          <a:bodyPr>
            <a:normAutofit/>
          </a:bodyPr>
          <a:lstStyle/>
          <a:p>
            <a:r>
              <a:rPr lang="en-US" dirty="0" smtClean="0">
                <a:uFillTx/>
              </a:rPr>
              <a:t>Build a feature space</a:t>
            </a:r>
          </a:p>
          <a:p>
            <a:pPr lvl="1"/>
            <a:r>
              <a:rPr lang="en-US" dirty="0" smtClean="0">
                <a:uFillTx/>
              </a:rPr>
              <a:t>Note that this is what we do with SVM kernels, or trained hidden layers in BP, etc., but now we will build the feature space using deep architectures</a:t>
            </a:r>
          </a:p>
          <a:p>
            <a:pPr lvl="1"/>
            <a:r>
              <a:rPr lang="en-US" dirty="0" smtClean="0">
                <a:uFillTx/>
              </a:rPr>
              <a:t>Unsupervised training between layers can decompose the problem into distributed sub-problems (with higher levels of abstraction) to be further decomposed at subsequent layers</a:t>
            </a:r>
          </a:p>
          <a:p>
            <a:pPr lvl="2"/>
            <a:endParaRPr lang="en-US" dirty="0" smtClean="0">
              <a:uFillTx/>
            </a:endParaRP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17</a:t>
            </a:fld>
            <a:endParaRPr lang="en-US">
              <a:uFillTx/>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Training Deep Networks</a:t>
            </a:r>
            <a:endParaRPr lang="en-US" dirty="0">
              <a:uFillTx/>
            </a:endParaRPr>
          </a:p>
        </p:txBody>
      </p:sp>
      <p:sp>
        <p:nvSpPr>
          <p:cNvPr id="3" name="Content Placeholder 2"/>
          <p:cNvSpPr>
            <a:spLocks noGrp="1"/>
          </p:cNvSpPr>
          <p:nvPr>
            <p:ph idx="1"/>
          </p:nvPr>
        </p:nvSpPr>
        <p:spPr>
          <a:xfrm>
            <a:off x="685800" y="1295400"/>
            <a:ext cx="8001000" cy="4800600"/>
          </a:xfrm>
        </p:spPr>
        <p:txBody>
          <a:bodyPr>
            <a:normAutofit fontScale="92500" lnSpcReduction="20000"/>
          </a:bodyPr>
          <a:lstStyle/>
          <a:p>
            <a:r>
              <a:rPr lang="en-US" dirty="0" smtClean="0">
                <a:uFillTx/>
              </a:rPr>
              <a:t>Difficulties of supervised training of deep networks</a:t>
            </a:r>
          </a:p>
          <a:p>
            <a:pPr lvl="1"/>
            <a:r>
              <a:rPr lang="en-US" dirty="0" smtClean="0">
                <a:uFillTx/>
              </a:rPr>
              <a:t>Early layers of MLP do not get trained well</a:t>
            </a:r>
          </a:p>
          <a:p>
            <a:pPr lvl="2"/>
            <a:r>
              <a:rPr lang="en-US" dirty="0" smtClean="0">
                <a:uFillTx/>
              </a:rPr>
              <a:t>Diffusion of Gradient – error attenuates as it propagates to earlier layers</a:t>
            </a:r>
          </a:p>
          <a:p>
            <a:pPr lvl="2"/>
            <a:r>
              <a:rPr lang="en-US" dirty="0" smtClean="0">
                <a:uFillTx/>
              </a:rPr>
              <a:t>Leads to very slow training</a:t>
            </a:r>
          </a:p>
          <a:p>
            <a:pPr lvl="2"/>
            <a:r>
              <a:rPr lang="en-US" dirty="0" smtClean="0">
                <a:uFillTx/>
              </a:rPr>
              <a:t>Exacerbated since top couple layers can usually learn any task "pretty well" and thus the error to earlier layers drops quickly as the top layers "mostly" solve the task– lower layers never get the opportunity to use their capacity to improve results, they just do a random feature map</a:t>
            </a:r>
          </a:p>
          <a:p>
            <a:pPr lvl="2"/>
            <a:r>
              <a:rPr lang="en-US" dirty="0" smtClean="0">
                <a:uFillTx/>
              </a:rPr>
              <a:t>Need a way for early layers to do effective work</a:t>
            </a:r>
          </a:p>
          <a:p>
            <a:pPr lvl="2"/>
            <a:r>
              <a:rPr lang="en-US" dirty="0" smtClean="0"/>
              <a:t>Instability of gradient in deep networks: Vanishing or exploding gradient</a:t>
            </a:r>
          </a:p>
          <a:p>
            <a:pPr lvl="3"/>
            <a:r>
              <a:rPr lang="en-US" dirty="0" smtClean="0"/>
              <a:t>Product of many terms, which unless “balanced” just right, is unstable</a:t>
            </a:r>
          </a:p>
          <a:p>
            <a:pPr lvl="3"/>
            <a:r>
              <a:rPr lang="en-US" dirty="0" smtClean="0">
                <a:uFillTx/>
              </a:rPr>
              <a:t>Either early or late layers stuck while “opposite” layers are learning</a:t>
            </a:r>
          </a:p>
          <a:p>
            <a:pPr lvl="1"/>
            <a:r>
              <a:rPr lang="en-US" dirty="0" smtClean="0">
                <a:uFillTx/>
              </a:rPr>
              <a:t>Often not enough labeled data available while there may be lots of unlabeled data</a:t>
            </a:r>
          </a:p>
          <a:p>
            <a:pPr lvl="2"/>
            <a:r>
              <a:rPr lang="en-US" dirty="0" smtClean="0">
                <a:uFillTx/>
              </a:rPr>
              <a:t>Can we use unsupervised/semi-supervised approaches to take advantage of the unlabeled data</a:t>
            </a:r>
          </a:p>
          <a:p>
            <a:pPr lvl="1"/>
            <a:r>
              <a:rPr lang="en-US" dirty="0" smtClean="0">
                <a:uFillTx/>
              </a:rPr>
              <a:t>Deep networks tend to have more sensitive training issues problems than shallow networks during supervised training</a:t>
            </a:r>
          </a:p>
          <a:p>
            <a:pPr lvl="1"/>
            <a:endParaRPr lang="en-US" dirty="0" smtClean="0">
              <a:uFillTx/>
            </a:endParaRPr>
          </a:p>
          <a:p>
            <a:pPr lvl="2"/>
            <a:endParaRPr lang="en-US" dirty="0" smtClean="0">
              <a:uFillTx/>
            </a:endParaRP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18</a:t>
            </a:fld>
            <a:endParaRPr lang="en-US">
              <a:uFillTx/>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Greedy Layer-Wise Training</a:t>
            </a:r>
            <a:endParaRPr lang="en-US" dirty="0">
              <a:uFillTx/>
            </a:endParaRPr>
          </a:p>
        </p:txBody>
      </p:sp>
      <p:sp>
        <p:nvSpPr>
          <p:cNvPr id="3" name="Content Placeholder 2"/>
          <p:cNvSpPr>
            <a:spLocks noGrp="1"/>
          </p:cNvSpPr>
          <p:nvPr>
            <p:ph idx="1"/>
          </p:nvPr>
        </p:nvSpPr>
        <p:spPr>
          <a:xfrm>
            <a:off x="609600" y="1295400"/>
            <a:ext cx="8077200" cy="4800600"/>
          </a:xfrm>
        </p:spPr>
        <p:txBody>
          <a:bodyPr>
            <a:normAutofit fontScale="92500" lnSpcReduction="20000"/>
          </a:bodyPr>
          <a:lstStyle/>
          <a:p>
            <a:r>
              <a:rPr lang="en-US" dirty="0" smtClean="0">
                <a:uFillTx/>
              </a:rPr>
              <a:t>One answer is greedy layer-wise training</a:t>
            </a:r>
          </a:p>
          <a:p>
            <a:pPr marL="457200" indent="-457200">
              <a:buClrTx/>
              <a:buFont typeface="+mj-lt"/>
              <a:buAutoNum type="arabicPeriod"/>
            </a:pPr>
            <a:r>
              <a:rPr lang="en-US" dirty="0" smtClean="0">
                <a:uFillTx/>
              </a:rPr>
              <a:t>Train first layer using your data without the labels (unsupervised)</a:t>
            </a:r>
          </a:p>
          <a:p>
            <a:pPr marL="914400" lvl="1" indent="-457200">
              <a:buClrTx/>
            </a:pPr>
            <a:r>
              <a:rPr lang="en-US" dirty="0" smtClean="0">
                <a:uFillTx/>
              </a:rPr>
              <a:t>Since there are no targets at this level, labels don't help.  Could also use the more abundant unlabeled data which is not part of the training set (i.e. self-taught learning).</a:t>
            </a:r>
          </a:p>
          <a:p>
            <a:pPr marL="457200" indent="-457200">
              <a:buClrTx/>
              <a:buFont typeface="+mj-lt"/>
              <a:buAutoNum type="arabicPeriod"/>
            </a:pPr>
            <a:r>
              <a:rPr lang="en-US" dirty="0" smtClean="0">
                <a:uFillTx/>
              </a:rPr>
              <a:t>Then freeze the first layer parameters and start training the second layer using the output of the first layer as the unsupervised input to the second layer</a:t>
            </a:r>
          </a:p>
          <a:p>
            <a:pPr marL="457200" indent="-457200">
              <a:buClrTx/>
              <a:buFont typeface="+mj-lt"/>
              <a:buAutoNum type="arabicPeriod"/>
            </a:pPr>
            <a:r>
              <a:rPr lang="en-US" dirty="0" smtClean="0">
                <a:uFillTx/>
              </a:rPr>
              <a:t>Repeat this for as many layers as desired</a:t>
            </a:r>
          </a:p>
          <a:p>
            <a:pPr marL="857250" lvl="1" indent="-457200">
              <a:buClrTx/>
            </a:pPr>
            <a:r>
              <a:rPr lang="en-US" dirty="0" smtClean="0">
                <a:uFillTx/>
              </a:rPr>
              <a:t>This builds our set of robust features</a:t>
            </a:r>
          </a:p>
          <a:p>
            <a:pPr marL="457200" indent="-457200">
              <a:buClrTx/>
              <a:buFont typeface="+mj-lt"/>
              <a:buAutoNum type="arabicPeriod"/>
            </a:pPr>
            <a:r>
              <a:rPr lang="en-US" dirty="0" smtClean="0">
                <a:uFillTx/>
              </a:rPr>
              <a:t>Use the outputs of the final layer as inputs to a supervised layer/model and train the last supervised </a:t>
            </a:r>
            <a:r>
              <a:rPr lang="en-US" dirty="0" err="1" smtClean="0">
                <a:uFillTx/>
              </a:rPr>
              <a:t>layer(s</a:t>
            </a:r>
            <a:r>
              <a:rPr lang="en-US" dirty="0" smtClean="0">
                <a:uFillTx/>
              </a:rPr>
              <a:t>) (leave early weights frozen)</a:t>
            </a:r>
          </a:p>
          <a:p>
            <a:pPr marL="457200" indent="-457200">
              <a:buClrTx/>
              <a:buFont typeface="+mj-lt"/>
              <a:buAutoNum type="arabicPeriod"/>
            </a:pPr>
            <a:r>
              <a:rPr lang="en-US" dirty="0" smtClean="0">
                <a:uFillTx/>
              </a:rPr>
              <a:t>Unfreeze all weights and fine tune the full network by training with a supervised approach, given the </a:t>
            </a:r>
            <a:r>
              <a:rPr lang="en-US" i="1" dirty="0" smtClean="0">
                <a:uFillTx/>
              </a:rPr>
              <a:t>pre-training </a:t>
            </a:r>
            <a:r>
              <a:rPr lang="en-US" dirty="0" smtClean="0">
                <a:uFillTx/>
              </a:rPr>
              <a:t>weight settings</a:t>
            </a:r>
          </a:p>
          <a:p>
            <a:endParaRPr lang="en-US" dirty="0" smtClean="0">
              <a:uFillTx/>
            </a:endParaRP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19</a:t>
            </a:fld>
            <a:endParaRPr lang="en-US">
              <a:uFillTx/>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Deep Learning Overview</a:t>
            </a:r>
            <a:endParaRPr lang="en-US" dirty="0">
              <a:uFillTx/>
            </a:endParaRPr>
          </a:p>
        </p:txBody>
      </p:sp>
      <p:sp>
        <p:nvSpPr>
          <p:cNvPr id="3" name="Content Placeholder 2"/>
          <p:cNvSpPr>
            <a:spLocks noGrp="1"/>
          </p:cNvSpPr>
          <p:nvPr>
            <p:ph idx="1"/>
          </p:nvPr>
        </p:nvSpPr>
        <p:spPr>
          <a:xfrm>
            <a:off x="685800" y="1295400"/>
            <a:ext cx="7924800" cy="4800600"/>
          </a:xfrm>
        </p:spPr>
        <p:txBody>
          <a:bodyPr>
            <a:normAutofit lnSpcReduction="10000"/>
          </a:bodyPr>
          <a:lstStyle/>
          <a:p>
            <a:r>
              <a:rPr lang="en-US" dirty="0" smtClean="0">
                <a:uFillTx/>
              </a:rPr>
              <a:t>Train networks with many layers (vs. shallow nets with just a couple of layers)</a:t>
            </a:r>
          </a:p>
          <a:p>
            <a:r>
              <a:rPr lang="en-US" dirty="0" smtClean="0">
                <a:uFillTx/>
              </a:rPr>
              <a:t>Multiple layers work to build an improved feature space</a:t>
            </a:r>
          </a:p>
          <a:p>
            <a:pPr lvl="1"/>
            <a:r>
              <a:rPr lang="en-US" dirty="0" smtClean="0">
                <a:uFillTx/>
              </a:rPr>
              <a:t>First layer learns 1</a:t>
            </a:r>
            <a:r>
              <a:rPr lang="en-US" baseline="30000" dirty="0" smtClean="0">
                <a:uFillTx/>
              </a:rPr>
              <a:t>st</a:t>
            </a:r>
            <a:r>
              <a:rPr lang="en-US" dirty="0" smtClean="0">
                <a:uFillTx/>
              </a:rPr>
              <a:t> order features (e.g. edges…)</a:t>
            </a:r>
          </a:p>
          <a:p>
            <a:pPr lvl="1"/>
            <a:r>
              <a:rPr lang="en-US" dirty="0" smtClean="0">
                <a:uFillTx/>
              </a:rPr>
              <a:t>2</a:t>
            </a:r>
            <a:r>
              <a:rPr lang="en-US" baseline="30000" dirty="0" smtClean="0">
                <a:uFillTx/>
              </a:rPr>
              <a:t>nd</a:t>
            </a:r>
            <a:r>
              <a:rPr lang="en-US" dirty="0" smtClean="0">
                <a:uFillTx/>
              </a:rPr>
              <a:t> layer learns higher order features (combinations of first layer features, combinations of edges, etc.)</a:t>
            </a:r>
          </a:p>
          <a:p>
            <a:pPr lvl="1"/>
            <a:r>
              <a:rPr lang="en-US" dirty="0" smtClean="0">
                <a:uFillTx/>
              </a:rPr>
              <a:t>In current models layers often learn in an unsupervised mode and discover general features of the input space – serving multiple tasks related to the unsupervised instances (image recognition, etc.)</a:t>
            </a:r>
          </a:p>
          <a:p>
            <a:pPr lvl="1"/>
            <a:r>
              <a:rPr lang="en-US" dirty="0" smtClean="0">
                <a:uFillTx/>
              </a:rPr>
              <a:t>Then final layer features are fed into supervised layer(s)</a:t>
            </a:r>
          </a:p>
          <a:p>
            <a:pPr lvl="2"/>
            <a:r>
              <a:rPr lang="en-US" dirty="0" smtClean="0">
                <a:uFillTx/>
              </a:rPr>
              <a:t>And entire network is often subsequently tuned using supervised training of the entire net, using the initial weightings learned in the unsupervised phase</a:t>
            </a:r>
          </a:p>
          <a:p>
            <a:pPr lvl="1"/>
            <a:r>
              <a:rPr lang="en-US" dirty="0" smtClean="0">
                <a:uFillTx/>
              </a:rPr>
              <a:t>Could also do fully supervised versions, etc. (early BP attempts)</a:t>
            </a:r>
          </a:p>
          <a:p>
            <a:pPr lvl="1"/>
            <a:endParaRPr lang="en-US" dirty="0">
              <a:uFillTx/>
            </a:endParaRPr>
          </a:p>
        </p:txBody>
      </p:sp>
      <p:sp>
        <p:nvSpPr>
          <p:cNvPr id="4" name="Footer Placeholder 3"/>
          <p:cNvSpPr>
            <a:spLocks noGrp="1"/>
          </p:cNvSpPr>
          <p:nvPr>
            <p:ph type="ftr" sz="quarter" idx="11"/>
          </p:nvPr>
        </p:nvSpPr>
        <p:spPr/>
        <p:txBody>
          <a:bodyPr/>
          <a:lstStyle/>
          <a:p>
            <a:pPr>
              <a:defRPr>
                <a:uFillTx/>
              </a:defRPr>
            </a:pPr>
            <a:r>
              <a:rPr lang="en-US" dirty="0" smtClean="0">
                <a:uFillTx/>
              </a:rPr>
              <a:t>CS 678 – Deep Learning</a:t>
            </a:r>
            <a:endParaRPr lang="en-US" dirty="0">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2</a:t>
            </a:fld>
            <a:endParaRPr lang="en-US" dirty="0">
              <a:uFillTx/>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1066800"/>
          </a:xfrm>
        </p:spPr>
        <p:txBody>
          <a:bodyPr/>
          <a:lstStyle/>
          <a:p>
            <a:r>
              <a:rPr lang="en-US" dirty="0" smtClean="0">
                <a:uFillTx/>
              </a:rPr>
              <a:t>Deep Net with Greedy Layer Wise Training</a:t>
            </a:r>
            <a:endParaRPr lang="en-US" dirty="0">
              <a:uFillTx/>
            </a:endParaRPr>
          </a:p>
        </p:txBody>
      </p:sp>
      <p:sp>
        <p:nvSpPr>
          <p:cNvPr id="4" name="Footer Placeholder 3"/>
          <p:cNvSpPr>
            <a:spLocks noGrp="1"/>
          </p:cNvSpPr>
          <p:nvPr>
            <p:ph type="ftr" sz="quarter" idx="11"/>
          </p:nvPr>
        </p:nvSpPr>
        <p:spPr/>
        <p:txBody>
          <a:bodyPr/>
          <a:lstStyle/>
          <a:p>
            <a:pPr>
              <a:defRPr>
                <a:uFillTx/>
              </a:defRPr>
            </a:pPr>
            <a:r>
              <a:rPr lang="en-US" smtClean="0">
                <a:uFillTx/>
              </a:rPr>
              <a:t>Adobe – Deep Learning and Active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20</a:t>
            </a:fld>
            <a:endParaRPr lang="en-US">
              <a:uFillTx/>
            </a:endParaRPr>
          </a:p>
        </p:txBody>
      </p:sp>
      <p:sp>
        <p:nvSpPr>
          <p:cNvPr id="6" name="Rectangle 5"/>
          <p:cNvSpPr>
            <a:spLocks/>
          </p:cNvSpPr>
          <p:nvPr/>
        </p:nvSpPr>
        <p:spPr bwMode="auto">
          <a:xfrm>
            <a:off x="3048000" y="1905000"/>
            <a:ext cx="3124200" cy="3657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7" name="Oval 6"/>
          <p:cNvSpPr>
            <a:spLocks/>
          </p:cNvSpPr>
          <p:nvPr/>
        </p:nvSpPr>
        <p:spPr bwMode="auto">
          <a:xfrm>
            <a:off x="3695700" y="6019800"/>
            <a:ext cx="228600" cy="228600"/>
          </a:xfrm>
          <a:prstGeom prst="ellipse">
            <a:avLst/>
          </a:prstGeom>
          <a:solidFill>
            <a:srgbClr val="CC66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8" name="Oval 7"/>
          <p:cNvSpPr>
            <a:spLocks/>
          </p:cNvSpPr>
          <p:nvPr/>
        </p:nvSpPr>
        <p:spPr bwMode="auto">
          <a:xfrm>
            <a:off x="4191000" y="6019800"/>
            <a:ext cx="228600" cy="228600"/>
          </a:xfrm>
          <a:prstGeom prst="ellipse">
            <a:avLst/>
          </a:prstGeom>
          <a:solidFill>
            <a:srgbClr val="CC66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9" name="Oval 8"/>
          <p:cNvSpPr>
            <a:spLocks/>
          </p:cNvSpPr>
          <p:nvPr/>
        </p:nvSpPr>
        <p:spPr bwMode="auto">
          <a:xfrm>
            <a:off x="4648200" y="6019800"/>
            <a:ext cx="228600" cy="228600"/>
          </a:xfrm>
          <a:prstGeom prst="ellipse">
            <a:avLst/>
          </a:prstGeom>
          <a:solidFill>
            <a:srgbClr val="CC66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10" name="Oval 9"/>
          <p:cNvSpPr>
            <a:spLocks/>
          </p:cNvSpPr>
          <p:nvPr/>
        </p:nvSpPr>
        <p:spPr bwMode="auto">
          <a:xfrm>
            <a:off x="5105400" y="6019800"/>
            <a:ext cx="228600" cy="228600"/>
          </a:xfrm>
          <a:prstGeom prst="ellipse">
            <a:avLst/>
          </a:prstGeom>
          <a:solidFill>
            <a:srgbClr val="CC66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11" name="Oval 10"/>
          <p:cNvSpPr>
            <a:spLocks/>
          </p:cNvSpPr>
          <p:nvPr/>
        </p:nvSpPr>
        <p:spPr bwMode="auto">
          <a:xfrm>
            <a:off x="3733800" y="51054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12" name="Oval 11"/>
          <p:cNvSpPr>
            <a:spLocks/>
          </p:cNvSpPr>
          <p:nvPr/>
        </p:nvSpPr>
        <p:spPr bwMode="auto">
          <a:xfrm>
            <a:off x="4191000" y="51054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13" name="Oval 12"/>
          <p:cNvSpPr>
            <a:spLocks/>
          </p:cNvSpPr>
          <p:nvPr/>
        </p:nvSpPr>
        <p:spPr bwMode="auto">
          <a:xfrm>
            <a:off x="4648200" y="51054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14" name="Oval 13"/>
          <p:cNvSpPr>
            <a:spLocks/>
          </p:cNvSpPr>
          <p:nvPr/>
        </p:nvSpPr>
        <p:spPr bwMode="auto">
          <a:xfrm>
            <a:off x="5105400" y="51054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19" name="Oval 18"/>
          <p:cNvSpPr>
            <a:spLocks/>
          </p:cNvSpPr>
          <p:nvPr/>
        </p:nvSpPr>
        <p:spPr bwMode="auto">
          <a:xfrm>
            <a:off x="3276600" y="51054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20" name="Oval 19"/>
          <p:cNvSpPr>
            <a:spLocks/>
          </p:cNvSpPr>
          <p:nvPr/>
        </p:nvSpPr>
        <p:spPr bwMode="auto">
          <a:xfrm>
            <a:off x="5562600" y="51054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39" name="Oval 38"/>
          <p:cNvSpPr>
            <a:spLocks/>
          </p:cNvSpPr>
          <p:nvPr/>
        </p:nvSpPr>
        <p:spPr bwMode="auto">
          <a:xfrm>
            <a:off x="3962400" y="46482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40" name="Oval 39"/>
          <p:cNvSpPr>
            <a:spLocks/>
          </p:cNvSpPr>
          <p:nvPr/>
        </p:nvSpPr>
        <p:spPr bwMode="auto">
          <a:xfrm>
            <a:off x="4419600" y="46482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41" name="Oval 40"/>
          <p:cNvSpPr>
            <a:spLocks/>
          </p:cNvSpPr>
          <p:nvPr/>
        </p:nvSpPr>
        <p:spPr bwMode="auto">
          <a:xfrm>
            <a:off x="4876800" y="46482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42" name="Oval 41"/>
          <p:cNvSpPr>
            <a:spLocks/>
          </p:cNvSpPr>
          <p:nvPr/>
        </p:nvSpPr>
        <p:spPr bwMode="auto">
          <a:xfrm>
            <a:off x="5334000" y="46482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43" name="Oval 42"/>
          <p:cNvSpPr>
            <a:spLocks/>
          </p:cNvSpPr>
          <p:nvPr/>
        </p:nvSpPr>
        <p:spPr bwMode="auto">
          <a:xfrm>
            <a:off x="3505200" y="46482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61" name="Up Arrow 60"/>
          <p:cNvSpPr>
            <a:spLocks/>
          </p:cNvSpPr>
          <p:nvPr/>
        </p:nvSpPr>
        <p:spPr bwMode="auto">
          <a:xfrm>
            <a:off x="4305300" y="1545982"/>
            <a:ext cx="495300" cy="359017"/>
          </a:xfrm>
          <a:prstGeom prst="upArrow">
            <a:avLst/>
          </a:prstGeom>
          <a:solidFill>
            <a:srgbClr val="3366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62" name="Up Arrow 61"/>
          <p:cNvSpPr>
            <a:spLocks/>
          </p:cNvSpPr>
          <p:nvPr/>
        </p:nvSpPr>
        <p:spPr bwMode="auto">
          <a:xfrm>
            <a:off x="4305300" y="5562599"/>
            <a:ext cx="495300" cy="308455"/>
          </a:xfrm>
          <a:prstGeom prst="upArrow">
            <a:avLst/>
          </a:prstGeom>
          <a:solidFill>
            <a:srgbClr val="3366F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63" name="Rectangle 62"/>
          <p:cNvSpPr>
            <a:spLocks/>
          </p:cNvSpPr>
          <p:nvPr/>
        </p:nvSpPr>
        <p:spPr bwMode="auto">
          <a:xfrm>
            <a:off x="3467100" y="1066800"/>
            <a:ext cx="2400300" cy="47918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64" name="TextBox 63"/>
          <p:cNvSpPr txBox="1">
            <a:spLocks/>
          </p:cNvSpPr>
          <p:nvPr/>
        </p:nvSpPr>
        <p:spPr>
          <a:xfrm>
            <a:off x="3924300" y="1084317"/>
            <a:ext cx="1515409" cy="461665"/>
          </a:xfrm>
          <a:prstGeom prst="rect">
            <a:avLst/>
          </a:prstGeom>
          <a:noFill/>
        </p:spPr>
        <p:txBody>
          <a:bodyPr wrap="none" rtlCol="0">
            <a:spAutoFit/>
          </a:bodyPr>
          <a:lstStyle/>
          <a:p>
            <a:r>
              <a:rPr lang="en-US" dirty="0" smtClean="0">
                <a:solidFill>
                  <a:srgbClr val="00007F"/>
                </a:solidFill>
                <a:uFillTx/>
              </a:rPr>
              <a:t>ML Model</a:t>
            </a:r>
            <a:endParaRPr lang="en-US" dirty="0">
              <a:solidFill>
                <a:srgbClr val="00007F"/>
              </a:solidFill>
              <a:uFillTx/>
            </a:endParaRPr>
          </a:p>
        </p:txBody>
      </p:sp>
      <p:sp>
        <p:nvSpPr>
          <p:cNvPr id="65" name="TextBox 64"/>
          <p:cNvSpPr txBox="1">
            <a:spLocks/>
          </p:cNvSpPr>
          <p:nvPr/>
        </p:nvSpPr>
        <p:spPr>
          <a:xfrm>
            <a:off x="457728" y="1728477"/>
            <a:ext cx="2590272" cy="461665"/>
          </a:xfrm>
          <a:prstGeom prst="rect">
            <a:avLst/>
          </a:prstGeom>
          <a:noFill/>
        </p:spPr>
        <p:txBody>
          <a:bodyPr wrap="none" rtlCol="0">
            <a:spAutoFit/>
          </a:bodyPr>
          <a:lstStyle/>
          <a:p>
            <a:r>
              <a:rPr lang="en-US" dirty="0" smtClean="0">
                <a:uFillTx/>
              </a:rPr>
              <a:t>New Feature Space</a:t>
            </a:r>
            <a:endParaRPr lang="en-US" dirty="0">
              <a:uFillTx/>
            </a:endParaRPr>
          </a:p>
        </p:txBody>
      </p:sp>
      <p:sp>
        <p:nvSpPr>
          <p:cNvPr id="66" name="TextBox 65"/>
          <p:cNvSpPr txBox="1">
            <a:spLocks/>
          </p:cNvSpPr>
          <p:nvPr/>
        </p:nvSpPr>
        <p:spPr>
          <a:xfrm>
            <a:off x="1219877" y="5871054"/>
            <a:ext cx="2056723" cy="461665"/>
          </a:xfrm>
          <a:prstGeom prst="rect">
            <a:avLst/>
          </a:prstGeom>
          <a:noFill/>
        </p:spPr>
        <p:txBody>
          <a:bodyPr wrap="none" rtlCol="0">
            <a:spAutoFit/>
          </a:bodyPr>
          <a:lstStyle/>
          <a:p>
            <a:r>
              <a:rPr lang="en-US" dirty="0" smtClean="0">
                <a:uFillTx/>
              </a:rPr>
              <a:t>Original Inputs</a:t>
            </a:r>
            <a:endParaRPr lang="en-US" dirty="0">
              <a:uFillTx/>
            </a:endParaRPr>
          </a:p>
        </p:txBody>
      </p:sp>
      <p:sp>
        <p:nvSpPr>
          <p:cNvPr id="67" name="Oval 66"/>
          <p:cNvSpPr>
            <a:spLocks/>
          </p:cNvSpPr>
          <p:nvPr/>
        </p:nvSpPr>
        <p:spPr bwMode="auto">
          <a:xfrm>
            <a:off x="3733800" y="41910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68" name="Oval 67"/>
          <p:cNvSpPr>
            <a:spLocks/>
          </p:cNvSpPr>
          <p:nvPr/>
        </p:nvSpPr>
        <p:spPr bwMode="auto">
          <a:xfrm>
            <a:off x="4191000" y="41910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69" name="Oval 68"/>
          <p:cNvSpPr>
            <a:spLocks/>
          </p:cNvSpPr>
          <p:nvPr/>
        </p:nvSpPr>
        <p:spPr bwMode="auto">
          <a:xfrm>
            <a:off x="4648200" y="41910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70" name="Oval 69"/>
          <p:cNvSpPr>
            <a:spLocks/>
          </p:cNvSpPr>
          <p:nvPr/>
        </p:nvSpPr>
        <p:spPr bwMode="auto">
          <a:xfrm>
            <a:off x="5105400" y="41910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71" name="Oval 70"/>
          <p:cNvSpPr>
            <a:spLocks/>
          </p:cNvSpPr>
          <p:nvPr/>
        </p:nvSpPr>
        <p:spPr bwMode="auto">
          <a:xfrm>
            <a:off x="3276600" y="41910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72" name="Oval 71"/>
          <p:cNvSpPr>
            <a:spLocks/>
          </p:cNvSpPr>
          <p:nvPr/>
        </p:nvSpPr>
        <p:spPr bwMode="auto">
          <a:xfrm>
            <a:off x="5562600" y="41910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73" name="Oval 72"/>
          <p:cNvSpPr>
            <a:spLocks/>
          </p:cNvSpPr>
          <p:nvPr/>
        </p:nvSpPr>
        <p:spPr bwMode="auto">
          <a:xfrm>
            <a:off x="3962400" y="37338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74" name="Oval 73"/>
          <p:cNvSpPr>
            <a:spLocks/>
          </p:cNvSpPr>
          <p:nvPr/>
        </p:nvSpPr>
        <p:spPr bwMode="auto">
          <a:xfrm>
            <a:off x="4419600" y="37338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75" name="Oval 74"/>
          <p:cNvSpPr>
            <a:spLocks/>
          </p:cNvSpPr>
          <p:nvPr/>
        </p:nvSpPr>
        <p:spPr bwMode="auto">
          <a:xfrm>
            <a:off x="4876800" y="37338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76" name="Oval 75"/>
          <p:cNvSpPr>
            <a:spLocks/>
          </p:cNvSpPr>
          <p:nvPr/>
        </p:nvSpPr>
        <p:spPr bwMode="auto">
          <a:xfrm>
            <a:off x="5334000" y="37338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77" name="Oval 76"/>
          <p:cNvSpPr>
            <a:spLocks/>
          </p:cNvSpPr>
          <p:nvPr/>
        </p:nvSpPr>
        <p:spPr bwMode="auto">
          <a:xfrm>
            <a:off x="3505200" y="37338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78" name="Oval 77"/>
          <p:cNvSpPr>
            <a:spLocks/>
          </p:cNvSpPr>
          <p:nvPr/>
        </p:nvSpPr>
        <p:spPr bwMode="auto">
          <a:xfrm>
            <a:off x="3733800" y="32766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79" name="Oval 78"/>
          <p:cNvSpPr>
            <a:spLocks/>
          </p:cNvSpPr>
          <p:nvPr/>
        </p:nvSpPr>
        <p:spPr bwMode="auto">
          <a:xfrm>
            <a:off x="4191000" y="32766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80" name="Oval 79"/>
          <p:cNvSpPr>
            <a:spLocks/>
          </p:cNvSpPr>
          <p:nvPr/>
        </p:nvSpPr>
        <p:spPr bwMode="auto">
          <a:xfrm>
            <a:off x="4648200" y="32766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81" name="Oval 80"/>
          <p:cNvSpPr>
            <a:spLocks/>
          </p:cNvSpPr>
          <p:nvPr/>
        </p:nvSpPr>
        <p:spPr bwMode="auto">
          <a:xfrm>
            <a:off x="5105400" y="32766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82" name="Oval 81"/>
          <p:cNvSpPr>
            <a:spLocks/>
          </p:cNvSpPr>
          <p:nvPr/>
        </p:nvSpPr>
        <p:spPr bwMode="auto">
          <a:xfrm>
            <a:off x="3276600" y="32766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83" name="Oval 82"/>
          <p:cNvSpPr>
            <a:spLocks/>
          </p:cNvSpPr>
          <p:nvPr/>
        </p:nvSpPr>
        <p:spPr bwMode="auto">
          <a:xfrm>
            <a:off x="5562600" y="32766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84" name="Oval 83"/>
          <p:cNvSpPr>
            <a:spLocks/>
          </p:cNvSpPr>
          <p:nvPr/>
        </p:nvSpPr>
        <p:spPr bwMode="auto">
          <a:xfrm>
            <a:off x="3962400" y="28194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85" name="Oval 84"/>
          <p:cNvSpPr>
            <a:spLocks/>
          </p:cNvSpPr>
          <p:nvPr/>
        </p:nvSpPr>
        <p:spPr bwMode="auto">
          <a:xfrm>
            <a:off x="4419600" y="28194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86" name="Oval 85"/>
          <p:cNvSpPr>
            <a:spLocks/>
          </p:cNvSpPr>
          <p:nvPr/>
        </p:nvSpPr>
        <p:spPr bwMode="auto">
          <a:xfrm>
            <a:off x="4876800" y="28194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87" name="Oval 86"/>
          <p:cNvSpPr>
            <a:spLocks/>
          </p:cNvSpPr>
          <p:nvPr/>
        </p:nvSpPr>
        <p:spPr bwMode="auto">
          <a:xfrm>
            <a:off x="5334000" y="28194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88" name="Oval 87"/>
          <p:cNvSpPr>
            <a:spLocks/>
          </p:cNvSpPr>
          <p:nvPr/>
        </p:nvSpPr>
        <p:spPr bwMode="auto">
          <a:xfrm>
            <a:off x="3505200" y="281940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89" name="Oval 88"/>
          <p:cNvSpPr>
            <a:spLocks/>
          </p:cNvSpPr>
          <p:nvPr/>
        </p:nvSpPr>
        <p:spPr bwMode="auto">
          <a:xfrm>
            <a:off x="3733800" y="241651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90" name="Oval 89"/>
          <p:cNvSpPr>
            <a:spLocks/>
          </p:cNvSpPr>
          <p:nvPr/>
        </p:nvSpPr>
        <p:spPr bwMode="auto">
          <a:xfrm>
            <a:off x="4191000" y="241651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91" name="Oval 90"/>
          <p:cNvSpPr>
            <a:spLocks/>
          </p:cNvSpPr>
          <p:nvPr/>
        </p:nvSpPr>
        <p:spPr bwMode="auto">
          <a:xfrm>
            <a:off x="4648200" y="241651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92" name="Oval 91"/>
          <p:cNvSpPr>
            <a:spLocks/>
          </p:cNvSpPr>
          <p:nvPr/>
        </p:nvSpPr>
        <p:spPr bwMode="auto">
          <a:xfrm>
            <a:off x="5105400" y="241651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93" name="Oval 92"/>
          <p:cNvSpPr>
            <a:spLocks/>
          </p:cNvSpPr>
          <p:nvPr/>
        </p:nvSpPr>
        <p:spPr bwMode="auto">
          <a:xfrm>
            <a:off x="3276600" y="241651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94" name="Oval 93"/>
          <p:cNvSpPr>
            <a:spLocks/>
          </p:cNvSpPr>
          <p:nvPr/>
        </p:nvSpPr>
        <p:spPr bwMode="auto">
          <a:xfrm>
            <a:off x="5562600" y="2416510"/>
            <a:ext cx="228600" cy="228600"/>
          </a:xfrm>
          <a:prstGeom prst="ellipse">
            <a:avLst/>
          </a:prstGeom>
          <a:solidFill>
            <a:srgbClr val="3366FF"/>
          </a:solidFill>
          <a:ln w="9525" cap="flat" cmpd="sng" algn="ctr">
            <a:solidFill>
              <a:srgbClr val="3366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95" name="Oval 94"/>
          <p:cNvSpPr>
            <a:spLocks/>
          </p:cNvSpPr>
          <p:nvPr/>
        </p:nvSpPr>
        <p:spPr bwMode="auto">
          <a:xfrm>
            <a:off x="3962400" y="1959310"/>
            <a:ext cx="228600" cy="228600"/>
          </a:xfrm>
          <a:prstGeom prst="ellipse">
            <a:avLst/>
          </a:prstGeom>
          <a:solidFill>
            <a:srgbClr val="008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96" name="Oval 95"/>
          <p:cNvSpPr>
            <a:spLocks/>
          </p:cNvSpPr>
          <p:nvPr/>
        </p:nvSpPr>
        <p:spPr bwMode="auto">
          <a:xfrm>
            <a:off x="4419600" y="1959310"/>
            <a:ext cx="228600" cy="228600"/>
          </a:xfrm>
          <a:prstGeom prst="ellipse">
            <a:avLst/>
          </a:prstGeom>
          <a:solidFill>
            <a:srgbClr val="008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97" name="Oval 96"/>
          <p:cNvSpPr>
            <a:spLocks/>
          </p:cNvSpPr>
          <p:nvPr/>
        </p:nvSpPr>
        <p:spPr bwMode="auto">
          <a:xfrm>
            <a:off x="4876800" y="1959310"/>
            <a:ext cx="228600" cy="228600"/>
          </a:xfrm>
          <a:prstGeom prst="ellipse">
            <a:avLst/>
          </a:prstGeom>
          <a:solidFill>
            <a:srgbClr val="008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98" name="Oval 97"/>
          <p:cNvSpPr>
            <a:spLocks/>
          </p:cNvSpPr>
          <p:nvPr/>
        </p:nvSpPr>
        <p:spPr bwMode="auto">
          <a:xfrm>
            <a:off x="5334000" y="1959310"/>
            <a:ext cx="228600" cy="228600"/>
          </a:xfrm>
          <a:prstGeom prst="ellipse">
            <a:avLst/>
          </a:prstGeom>
          <a:solidFill>
            <a:srgbClr val="008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99" name="Oval 98"/>
          <p:cNvSpPr>
            <a:spLocks/>
          </p:cNvSpPr>
          <p:nvPr/>
        </p:nvSpPr>
        <p:spPr bwMode="auto">
          <a:xfrm>
            <a:off x="3505200" y="1959310"/>
            <a:ext cx="228600" cy="228600"/>
          </a:xfrm>
          <a:prstGeom prst="ellipse">
            <a:avLst/>
          </a:prstGeom>
          <a:solidFill>
            <a:srgbClr val="008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FontTx/>
              <a:buNone/>
            </a:pPr>
            <a:endParaRPr kumimoji="0" lang="en-US" sz="2400" b="0" i="0" u="none" strike="noStrike" cap="none" normalizeH="0" baseline="0">
              <a:ln>
                <a:noFill/>
              </a:ln>
              <a:solidFill>
                <a:schemeClr val="tx1"/>
              </a:solidFill>
              <a:effectLst/>
              <a:uFillTx/>
              <a:latin typeface="Times New Roman" charset="0"/>
            </a:endParaRPr>
          </a:p>
        </p:txBody>
      </p:sp>
      <p:sp>
        <p:nvSpPr>
          <p:cNvPr id="60" name="TextBox 59"/>
          <p:cNvSpPr txBox="1">
            <a:spLocks/>
          </p:cNvSpPr>
          <p:nvPr/>
        </p:nvSpPr>
        <p:spPr>
          <a:xfrm>
            <a:off x="6781800" y="914400"/>
            <a:ext cx="1556836" cy="830997"/>
          </a:xfrm>
          <a:prstGeom prst="rect">
            <a:avLst/>
          </a:prstGeom>
          <a:noFill/>
        </p:spPr>
        <p:txBody>
          <a:bodyPr wrap="none" rtlCol="0">
            <a:spAutoFit/>
          </a:bodyPr>
          <a:lstStyle/>
          <a:p>
            <a:pPr algn="ctr"/>
            <a:r>
              <a:rPr lang="en-US" dirty="0" smtClean="0">
                <a:uFillTx/>
              </a:rPr>
              <a:t>Supervised</a:t>
            </a:r>
          </a:p>
          <a:p>
            <a:r>
              <a:rPr lang="en-US" dirty="0" smtClean="0">
                <a:uFillTx/>
              </a:rPr>
              <a:t>Learning</a:t>
            </a:r>
            <a:endParaRPr lang="en-US" dirty="0">
              <a:uFillTx/>
            </a:endParaRPr>
          </a:p>
        </p:txBody>
      </p:sp>
      <p:sp>
        <p:nvSpPr>
          <p:cNvPr id="100" name="TextBox 99"/>
          <p:cNvSpPr txBox="1">
            <a:spLocks/>
          </p:cNvSpPr>
          <p:nvPr/>
        </p:nvSpPr>
        <p:spPr>
          <a:xfrm>
            <a:off x="6631078" y="3352800"/>
            <a:ext cx="1877437" cy="830997"/>
          </a:xfrm>
          <a:prstGeom prst="rect">
            <a:avLst/>
          </a:prstGeom>
          <a:noFill/>
        </p:spPr>
        <p:txBody>
          <a:bodyPr wrap="none" rtlCol="0">
            <a:spAutoFit/>
          </a:bodyPr>
          <a:lstStyle/>
          <a:p>
            <a:pPr algn="ctr"/>
            <a:r>
              <a:rPr lang="en-US" dirty="0" smtClean="0">
                <a:uFillTx/>
              </a:rPr>
              <a:t>Unsupervised</a:t>
            </a:r>
          </a:p>
          <a:p>
            <a:pPr algn="ctr"/>
            <a:r>
              <a:rPr lang="en-US" dirty="0" smtClean="0">
                <a:uFillTx/>
              </a:rPr>
              <a:t>Learning</a:t>
            </a:r>
            <a:endParaRPr lang="en-US" dirty="0">
              <a:uFillTx/>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Greedy Layer-Wise Training</a:t>
            </a:r>
            <a:endParaRPr lang="en-US" dirty="0">
              <a:uFillTx/>
            </a:endParaRPr>
          </a:p>
        </p:txBody>
      </p:sp>
      <p:sp>
        <p:nvSpPr>
          <p:cNvPr id="3" name="Content Placeholder 2"/>
          <p:cNvSpPr>
            <a:spLocks noGrp="1"/>
          </p:cNvSpPr>
          <p:nvPr>
            <p:ph idx="1"/>
          </p:nvPr>
        </p:nvSpPr>
        <p:spPr>
          <a:xfrm>
            <a:off x="685800" y="1143000"/>
            <a:ext cx="7772400" cy="4953000"/>
          </a:xfrm>
        </p:spPr>
        <p:txBody>
          <a:bodyPr/>
          <a:lstStyle/>
          <a:p>
            <a:r>
              <a:rPr lang="en-US" dirty="0" smtClean="0">
                <a:uFillTx/>
              </a:rPr>
              <a:t>Greedy layer-wise training avoids many of the problems of trying to train a deep net in a supervised fashion</a:t>
            </a:r>
          </a:p>
          <a:p>
            <a:pPr lvl="1"/>
            <a:r>
              <a:rPr lang="en-US" dirty="0" smtClean="0">
                <a:uFillTx/>
              </a:rPr>
              <a:t>Each layer gets full learning focus in its turn since it is the only current "top" layer</a:t>
            </a:r>
          </a:p>
          <a:p>
            <a:pPr lvl="1"/>
            <a:r>
              <a:rPr lang="en-US" dirty="0" smtClean="0">
                <a:uFillTx/>
              </a:rPr>
              <a:t>Can take advantage of unlabeled data</a:t>
            </a:r>
          </a:p>
          <a:p>
            <a:pPr lvl="1"/>
            <a:r>
              <a:rPr lang="en-US" dirty="0" smtClean="0">
                <a:uFillTx/>
              </a:rPr>
              <a:t>When you finally tune the entire network with supervised training the network weights have already been adjusted so that you are in a good error basin and just need fine tuning.  This helps with problems of</a:t>
            </a:r>
          </a:p>
          <a:p>
            <a:pPr lvl="2"/>
            <a:r>
              <a:rPr lang="en-US" dirty="0" smtClean="0">
                <a:uFillTx/>
              </a:rPr>
              <a:t>Ineffective early layer learning</a:t>
            </a:r>
          </a:p>
          <a:p>
            <a:pPr lvl="2"/>
            <a:r>
              <a:rPr lang="en-US" dirty="0" smtClean="0">
                <a:uFillTx/>
              </a:rPr>
              <a:t>Deep network local minima</a:t>
            </a:r>
          </a:p>
          <a:p>
            <a:r>
              <a:rPr lang="en-US" dirty="0" smtClean="0">
                <a:uFillTx/>
              </a:rPr>
              <a:t>We will discuss the two most common approaches</a:t>
            </a:r>
          </a:p>
          <a:p>
            <a:pPr lvl="1"/>
            <a:r>
              <a:rPr lang="en-US" dirty="0" smtClean="0">
                <a:uFillTx/>
              </a:rPr>
              <a:t>Stacked Auto-Encoders</a:t>
            </a:r>
          </a:p>
          <a:p>
            <a:pPr lvl="1"/>
            <a:r>
              <a:rPr lang="en-US" dirty="0" smtClean="0">
                <a:uFillTx/>
              </a:rPr>
              <a:t>Deep Belief Networks</a:t>
            </a: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21</a:t>
            </a:fld>
            <a:endParaRPr lang="en-US">
              <a:uFillTx/>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Self Taught vs Unsupervised Learning</a:t>
            </a:r>
            <a:endParaRPr lang="en-US" dirty="0">
              <a:uFillTx/>
            </a:endParaRPr>
          </a:p>
        </p:txBody>
      </p:sp>
      <p:sp>
        <p:nvSpPr>
          <p:cNvPr id="3" name="Content Placeholder 2"/>
          <p:cNvSpPr>
            <a:spLocks noGrp="1"/>
          </p:cNvSpPr>
          <p:nvPr>
            <p:ph idx="1"/>
          </p:nvPr>
        </p:nvSpPr>
        <p:spPr>
          <a:xfrm>
            <a:off x="685800" y="1295400"/>
            <a:ext cx="7772400" cy="4953000"/>
          </a:xfrm>
        </p:spPr>
        <p:txBody>
          <a:bodyPr>
            <a:normAutofit fontScale="85000" lnSpcReduction="10000"/>
          </a:bodyPr>
          <a:lstStyle/>
          <a:p>
            <a:r>
              <a:rPr lang="en-US" dirty="0" smtClean="0">
                <a:uFillTx/>
              </a:rPr>
              <a:t>When using Unsupervised Learning as a pre-processor to supervised learning you are typically given examples from the same distribution as the later supervised instances will come from</a:t>
            </a:r>
          </a:p>
          <a:p>
            <a:pPr lvl="1"/>
            <a:r>
              <a:rPr lang="en-US" dirty="0" smtClean="0">
                <a:uFillTx/>
              </a:rPr>
              <a:t>Assume the distribution comes from a set containing just examples from a defined set up possible output classes, but the label is not available (e.g. images of car vs trains vs motorcycles)</a:t>
            </a:r>
          </a:p>
          <a:p>
            <a:r>
              <a:rPr lang="en-US" dirty="0" smtClean="0">
                <a:uFillTx/>
              </a:rPr>
              <a:t>In Self-Taught Learning we do not require that the later supervised instances come from the same distribution</a:t>
            </a:r>
          </a:p>
          <a:p>
            <a:pPr lvl="1"/>
            <a:r>
              <a:rPr lang="en-US" dirty="0" smtClean="0">
                <a:uFillTx/>
              </a:rPr>
              <a:t>e.g., Do self-taught learning with any images, even though later you will do supervised learning with just cars, trains and motorcycles.</a:t>
            </a:r>
          </a:p>
          <a:p>
            <a:pPr lvl="1"/>
            <a:r>
              <a:rPr lang="en-US" dirty="0" smtClean="0">
                <a:uFillTx/>
              </a:rPr>
              <a:t>These types of distributions are more readily available than ones which just have the classes of interest</a:t>
            </a:r>
          </a:p>
          <a:p>
            <a:pPr lvl="1"/>
            <a:r>
              <a:rPr lang="en-US" dirty="0" smtClean="0">
                <a:uFillTx/>
              </a:rPr>
              <a:t>However, if distributions are very different…</a:t>
            </a:r>
          </a:p>
          <a:p>
            <a:r>
              <a:rPr lang="en-US" dirty="0" smtClean="0">
                <a:uFillTx/>
              </a:rPr>
              <a:t>New tasks share concepts/features from existing data and statistical regularities in the input distribution that many tasks can benefit from</a:t>
            </a:r>
          </a:p>
          <a:p>
            <a:pPr lvl="1"/>
            <a:r>
              <a:rPr lang="en-US" dirty="0" smtClean="0">
                <a:uFillTx/>
              </a:rPr>
              <a:t>Note similarities to supervised multi-task and transfer learning</a:t>
            </a:r>
          </a:p>
          <a:p>
            <a:r>
              <a:rPr lang="en-US" dirty="0" smtClean="0">
                <a:uFillTx/>
              </a:rPr>
              <a:t>Both approaches reasonable in deep learning models</a:t>
            </a:r>
            <a:endParaRPr lang="en-US" dirty="0">
              <a:uFillTx/>
            </a:endParaRP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22</a:t>
            </a:fld>
            <a:endParaRPr lang="en-US">
              <a:uFillTx/>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60000"/>
            <a:lumOff val="40000"/>
          </a:schemeClr>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srcRect r="21879"/>
          <a:stretch>
            <a:fillRect/>
          </a:stretch>
        </p:blipFill>
        <p:spPr>
          <a:xfrm>
            <a:off x="6019800" y="2832100"/>
            <a:ext cx="2992790" cy="4025900"/>
          </a:xfrm>
          <a:prstGeom prst="rect">
            <a:avLst/>
          </a:prstGeom>
        </p:spPr>
      </p:pic>
      <p:sp>
        <p:nvSpPr>
          <p:cNvPr id="2" name="Title 1"/>
          <p:cNvSpPr>
            <a:spLocks noGrp="1"/>
          </p:cNvSpPr>
          <p:nvPr>
            <p:ph type="title"/>
          </p:nvPr>
        </p:nvSpPr>
        <p:spPr>
          <a:xfrm>
            <a:off x="609600" y="0"/>
            <a:ext cx="7772400" cy="838200"/>
          </a:xfrm>
        </p:spPr>
        <p:txBody>
          <a:bodyPr/>
          <a:lstStyle/>
          <a:p>
            <a:r>
              <a:rPr lang="en-US" dirty="0" smtClean="0">
                <a:uFillTx/>
              </a:rPr>
              <a:t>Auto-Encoders</a:t>
            </a:r>
            <a:endParaRPr lang="en-US" dirty="0">
              <a:uFillTx/>
            </a:endParaRPr>
          </a:p>
        </p:txBody>
      </p:sp>
      <p:sp>
        <p:nvSpPr>
          <p:cNvPr id="3" name="Content Placeholder 2"/>
          <p:cNvSpPr>
            <a:spLocks noGrp="1"/>
          </p:cNvSpPr>
          <p:nvPr>
            <p:ph idx="1"/>
          </p:nvPr>
        </p:nvSpPr>
        <p:spPr>
          <a:xfrm>
            <a:off x="685800" y="838200"/>
            <a:ext cx="7772400" cy="1828800"/>
          </a:xfrm>
        </p:spPr>
        <p:txBody>
          <a:bodyPr>
            <a:normAutofit fontScale="92500" lnSpcReduction="20000"/>
          </a:bodyPr>
          <a:lstStyle/>
          <a:p>
            <a:r>
              <a:rPr lang="en-US" dirty="0" smtClean="0">
                <a:uFillTx/>
              </a:rPr>
              <a:t>A type of unsupervised learning which tries to discover generic features of the data</a:t>
            </a:r>
          </a:p>
          <a:p>
            <a:pPr lvl="1"/>
            <a:r>
              <a:rPr lang="en-US" dirty="0" smtClean="0">
                <a:uFillTx/>
              </a:rPr>
              <a:t>Learn identity function by learning important sub-features (not by just passing through data)</a:t>
            </a:r>
          </a:p>
          <a:p>
            <a:pPr lvl="1"/>
            <a:r>
              <a:rPr lang="en-US" dirty="0" smtClean="0">
                <a:uFillTx/>
              </a:rPr>
              <a:t>Compression, etc.</a:t>
            </a:r>
          </a:p>
          <a:p>
            <a:pPr lvl="1"/>
            <a:r>
              <a:rPr lang="en-US" dirty="0" smtClean="0">
                <a:uFillTx/>
              </a:rPr>
              <a:t>Can use just new features in the new training set or concatenate both</a:t>
            </a:r>
          </a:p>
          <a:p>
            <a:pPr lvl="1"/>
            <a:endParaRPr lang="en-US" dirty="0">
              <a:uFillTx/>
            </a:endParaRPr>
          </a:p>
        </p:txBody>
      </p:sp>
      <p:sp>
        <p:nvSpPr>
          <p:cNvPr id="5" name="Slide Number Placeholder 4"/>
          <p:cNvSpPr>
            <a:spLocks noGrp="1"/>
          </p:cNvSpPr>
          <p:nvPr>
            <p:ph type="sldNum" sz="quarter" idx="12"/>
          </p:nvPr>
        </p:nvSpPr>
        <p:spPr>
          <a:xfrm>
            <a:off x="6858000" y="6248400"/>
            <a:ext cx="1905000" cy="457200"/>
          </a:xfrm>
        </p:spPr>
        <p:txBody>
          <a:bodyPr/>
          <a:lstStyle/>
          <a:p>
            <a:pPr>
              <a:defRPr>
                <a:uFillTx/>
              </a:defRPr>
            </a:pPr>
            <a:fld id="{693AB152-2227-4B45-9010-C68F73A2215D}" type="slidenum">
              <a:rPr lang="en-US" smtClean="0">
                <a:uFillTx/>
              </a:rPr>
              <a:pPr>
                <a:defRPr>
                  <a:uFillTx/>
                </a:defRPr>
              </a:pPr>
              <a:t>23</a:t>
            </a:fld>
            <a:endParaRPr lang="en-US" dirty="0">
              <a:uFillTx/>
            </a:endParaRPr>
          </a:p>
        </p:txBody>
      </p:sp>
      <p:pic>
        <p:nvPicPr>
          <p:cNvPr id="6" name="Picture 5"/>
          <p:cNvPicPr>
            <a:picLocks noChangeAspect="1"/>
          </p:cNvPicPr>
          <p:nvPr/>
        </p:nvPicPr>
        <p:blipFill>
          <a:blip r:embed="rId4"/>
          <a:srcRect/>
          <a:stretch>
            <a:fillRect/>
          </a:stretch>
        </p:blipFill>
        <p:spPr bwMode="auto">
          <a:xfrm>
            <a:off x="228600" y="2895600"/>
            <a:ext cx="2783925" cy="3810000"/>
          </a:xfrm>
          <a:prstGeom prst="rect">
            <a:avLst/>
          </a:prstGeom>
          <a:noFill/>
          <a:ln w="9525">
            <a:noFill/>
            <a:miter lim="800000"/>
          </a:ln>
        </p:spPr>
      </p:pic>
      <p:pic>
        <p:nvPicPr>
          <p:cNvPr id="7" name="Picture 6"/>
          <p:cNvPicPr>
            <a:picLocks noChangeAspect="1"/>
          </p:cNvPicPr>
          <p:nvPr/>
        </p:nvPicPr>
        <p:blipFill>
          <a:blip r:embed="rId5"/>
          <a:srcRect/>
          <a:stretch>
            <a:fillRect/>
          </a:stretch>
        </p:blipFill>
        <p:spPr bwMode="auto">
          <a:xfrm>
            <a:off x="3505200" y="2895600"/>
            <a:ext cx="2299799" cy="3810000"/>
          </a:xfrm>
          <a:prstGeom prst="rect">
            <a:avLst/>
          </a:prstGeom>
          <a:noFill/>
          <a:ln w="9525">
            <a:noFill/>
            <a:miter lim="800000"/>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60000"/>
            <a:lumOff val="40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497374" y="2590800"/>
            <a:ext cx="3341826" cy="4219055"/>
          </a:xfrm>
          <a:prstGeom prst="rect">
            <a:avLst/>
          </a:prstGeom>
        </p:spPr>
      </p:pic>
      <p:sp>
        <p:nvSpPr>
          <p:cNvPr id="2" name="Title 1"/>
          <p:cNvSpPr>
            <a:spLocks noGrp="1"/>
          </p:cNvSpPr>
          <p:nvPr>
            <p:ph type="title"/>
          </p:nvPr>
        </p:nvSpPr>
        <p:spPr>
          <a:xfrm>
            <a:off x="609600" y="76200"/>
            <a:ext cx="7772400" cy="838200"/>
          </a:xfrm>
        </p:spPr>
        <p:txBody>
          <a:bodyPr/>
          <a:lstStyle/>
          <a:p>
            <a:r>
              <a:rPr lang="en-US" dirty="0" smtClean="0">
                <a:uFillTx/>
              </a:rPr>
              <a:t>Stacked Auto-Encoders</a:t>
            </a:r>
            <a:endParaRPr lang="en-US" dirty="0">
              <a:uFillTx/>
            </a:endParaRPr>
          </a:p>
        </p:txBody>
      </p:sp>
      <p:sp>
        <p:nvSpPr>
          <p:cNvPr id="3" name="Content Placeholder 2"/>
          <p:cNvSpPr>
            <a:spLocks noGrp="1"/>
          </p:cNvSpPr>
          <p:nvPr>
            <p:ph idx="1"/>
          </p:nvPr>
        </p:nvSpPr>
        <p:spPr>
          <a:xfrm>
            <a:off x="685800" y="914401"/>
            <a:ext cx="7772400" cy="1371600"/>
          </a:xfrm>
        </p:spPr>
        <p:txBody>
          <a:bodyPr>
            <a:normAutofit fontScale="92500" lnSpcReduction="20000"/>
          </a:bodyPr>
          <a:lstStyle/>
          <a:p>
            <a:r>
              <a:rPr lang="en-US" dirty="0" err="1" smtClean="0">
                <a:uFillTx/>
              </a:rPr>
              <a:t>Bengio</a:t>
            </a:r>
            <a:r>
              <a:rPr lang="en-US" dirty="0" smtClean="0">
                <a:uFillTx/>
              </a:rPr>
              <a:t> (2007) – After Deep Belief Networks (2006)</a:t>
            </a:r>
          </a:p>
          <a:p>
            <a:r>
              <a:rPr lang="en-US" dirty="0" smtClean="0">
                <a:uFillTx/>
              </a:rPr>
              <a:t>Stack many (sparse) auto-encoders in succession and train them using greedy layer-wise training</a:t>
            </a:r>
          </a:p>
          <a:p>
            <a:r>
              <a:rPr lang="en-US" dirty="0" smtClean="0">
                <a:uFillTx/>
              </a:rPr>
              <a:t>Drop the decode output layer each time</a:t>
            </a:r>
            <a:endParaRPr lang="en-US" dirty="0">
              <a:uFillTx/>
            </a:endParaRP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a:xfrm>
            <a:off x="6858000" y="6248400"/>
            <a:ext cx="1905000" cy="457200"/>
          </a:xfrm>
        </p:spPr>
        <p:txBody>
          <a:bodyPr/>
          <a:lstStyle/>
          <a:p>
            <a:pPr>
              <a:defRPr>
                <a:uFillTx/>
              </a:defRPr>
            </a:pPr>
            <a:fld id="{693AB152-2227-4B45-9010-C68F73A2215D}" type="slidenum">
              <a:rPr lang="en-US" smtClean="0">
                <a:uFillTx/>
              </a:rPr>
              <a:pPr>
                <a:defRPr>
                  <a:uFillTx/>
                </a:defRPr>
              </a:pPr>
              <a:t>24</a:t>
            </a:fld>
            <a:endParaRPr lang="en-US" dirty="0">
              <a:uFillTx/>
            </a:endParaRPr>
          </a:p>
        </p:txBody>
      </p:sp>
      <p:pic>
        <p:nvPicPr>
          <p:cNvPr id="6" name="Picture 5"/>
          <p:cNvPicPr>
            <a:picLocks noChangeAspect="1"/>
          </p:cNvPicPr>
          <p:nvPr/>
        </p:nvPicPr>
        <p:blipFill>
          <a:blip r:embed="rId3"/>
          <a:stretch>
            <a:fillRect/>
          </a:stretch>
        </p:blipFill>
        <p:spPr>
          <a:xfrm>
            <a:off x="838200" y="2411963"/>
            <a:ext cx="3139771" cy="4293638"/>
          </a:xfrm>
          <a:prstGeom prst="rect">
            <a:avLst/>
          </a:prstGeom>
        </p:spPr>
      </p:pic>
      <p:pic>
        <p:nvPicPr>
          <p:cNvPr id="8" name="Picture 7"/>
          <p:cNvPicPr>
            <a:picLocks noChangeAspect="1"/>
          </p:cNvPicPr>
          <p:nvPr/>
        </p:nvPicPr>
        <p:blipFill>
          <a:blip r:embed="rId3"/>
          <a:srcRect r="64677" b="7099"/>
          <a:stretch>
            <a:fillRect/>
          </a:stretch>
        </p:blipFill>
        <p:spPr>
          <a:xfrm>
            <a:off x="4452979" y="2188934"/>
            <a:ext cx="1109075" cy="398883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772400" cy="838200"/>
          </a:xfrm>
        </p:spPr>
        <p:txBody>
          <a:bodyPr/>
          <a:lstStyle/>
          <a:p>
            <a:r>
              <a:rPr lang="en-US" dirty="0" smtClean="0">
                <a:uFillTx/>
              </a:rPr>
              <a:t>Stacked Auto-Encoders</a:t>
            </a:r>
            <a:endParaRPr lang="en-US" dirty="0">
              <a:uFillTx/>
            </a:endParaRPr>
          </a:p>
        </p:txBody>
      </p:sp>
      <p:sp>
        <p:nvSpPr>
          <p:cNvPr id="3" name="Content Placeholder 2"/>
          <p:cNvSpPr>
            <a:spLocks noGrp="1"/>
          </p:cNvSpPr>
          <p:nvPr>
            <p:ph idx="1"/>
          </p:nvPr>
        </p:nvSpPr>
        <p:spPr>
          <a:xfrm>
            <a:off x="685800" y="914400"/>
            <a:ext cx="7772400" cy="1572145"/>
          </a:xfrm>
        </p:spPr>
        <p:txBody>
          <a:bodyPr/>
          <a:lstStyle/>
          <a:p>
            <a:r>
              <a:rPr lang="en-US" dirty="0" smtClean="0">
                <a:uFillTx/>
              </a:rPr>
              <a:t>Do supervised training on the last layer using final features</a:t>
            </a:r>
          </a:p>
          <a:p>
            <a:r>
              <a:rPr lang="en-US" dirty="0" smtClean="0">
                <a:uFillTx/>
              </a:rPr>
              <a:t>Then do supervised training on the entire network to fine- tune all weights</a:t>
            </a:r>
            <a:endParaRPr lang="en-US" dirty="0">
              <a:uFillTx/>
            </a:endParaRPr>
          </a:p>
        </p:txBody>
      </p:sp>
      <p:sp>
        <p:nvSpPr>
          <p:cNvPr id="5" name="Slide Number Placeholder 4"/>
          <p:cNvSpPr>
            <a:spLocks noGrp="1"/>
          </p:cNvSpPr>
          <p:nvPr>
            <p:ph type="sldNum" sz="quarter" idx="12"/>
          </p:nvPr>
        </p:nvSpPr>
        <p:spPr>
          <a:xfrm>
            <a:off x="6858000" y="6248400"/>
            <a:ext cx="1905000" cy="457200"/>
          </a:xfrm>
        </p:spPr>
        <p:txBody>
          <a:bodyPr/>
          <a:lstStyle/>
          <a:p>
            <a:pPr>
              <a:defRPr>
                <a:uFillTx/>
              </a:defRPr>
            </a:pPr>
            <a:fld id="{693AB152-2227-4B45-9010-C68F73A2215D}" type="slidenum">
              <a:rPr lang="en-US" smtClean="0">
                <a:uFillTx/>
              </a:rPr>
              <a:pPr>
                <a:defRPr>
                  <a:uFillTx/>
                </a:defRPr>
              </a:pPr>
              <a:t>25</a:t>
            </a:fld>
            <a:endParaRPr lang="en-US" dirty="0">
              <a:uFillTx/>
            </a:endParaRPr>
          </a:p>
        </p:txBody>
      </p:sp>
      <p:pic>
        <p:nvPicPr>
          <p:cNvPr id="8" name="Picture 7"/>
          <p:cNvPicPr>
            <a:picLocks noChangeAspect="1"/>
          </p:cNvPicPr>
          <p:nvPr/>
        </p:nvPicPr>
        <p:blipFill>
          <a:blip r:embed="rId3"/>
          <a:stretch>
            <a:fillRect/>
          </a:stretch>
        </p:blipFill>
        <p:spPr>
          <a:xfrm>
            <a:off x="152401" y="3048000"/>
            <a:ext cx="3377046" cy="2971800"/>
          </a:xfrm>
          <a:prstGeom prst="rect">
            <a:avLst/>
          </a:prstGeom>
        </p:spPr>
      </p:pic>
      <p:pic>
        <p:nvPicPr>
          <p:cNvPr id="9" name="Picture 8"/>
          <p:cNvPicPr>
            <a:picLocks noChangeAspect="1"/>
          </p:cNvPicPr>
          <p:nvPr/>
        </p:nvPicPr>
        <p:blipFill>
          <a:blip r:embed="rId4"/>
          <a:stretch>
            <a:fillRect/>
          </a:stretch>
        </p:blipFill>
        <p:spPr>
          <a:xfrm>
            <a:off x="3962400" y="2433117"/>
            <a:ext cx="5097792" cy="442488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26</a:t>
            </a:fld>
            <a:endParaRPr lang="en-US">
              <a:uFillTx/>
            </a:endParaRPr>
          </a:p>
        </p:txBody>
      </p:sp>
      <p:pic>
        <p:nvPicPr>
          <p:cNvPr id="7" name="Picture 6"/>
          <p:cNvPicPr>
            <a:picLocks noChangeAspect="1"/>
          </p:cNvPicPr>
          <p:nvPr/>
        </p:nvPicPr>
        <p:blipFill>
          <a:blip r:embed="rId2"/>
          <a:stretch>
            <a:fillRect/>
          </a:stretch>
        </p:blipFill>
        <p:spPr>
          <a:xfrm>
            <a:off x="1600200" y="76200"/>
            <a:ext cx="6130012" cy="6705600"/>
          </a:xfrm>
          <a:prstGeom prst="rect">
            <a:avLst/>
          </a:prstGeom>
        </p:spPr>
      </p:pic>
    </p:spTree>
    <p:extLst>
      <p:ext uri="{BB962C8B-B14F-4D97-AF65-F5344CB8AC3E}">
        <p14:creationId xmlns:p14="http://schemas.microsoft.com/office/powerpoint/2010/main" val="2296933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Sparse Encoders</a:t>
            </a:r>
            <a:endParaRPr lang="en-US" dirty="0">
              <a:uFillTx/>
            </a:endParaRPr>
          </a:p>
        </p:txBody>
      </p:sp>
      <p:sp>
        <p:nvSpPr>
          <p:cNvPr id="3" name="Content Placeholder 2"/>
          <p:cNvSpPr>
            <a:spLocks noGrp="1"/>
          </p:cNvSpPr>
          <p:nvPr>
            <p:ph idx="1"/>
          </p:nvPr>
        </p:nvSpPr>
        <p:spPr>
          <a:xfrm>
            <a:off x="685800" y="1066800"/>
            <a:ext cx="7848600" cy="5181600"/>
          </a:xfrm>
        </p:spPr>
        <p:txBody>
          <a:bodyPr>
            <a:normAutofit fontScale="92500" lnSpcReduction="20000"/>
          </a:bodyPr>
          <a:lstStyle/>
          <a:p>
            <a:r>
              <a:rPr lang="en-US" dirty="0" smtClean="0">
                <a:uFillTx/>
              </a:rPr>
              <a:t>Auto encoders will often do a dimensionality reduction</a:t>
            </a:r>
          </a:p>
          <a:p>
            <a:pPr lvl="1"/>
            <a:r>
              <a:rPr lang="en-US" dirty="0" smtClean="0">
                <a:uFillTx/>
              </a:rPr>
              <a:t>PCA-like or non-linear dimensionality reduction</a:t>
            </a:r>
          </a:p>
          <a:p>
            <a:r>
              <a:rPr lang="en-US" dirty="0" smtClean="0">
                <a:uFillTx/>
              </a:rPr>
              <a:t>This leads to a "dense" representation which is nice in terms of parsimony</a:t>
            </a:r>
          </a:p>
          <a:p>
            <a:pPr lvl="1"/>
            <a:r>
              <a:rPr lang="en-US" dirty="0" smtClean="0">
                <a:uFillTx/>
              </a:rPr>
              <a:t>All features typically have non-zero values for any input and the combination of values contains the compressed information</a:t>
            </a:r>
          </a:p>
          <a:p>
            <a:r>
              <a:rPr lang="en-US" dirty="0" smtClean="0">
                <a:uFillTx/>
              </a:rPr>
              <a:t>However, this distributed and entangled representation can often make it more difficult for successive layers to pick out the salient features</a:t>
            </a:r>
          </a:p>
          <a:p>
            <a:r>
              <a:rPr lang="en-US" dirty="0" smtClean="0">
                <a:uFillTx/>
              </a:rPr>
              <a:t>A </a:t>
            </a:r>
            <a:r>
              <a:rPr lang="en-US" i="1" dirty="0" smtClean="0">
                <a:uFillTx/>
              </a:rPr>
              <a:t>sparse </a:t>
            </a:r>
            <a:r>
              <a:rPr lang="en-US" dirty="0" smtClean="0">
                <a:uFillTx/>
              </a:rPr>
              <a:t>representation uses more features where at any given time many/most of the features will have a 0 value</a:t>
            </a:r>
          </a:p>
          <a:p>
            <a:pPr lvl="1"/>
            <a:r>
              <a:rPr lang="en-US" dirty="0" smtClean="0">
                <a:uFillTx/>
              </a:rPr>
              <a:t>Thus there is an im</a:t>
            </a:r>
            <a:r>
              <a:rPr lang="en-US" dirty="0" smtClean="0"/>
              <a:t>plicit compression each time but with varying nodes</a:t>
            </a:r>
            <a:endParaRPr lang="en-US" dirty="0" smtClean="0">
              <a:uFillTx/>
            </a:endParaRPr>
          </a:p>
          <a:p>
            <a:pPr lvl="1"/>
            <a:r>
              <a:rPr lang="en-US" dirty="0" smtClean="0">
                <a:uFillTx/>
              </a:rPr>
              <a:t>This leads to more localist variable length encodings where a particular node (or small group of nodes) with value 1 signifies the presence of a feature (small set of bases)</a:t>
            </a:r>
          </a:p>
          <a:p>
            <a:pPr lvl="1"/>
            <a:r>
              <a:rPr lang="en-US" dirty="0" smtClean="0">
                <a:uFillTx/>
              </a:rPr>
              <a:t>A type of simplicity bottleneck (</a:t>
            </a:r>
            <a:r>
              <a:rPr lang="en-US" dirty="0" err="1" smtClean="0">
                <a:uFillTx/>
              </a:rPr>
              <a:t>regularizer</a:t>
            </a:r>
            <a:r>
              <a:rPr lang="en-US" dirty="0" smtClean="0">
                <a:uFillTx/>
              </a:rPr>
              <a:t>)</a:t>
            </a:r>
          </a:p>
          <a:p>
            <a:pPr lvl="1"/>
            <a:r>
              <a:rPr lang="en-US" dirty="0" smtClean="0">
                <a:uFillTx/>
              </a:rPr>
              <a:t>This is easier for subsequent layers to use for learning</a:t>
            </a:r>
          </a:p>
          <a:p>
            <a:endParaRPr lang="en-US" dirty="0">
              <a:uFillTx/>
            </a:endParaRP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27</a:t>
            </a:fld>
            <a:endParaRPr lang="en-US">
              <a:uFillTx/>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72400" cy="838200"/>
          </a:xfrm>
        </p:spPr>
        <p:txBody>
          <a:bodyPr/>
          <a:lstStyle/>
          <a:p>
            <a:r>
              <a:rPr lang="en-US" dirty="0" smtClean="0">
                <a:uFillTx/>
              </a:rPr>
              <a:t>How do we implement a sparse Auto-Encoder?</a:t>
            </a:r>
            <a:endParaRPr lang="en-US" dirty="0">
              <a:uFillTx/>
            </a:endParaRPr>
          </a:p>
        </p:txBody>
      </p:sp>
      <p:sp>
        <p:nvSpPr>
          <p:cNvPr id="3" name="Content Placeholder 2"/>
          <p:cNvSpPr>
            <a:spLocks noGrp="1"/>
          </p:cNvSpPr>
          <p:nvPr>
            <p:ph idx="1"/>
          </p:nvPr>
        </p:nvSpPr>
        <p:spPr>
          <a:xfrm>
            <a:off x="685800" y="1524000"/>
            <a:ext cx="7772400" cy="4724400"/>
          </a:xfrm>
        </p:spPr>
        <p:txBody>
          <a:bodyPr>
            <a:normAutofit/>
          </a:bodyPr>
          <a:lstStyle/>
          <a:p>
            <a:r>
              <a:rPr lang="en-US" dirty="0" smtClean="0">
                <a:uFillTx/>
              </a:rPr>
              <a:t>Use more hidden nodes in the encoder</a:t>
            </a:r>
          </a:p>
          <a:p>
            <a:r>
              <a:rPr lang="en-US" dirty="0" smtClean="0">
                <a:uFillTx/>
              </a:rPr>
              <a:t>Use regularization techniques which encourage sparseness (e.g. a significant portion of nodes have 0 output for any given input)</a:t>
            </a:r>
          </a:p>
          <a:p>
            <a:pPr lvl="1"/>
            <a:r>
              <a:rPr lang="en-US" dirty="0" smtClean="0">
                <a:uFillTx/>
              </a:rPr>
              <a:t>Penalty in the learning function for non-zero nodes</a:t>
            </a:r>
          </a:p>
          <a:p>
            <a:pPr lvl="1"/>
            <a:r>
              <a:rPr lang="en-US" dirty="0" smtClean="0">
                <a:uFillTx/>
              </a:rPr>
              <a:t>Weight decay</a:t>
            </a:r>
          </a:p>
          <a:p>
            <a:pPr lvl="1"/>
            <a:r>
              <a:rPr lang="en-US" dirty="0" smtClean="0">
                <a:uFillTx/>
              </a:rPr>
              <a:t>etc.</a:t>
            </a:r>
          </a:p>
          <a:p>
            <a:r>
              <a:rPr lang="en-US" dirty="0" smtClean="0">
                <a:uFillTx/>
              </a:rPr>
              <a:t>De-noising Auto-Encoder</a:t>
            </a:r>
          </a:p>
          <a:p>
            <a:pPr lvl="1"/>
            <a:r>
              <a:rPr lang="en-US" dirty="0" smtClean="0">
                <a:uFillTx/>
              </a:rPr>
              <a:t>Stochastically corrupt training instance each time, but still train auto-encoder to decode the uncorrupted instance, forcing it to learn conditional dependencies within the instance</a:t>
            </a:r>
          </a:p>
          <a:p>
            <a:pPr lvl="1"/>
            <a:r>
              <a:rPr lang="en-US" dirty="0" smtClean="0">
                <a:uFillTx/>
              </a:rPr>
              <a:t>Better empirical results, handles missing values well</a:t>
            </a:r>
          </a:p>
          <a:p>
            <a:pPr lvl="1"/>
            <a:endParaRPr lang="en-US" dirty="0" smtClean="0">
              <a:uFillTx/>
            </a:endParaRPr>
          </a:p>
          <a:p>
            <a:pPr lvl="1"/>
            <a:endParaRPr lang="en-US" dirty="0" smtClean="0">
              <a:uFillTx/>
            </a:endParaRPr>
          </a:p>
          <a:p>
            <a:endParaRPr lang="en-US" dirty="0">
              <a:uFillTx/>
            </a:endParaRP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28</a:t>
            </a:fld>
            <a:endParaRPr lang="en-US">
              <a:uFillTx/>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838200"/>
          </a:xfrm>
        </p:spPr>
        <p:txBody>
          <a:bodyPr/>
          <a:lstStyle/>
          <a:p>
            <a:r>
              <a:rPr lang="en-US" dirty="0" smtClean="0">
                <a:uFillTx/>
              </a:rPr>
              <a:t>Sparse Representation</a:t>
            </a:r>
            <a:endParaRPr lang="en-US" dirty="0">
              <a:uFillTx/>
            </a:endParaRPr>
          </a:p>
        </p:txBody>
      </p:sp>
      <p:sp>
        <p:nvSpPr>
          <p:cNvPr id="3" name="Content Placeholder 2"/>
          <p:cNvSpPr>
            <a:spLocks noGrp="1"/>
          </p:cNvSpPr>
          <p:nvPr>
            <p:ph idx="1"/>
          </p:nvPr>
        </p:nvSpPr>
        <p:spPr>
          <a:xfrm>
            <a:off x="685800" y="685800"/>
            <a:ext cx="7772400" cy="1524000"/>
          </a:xfrm>
        </p:spPr>
        <p:txBody>
          <a:bodyPr>
            <a:normAutofit lnSpcReduction="10000"/>
          </a:bodyPr>
          <a:lstStyle/>
          <a:p>
            <a:r>
              <a:rPr lang="en-US" dirty="0" smtClean="0">
                <a:uFillTx/>
              </a:rPr>
              <a:t>For bases below, which is easier to see intuition for current pattern - if a few of these are on and the rest 0, or if all have some non-zero value? </a:t>
            </a:r>
          </a:p>
          <a:p>
            <a:r>
              <a:rPr lang="en-US" dirty="0" smtClean="0">
                <a:uFillTx/>
              </a:rPr>
              <a:t>Easier to learn if sparse</a:t>
            </a:r>
            <a:endParaRPr lang="en-US" dirty="0">
              <a:uFillTx/>
            </a:endParaRP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29</a:t>
            </a:fld>
            <a:endParaRPr lang="en-US">
              <a:uFillTx/>
            </a:endParaRPr>
          </a:p>
        </p:txBody>
      </p:sp>
      <p:pic>
        <p:nvPicPr>
          <p:cNvPr id="6" name="Picture 5" descr="AE.tiff"/>
          <p:cNvPicPr>
            <a:picLocks noChangeAspect="1"/>
          </p:cNvPicPr>
          <p:nvPr/>
        </p:nvPicPr>
        <p:blipFill>
          <a:blip r:embed="rId3"/>
          <a:stretch>
            <a:fillRect/>
          </a:stretch>
        </p:blipFill>
        <p:spPr>
          <a:xfrm>
            <a:off x="2355850" y="2362200"/>
            <a:ext cx="4425950" cy="44259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772400" cy="838200"/>
          </a:xfrm>
        </p:spPr>
        <p:txBody>
          <a:bodyPr/>
          <a:lstStyle/>
          <a:p>
            <a:r>
              <a:rPr lang="en-US" dirty="0" smtClean="0">
                <a:uFillTx/>
              </a:rPr>
              <a:t>Deep Learning Tasks</a:t>
            </a:r>
            <a:endParaRPr lang="en-US" dirty="0">
              <a:uFillTx/>
            </a:endParaRPr>
          </a:p>
        </p:txBody>
      </p:sp>
      <p:sp>
        <p:nvSpPr>
          <p:cNvPr id="3" name="Content Placeholder 2"/>
          <p:cNvSpPr>
            <a:spLocks noGrp="1"/>
          </p:cNvSpPr>
          <p:nvPr>
            <p:ph idx="1"/>
          </p:nvPr>
        </p:nvSpPr>
        <p:spPr>
          <a:xfrm>
            <a:off x="685800" y="838200"/>
            <a:ext cx="7772400" cy="1447800"/>
          </a:xfrm>
        </p:spPr>
        <p:txBody>
          <a:bodyPr>
            <a:normAutofit fontScale="70000" lnSpcReduction="20000"/>
          </a:bodyPr>
          <a:lstStyle/>
          <a:p>
            <a:r>
              <a:rPr lang="en-US" dirty="0" smtClean="0">
                <a:uFillTx/>
              </a:rPr>
              <a:t>Usually best when input space is locally structured – spatial or temporal: images, language, etc. vs arbitrary input features</a:t>
            </a:r>
          </a:p>
          <a:p>
            <a:r>
              <a:rPr lang="en-US" dirty="0" smtClean="0">
                <a:uFillTx/>
              </a:rPr>
              <a:t>Images Example: view of a learned vision feature layer (Basis)</a:t>
            </a:r>
          </a:p>
          <a:p>
            <a:r>
              <a:rPr lang="en-US" kern="1200" dirty="0">
                <a:latin typeface="Times New Roman" charset="0"/>
              </a:rPr>
              <a:t>Each square in the figure </a:t>
            </a:r>
            <a:r>
              <a:rPr lang="en-US" kern="1200" dirty="0" smtClean="0">
                <a:latin typeface="Times New Roman" charset="0"/>
              </a:rPr>
              <a:t>shows </a:t>
            </a:r>
            <a:r>
              <a:rPr lang="en-US" kern="1200" dirty="0">
                <a:latin typeface="Times New Roman" charset="0"/>
              </a:rPr>
              <a:t>the </a:t>
            </a:r>
            <a:r>
              <a:rPr lang="en-US" kern="1200" dirty="0" smtClean="0">
                <a:latin typeface="Times New Roman" charset="0"/>
              </a:rPr>
              <a:t>input image </a:t>
            </a:r>
            <a:r>
              <a:rPr lang="en-US" kern="1200" dirty="0">
                <a:latin typeface="Times New Roman" charset="0"/>
              </a:rPr>
              <a:t>that maximally </a:t>
            </a:r>
            <a:r>
              <a:rPr lang="en-US" kern="1200" dirty="0" smtClean="0">
                <a:latin typeface="Times New Roman" charset="0"/>
              </a:rPr>
              <a:t>activates </a:t>
            </a:r>
            <a:r>
              <a:rPr lang="en-US" kern="1200" dirty="0">
                <a:latin typeface="Times New Roman" charset="0"/>
              </a:rPr>
              <a:t>one of </a:t>
            </a:r>
            <a:r>
              <a:rPr lang="en-US" kern="1200" dirty="0" smtClean="0">
                <a:latin typeface="Times New Roman" charset="0"/>
              </a:rPr>
              <a:t> the 100 units</a:t>
            </a:r>
            <a:endParaRPr lang="en-US" dirty="0" smtClean="0">
              <a:uFillTx/>
            </a:endParaRPr>
          </a:p>
          <a:p>
            <a:pPr lvl="1">
              <a:buNone/>
            </a:pPr>
            <a:r>
              <a:rPr lang="en-US" dirty="0" smtClean="0">
                <a:uFillTx/>
              </a:rPr>
              <a:t> </a:t>
            </a:r>
            <a:endParaRPr lang="en-US" dirty="0">
              <a:uFillTx/>
            </a:endParaRPr>
          </a:p>
        </p:txBody>
      </p:sp>
      <p:sp>
        <p:nvSpPr>
          <p:cNvPr id="4" name="Footer Placeholder 3"/>
          <p:cNvSpPr>
            <a:spLocks noGrp="1"/>
          </p:cNvSpPr>
          <p:nvPr>
            <p:ph type="ftr" sz="quarter" idx="11"/>
          </p:nvPr>
        </p:nvSpPr>
        <p:spPr/>
        <p:txBody>
          <a:bodyPr/>
          <a:lstStyle/>
          <a:p>
            <a:pPr>
              <a:defRPr>
                <a:uFillTx/>
              </a:defRPr>
            </a:pPr>
            <a:r>
              <a:rPr lang="en-US" dirty="0" smtClean="0">
                <a:uFillTx/>
              </a:rPr>
              <a:t>CS 678 – Deep Learning</a:t>
            </a:r>
            <a:endParaRPr lang="en-US" dirty="0">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3</a:t>
            </a:fld>
            <a:endParaRPr lang="en-US" dirty="0">
              <a:uFillTx/>
            </a:endParaRPr>
          </a:p>
        </p:txBody>
      </p:sp>
      <p:pic>
        <p:nvPicPr>
          <p:cNvPr id="6" name="Picture 5" descr="AE.tiff"/>
          <p:cNvPicPr>
            <a:picLocks noChangeAspect="1"/>
          </p:cNvPicPr>
          <p:nvPr/>
        </p:nvPicPr>
        <p:blipFill>
          <a:blip r:embed="rId3"/>
          <a:stretch>
            <a:fillRect/>
          </a:stretch>
        </p:blipFill>
        <p:spPr>
          <a:xfrm>
            <a:off x="2181225" y="2286000"/>
            <a:ext cx="4425950" cy="442595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Stacked Auto</a:t>
            </a:r>
            <a:r>
              <a:rPr lang="en-US" smtClean="0">
                <a:uFillTx/>
              </a:rPr>
              <a:t>-Encoders</a:t>
            </a:r>
            <a:endParaRPr lang="en-US">
              <a:uFillTx/>
            </a:endParaRPr>
          </a:p>
        </p:txBody>
      </p:sp>
      <p:sp>
        <p:nvSpPr>
          <p:cNvPr id="3" name="Content Placeholder 2"/>
          <p:cNvSpPr>
            <a:spLocks noGrp="1"/>
          </p:cNvSpPr>
          <p:nvPr>
            <p:ph idx="1"/>
          </p:nvPr>
        </p:nvSpPr>
        <p:spPr/>
        <p:txBody>
          <a:bodyPr>
            <a:normAutofit fontScale="92500"/>
          </a:bodyPr>
          <a:lstStyle/>
          <a:p>
            <a:r>
              <a:rPr lang="en-US" dirty="0" smtClean="0">
                <a:uFillTx/>
              </a:rPr>
              <a:t>Concatenation approach (i.e. using both hidden features and original features in final (or other) layers) can be better if not doing fine tuning.  If fine tuning, the pure replacement approach can work well.</a:t>
            </a:r>
          </a:p>
          <a:p>
            <a:r>
              <a:rPr lang="en-US" dirty="0" smtClean="0">
                <a:uFillTx/>
              </a:rPr>
              <a:t>Always fine tune if there is a sufficient amount of labeled data</a:t>
            </a:r>
          </a:p>
          <a:p>
            <a:r>
              <a:rPr lang="en-US" dirty="0" smtClean="0"/>
              <a:t>For real valued inputs, MLP training is like regression and thus could use linear output node activations, still sigmoid at hidden</a:t>
            </a:r>
            <a:endParaRPr lang="en-US" dirty="0" smtClean="0">
              <a:uFillTx/>
            </a:endParaRPr>
          </a:p>
          <a:p>
            <a:r>
              <a:rPr lang="en-US" dirty="0" smtClean="0">
                <a:uFillTx/>
              </a:rPr>
              <a:t>Stacked Auto-Encoders empirically not quite as accurate as </a:t>
            </a:r>
            <a:r>
              <a:rPr lang="en-US" dirty="0" err="1" smtClean="0">
                <a:uFillTx/>
              </a:rPr>
              <a:t>DBNs</a:t>
            </a:r>
            <a:r>
              <a:rPr lang="en-US" dirty="0" smtClean="0">
                <a:uFillTx/>
              </a:rPr>
              <a:t> (Deep Belief Networks)</a:t>
            </a:r>
          </a:p>
          <a:p>
            <a:pPr lvl="1"/>
            <a:r>
              <a:rPr lang="en-US" dirty="0" smtClean="0">
                <a:uFillTx/>
              </a:rPr>
              <a:t>(with De-noising auto-encoders, stacked auto-encoders competitive with </a:t>
            </a:r>
            <a:r>
              <a:rPr lang="en-US" dirty="0" err="1" smtClean="0">
                <a:uFillTx/>
              </a:rPr>
              <a:t>DBNs</a:t>
            </a:r>
            <a:r>
              <a:rPr lang="en-US" dirty="0" smtClean="0">
                <a:uFillTx/>
              </a:rPr>
              <a:t>)</a:t>
            </a:r>
          </a:p>
          <a:p>
            <a:pPr lvl="1"/>
            <a:r>
              <a:rPr lang="en-US" dirty="0" smtClean="0">
                <a:uFillTx/>
              </a:rPr>
              <a:t>Not generative like </a:t>
            </a:r>
            <a:r>
              <a:rPr lang="en-US" dirty="0" err="1" smtClean="0">
                <a:uFillTx/>
              </a:rPr>
              <a:t>DBNs</a:t>
            </a:r>
            <a:r>
              <a:rPr lang="en-US" dirty="0" smtClean="0">
                <a:uFillTx/>
              </a:rPr>
              <a:t>, though recent work with de-noising auto-encoders may allow generative capacity</a:t>
            </a:r>
          </a:p>
          <a:p>
            <a:endParaRPr lang="en-US" dirty="0">
              <a:uFillTx/>
            </a:endParaRP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30</a:t>
            </a:fld>
            <a:endParaRPr lang="en-US">
              <a:uFillTx/>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Deep Belief Networks (DBN)</a:t>
            </a:r>
            <a:endParaRPr lang="en-US" dirty="0">
              <a:uFillTx/>
            </a:endParaRPr>
          </a:p>
        </p:txBody>
      </p:sp>
      <p:sp>
        <p:nvSpPr>
          <p:cNvPr id="3" name="Content Placeholder 2"/>
          <p:cNvSpPr>
            <a:spLocks noGrp="1"/>
          </p:cNvSpPr>
          <p:nvPr>
            <p:ph idx="1"/>
          </p:nvPr>
        </p:nvSpPr>
        <p:spPr/>
        <p:txBody>
          <a:bodyPr/>
          <a:lstStyle/>
          <a:p>
            <a:r>
              <a:rPr lang="en-US" dirty="0" smtClean="0">
                <a:uFillTx/>
              </a:rPr>
              <a:t>Geoff Hinton (2006)</a:t>
            </a:r>
          </a:p>
          <a:p>
            <a:r>
              <a:rPr lang="en-US" dirty="0" smtClean="0">
                <a:uFillTx/>
              </a:rPr>
              <a:t>Uses Greedy layer-wise training but each layer is an RBM (Restricted Boltzmann Machine)</a:t>
            </a:r>
          </a:p>
          <a:p>
            <a:r>
              <a:rPr lang="en-US" dirty="0" smtClean="0">
                <a:uFillTx/>
              </a:rPr>
              <a:t>RBM is a constrained</a:t>
            </a:r>
          </a:p>
          <a:p>
            <a:pPr>
              <a:buNone/>
            </a:pPr>
            <a:r>
              <a:rPr lang="en-US" dirty="0" smtClean="0">
                <a:uFillTx/>
              </a:rPr>
              <a:t>     Boltzmann machine with</a:t>
            </a:r>
          </a:p>
          <a:p>
            <a:pPr lvl="1"/>
            <a:r>
              <a:rPr lang="en-US" dirty="0" smtClean="0">
                <a:uFillTx/>
              </a:rPr>
              <a:t>No lateral connections between</a:t>
            </a:r>
          </a:p>
          <a:p>
            <a:pPr lvl="1">
              <a:buNone/>
            </a:pPr>
            <a:r>
              <a:rPr lang="en-US" dirty="0" smtClean="0">
                <a:uFillTx/>
              </a:rPr>
              <a:t>	hidden (</a:t>
            </a:r>
            <a:r>
              <a:rPr lang="en-US" b="1" dirty="0" err="1" smtClean="0">
                <a:uFillTx/>
              </a:rPr>
              <a:t>h</a:t>
            </a:r>
            <a:r>
              <a:rPr lang="en-US" dirty="0" smtClean="0">
                <a:uFillTx/>
              </a:rPr>
              <a:t>) and visible (</a:t>
            </a:r>
            <a:r>
              <a:rPr lang="en-US" b="1" dirty="0" err="1" smtClean="0">
                <a:uFillTx/>
              </a:rPr>
              <a:t>x</a:t>
            </a:r>
            <a:r>
              <a:rPr lang="en-US" dirty="0" smtClean="0">
                <a:uFillTx/>
              </a:rPr>
              <a:t>) nodes</a:t>
            </a:r>
          </a:p>
          <a:p>
            <a:pPr lvl="1"/>
            <a:r>
              <a:rPr lang="en-US" dirty="0" smtClean="0">
                <a:uFillTx/>
              </a:rPr>
              <a:t>Symmetric weights</a:t>
            </a:r>
          </a:p>
          <a:p>
            <a:pPr lvl="1"/>
            <a:r>
              <a:rPr lang="en-US" dirty="0" smtClean="0">
                <a:uFillTx/>
              </a:rPr>
              <a:t>Does not use annealing/temperature, but that is all right since each RBM not seeking a global minima, but rather an incremental transformation of the feature space</a:t>
            </a:r>
          </a:p>
          <a:p>
            <a:pPr lvl="1"/>
            <a:r>
              <a:rPr lang="en-US" dirty="0" smtClean="0">
                <a:uFillTx/>
              </a:rPr>
              <a:t>Typically uses probabilistic logistic node, but other activations possible</a:t>
            </a: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31</a:t>
            </a:fld>
            <a:endParaRPr lang="en-US">
              <a:uFillTx/>
            </a:endParaRPr>
          </a:p>
        </p:txBody>
      </p:sp>
      <p:pic>
        <p:nvPicPr>
          <p:cNvPr id="6" name="Picture 5" descr="AE.tiff"/>
          <p:cNvPicPr>
            <a:picLocks noChangeAspect="1"/>
          </p:cNvPicPr>
          <p:nvPr/>
        </p:nvPicPr>
        <p:blipFill>
          <a:blip r:embed="rId3"/>
          <a:stretch>
            <a:fillRect/>
          </a:stretch>
        </p:blipFill>
        <p:spPr>
          <a:xfrm>
            <a:off x="5319713" y="2432140"/>
            <a:ext cx="3595687" cy="198746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RBM Sampling and Training                        </a:t>
            </a:r>
            <a:endParaRPr lang="en-US" dirty="0">
              <a:uFillTx/>
            </a:endParaRPr>
          </a:p>
        </p:txBody>
      </p:sp>
      <p:sp>
        <p:nvSpPr>
          <p:cNvPr id="3" name="Content Placeholder 2"/>
          <p:cNvSpPr>
            <a:spLocks noGrp="1"/>
          </p:cNvSpPr>
          <p:nvPr>
            <p:ph idx="1"/>
          </p:nvPr>
        </p:nvSpPr>
        <p:spPr>
          <a:xfrm>
            <a:off x="457200" y="1066800"/>
            <a:ext cx="8458200" cy="5181600"/>
          </a:xfrm>
        </p:spPr>
        <p:txBody>
          <a:bodyPr>
            <a:normAutofit fontScale="92500"/>
          </a:bodyPr>
          <a:lstStyle/>
          <a:p>
            <a:r>
              <a:rPr lang="en-US" dirty="0" smtClean="0">
                <a:uFillTx/>
              </a:rPr>
              <a:t>Initial state typically set to a training</a:t>
            </a:r>
          </a:p>
          <a:p>
            <a:pPr>
              <a:buNone/>
            </a:pPr>
            <a:r>
              <a:rPr lang="en-US" dirty="0" smtClean="0">
                <a:uFillTx/>
              </a:rPr>
              <a:t>	example </a:t>
            </a:r>
            <a:r>
              <a:rPr lang="en-US" b="1" dirty="0" err="1" smtClean="0">
                <a:uFillTx/>
              </a:rPr>
              <a:t>x</a:t>
            </a:r>
            <a:r>
              <a:rPr lang="en-US" dirty="0" smtClean="0">
                <a:uFillTx/>
              </a:rPr>
              <a:t> (can be real valued)</a:t>
            </a:r>
            <a:endParaRPr lang="en-US" b="1" dirty="0" smtClean="0">
              <a:uFillTx/>
            </a:endParaRPr>
          </a:p>
          <a:p>
            <a:r>
              <a:rPr lang="en-US" dirty="0" smtClean="0">
                <a:uFillTx/>
              </a:rPr>
              <a:t>Sampling is an iterative back and forth process</a:t>
            </a:r>
          </a:p>
          <a:p>
            <a:pPr lvl="1"/>
            <a:r>
              <a:rPr lang="en-US" i="1" dirty="0" err="1" smtClean="0">
                <a:uFillTx/>
              </a:rPr>
              <a:t>P</a:t>
            </a:r>
            <a:r>
              <a:rPr lang="en-US" dirty="0" err="1" smtClean="0">
                <a:uFillTx/>
              </a:rPr>
              <a:t>(</a:t>
            </a:r>
            <a:r>
              <a:rPr lang="en-US" i="1" dirty="0" err="1" smtClean="0">
                <a:uFillTx/>
              </a:rPr>
              <a:t>h</a:t>
            </a:r>
            <a:r>
              <a:rPr lang="en-US" i="1" baseline="-25000" dirty="0" err="1" smtClean="0">
                <a:uFillTx/>
              </a:rPr>
              <a:t>i</a:t>
            </a:r>
            <a:r>
              <a:rPr lang="en-US" i="1" baseline="-25000" dirty="0" smtClean="0">
                <a:uFillTx/>
              </a:rPr>
              <a:t> </a:t>
            </a:r>
            <a:r>
              <a:rPr lang="en-US" dirty="0" smtClean="0">
                <a:uFillTx/>
              </a:rPr>
              <a:t>= 1|</a:t>
            </a:r>
            <a:r>
              <a:rPr lang="en-US" b="1" dirty="0" smtClean="0">
                <a:uFillTx/>
              </a:rPr>
              <a:t>x</a:t>
            </a:r>
            <a:r>
              <a:rPr lang="en-US" dirty="0" smtClean="0">
                <a:uFillTx/>
              </a:rPr>
              <a:t>) = </a:t>
            </a:r>
            <a:r>
              <a:rPr lang="en-US" dirty="0" err="1" smtClean="0">
                <a:uFillTx/>
              </a:rPr>
              <a:t>sigmoid(</a:t>
            </a:r>
            <a:r>
              <a:rPr lang="en-US" i="1" dirty="0" err="1" smtClean="0">
                <a:uFillTx/>
              </a:rPr>
              <a:t>W</a:t>
            </a:r>
            <a:r>
              <a:rPr lang="en-US" i="1" baseline="-25000" dirty="0" err="1" smtClean="0">
                <a:uFillTx/>
              </a:rPr>
              <a:t>i</a:t>
            </a:r>
            <a:r>
              <a:rPr lang="en-US" b="1" dirty="0" err="1" smtClean="0">
                <a:uFillTx/>
              </a:rPr>
              <a:t>x</a:t>
            </a:r>
            <a:r>
              <a:rPr lang="en-US" dirty="0" smtClean="0">
                <a:uFillTx/>
              </a:rPr>
              <a:t> + </a:t>
            </a:r>
            <a:r>
              <a:rPr lang="en-US" i="1" dirty="0" err="1" smtClean="0">
                <a:uFillTx/>
              </a:rPr>
              <a:t>c</a:t>
            </a:r>
            <a:r>
              <a:rPr lang="en-US" i="1" baseline="-25000" dirty="0" err="1" smtClean="0">
                <a:uFillTx/>
              </a:rPr>
              <a:t>i</a:t>
            </a:r>
            <a:r>
              <a:rPr lang="en-US" dirty="0" smtClean="0">
                <a:uFillTx/>
              </a:rPr>
              <a:t>) = 1/(1+e</a:t>
            </a:r>
            <a:r>
              <a:rPr lang="en-US" baseline="30000" dirty="0" smtClean="0">
                <a:uFillTx/>
              </a:rPr>
              <a:t>-net(</a:t>
            </a:r>
            <a:r>
              <a:rPr lang="en-US" i="1" baseline="30000" dirty="0" smtClean="0">
                <a:uFillTx/>
              </a:rPr>
              <a:t>h</a:t>
            </a:r>
            <a:r>
              <a:rPr lang="en-US" i="1" baseline="12000" dirty="0" smtClean="0">
                <a:uFillTx/>
              </a:rPr>
              <a:t>i</a:t>
            </a:r>
            <a:r>
              <a:rPr lang="en-US" baseline="30000" dirty="0" smtClean="0">
                <a:uFillTx/>
              </a:rPr>
              <a:t>)</a:t>
            </a:r>
            <a:r>
              <a:rPr lang="en-US" dirty="0" smtClean="0">
                <a:uFillTx/>
              </a:rPr>
              <a:t>)    // </a:t>
            </a:r>
            <a:r>
              <a:rPr lang="en-US" i="1" dirty="0" err="1" smtClean="0">
                <a:uFillTx/>
              </a:rPr>
              <a:t>c</a:t>
            </a:r>
            <a:r>
              <a:rPr lang="en-US" i="1" baseline="-25000" dirty="0" err="1" smtClean="0">
                <a:uFillTx/>
              </a:rPr>
              <a:t>i</a:t>
            </a:r>
            <a:r>
              <a:rPr lang="en-US" dirty="0" smtClean="0">
                <a:uFillTx/>
              </a:rPr>
              <a:t> is hidden node bias</a:t>
            </a:r>
          </a:p>
          <a:p>
            <a:pPr lvl="1"/>
            <a:r>
              <a:rPr lang="en-US" i="1" dirty="0" err="1" smtClean="0">
                <a:uFillTx/>
              </a:rPr>
              <a:t>P</a:t>
            </a:r>
            <a:r>
              <a:rPr lang="en-US" dirty="0" err="1" smtClean="0">
                <a:uFillTx/>
              </a:rPr>
              <a:t>(</a:t>
            </a:r>
            <a:r>
              <a:rPr lang="en-US" i="1" dirty="0" err="1" smtClean="0">
                <a:uFillTx/>
              </a:rPr>
              <a:t>x</a:t>
            </a:r>
            <a:r>
              <a:rPr lang="en-US" i="1" baseline="-25000" dirty="0" err="1" smtClean="0">
                <a:uFillTx/>
              </a:rPr>
              <a:t>i</a:t>
            </a:r>
            <a:r>
              <a:rPr lang="en-US" i="1" baseline="-25000" dirty="0" smtClean="0">
                <a:uFillTx/>
              </a:rPr>
              <a:t> </a:t>
            </a:r>
            <a:r>
              <a:rPr lang="en-US" dirty="0" smtClean="0">
                <a:uFillTx/>
              </a:rPr>
              <a:t>= 1|</a:t>
            </a:r>
            <a:r>
              <a:rPr lang="en-US" b="1" dirty="0" smtClean="0">
                <a:uFillTx/>
              </a:rPr>
              <a:t>h</a:t>
            </a:r>
            <a:r>
              <a:rPr lang="en-US" dirty="0" smtClean="0">
                <a:uFillTx/>
              </a:rPr>
              <a:t>) = </a:t>
            </a:r>
            <a:r>
              <a:rPr lang="en-US" dirty="0" err="1" smtClean="0">
                <a:uFillTx/>
              </a:rPr>
              <a:t>sigmoid(</a:t>
            </a:r>
            <a:r>
              <a:rPr lang="en-US" i="1" dirty="0" err="1" smtClean="0">
                <a:uFillTx/>
              </a:rPr>
              <a:t>W'</a:t>
            </a:r>
            <a:r>
              <a:rPr lang="en-US" i="1" baseline="-25000" dirty="0" err="1" smtClean="0">
                <a:uFillTx/>
              </a:rPr>
              <a:t>i</a:t>
            </a:r>
            <a:r>
              <a:rPr lang="en-US" b="1" dirty="0" err="1" smtClean="0">
                <a:uFillTx/>
              </a:rPr>
              <a:t>h</a:t>
            </a:r>
            <a:r>
              <a:rPr lang="en-US" dirty="0" smtClean="0">
                <a:uFillTx/>
              </a:rPr>
              <a:t> + </a:t>
            </a:r>
            <a:r>
              <a:rPr lang="en-US" i="1" dirty="0" smtClean="0">
                <a:uFillTx/>
              </a:rPr>
              <a:t>b</a:t>
            </a:r>
            <a:r>
              <a:rPr lang="en-US" i="1" baseline="-25000" dirty="0" smtClean="0">
                <a:uFillTx/>
              </a:rPr>
              <a:t>i</a:t>
            </a:r>
            <a:r>
              <a:rPr lang="en-US" dirty="0" smtClean="0">
                <a:uFillTx/>
              </a:rPr>
              <a:t>) = 1/(1+e</a:t>
            </a:r>
            <a:r>
              <a:rPr lang="en-US" baseline="30000" dirty="0" smtClean="0">
                <a:uFillTx/>
              </a:rPr>
              <a:t>-net(</a:t>
            </a:r>
            <a:r>
              <a:rPr lang="en-US" i="1" baseline="30000" dirty="0" smtClean="0">
                <a:uFillTx/>
              </a:rPr>
              <a:t>x</a:t>
            </a:r>
            <a:r>
              <a:rPr lang="en-US" i="1" baseline="12000" dirty="0" smtClean="0">
                <a:uFillTx/>
              </a:rPr>
              <a:t>i</a:t>
            </a:r>
            <a:r>
              <a:rPr lang="en-US" baseline="30000" dirty="0" smtClean="0">
                <a:uFillTx/>
              </a:rPr>
              <a:t>)</a:t>
            </a:r>
            <a:r>
              <a:rPr lang="en-US" dirty="0" smtClean="0">
                <a:uFillTx/>
              </a:rPr>
              <a:t>)   // </a:t>
            </a:r>
            <a:r>
              <a:rPr lang="en-US" i="1" dirty="0" smtClean="0">
                <a:uFillTx/>
              </a:rPr>
              <a:t>b</a:t>
            </a:r>
            <a:r>
              <a:rPr lang="en-US" i="1" baseline="-25000" dirty="0" smtClean="0">
                <a:uFillTx/>
              </a:rPr>
              <a:t>i</a:t>
            </a:r>
            <a:r>
              <a:rPr lang="en-US" dirty="0" smtClean="0">
                <a:uFillTx/>
              </a:rPr>
              <a:t> is visible node bias</a:t>
            </a:r>
          </a:p>
          <a:p>
            <a:r>
              <a:rPr lang="en-US" dirty="0" smtClean="0">
                <a:uFillTx/>
              </a:rPr>
              <a:t>Contrastive Divergence (CD-</a:t>
            </a:r>
            <a:r>
              <a:rPr lang="en-US" i="1" dirty="0" err="1" smtClean="0">
                <a:uFillTx/>
              </a:rPr>
              <a:t>k</a:t>
            </a:r>
            <a:r>
              <a:rPr lang="en-US" dirty="0" smtClean="0">
                <a:uFillTx/>
              </a:rPr>
              <a:t>): How much contrast (in the statistical distribution) is there in the divergence from the original training example to the relaxed version after </a:t>
            </a:r>
            <a:r>
              <a:rPr lang="en-US" i="1" dirty="0" err="1" smtClean="0">
                <a:uFillTx/>
              </a:rPr>
              <a:t>k</a:t>
            </a:r>
            <a:r>
              <a:rPr lang="en-US" dirty="0" smtClean="0">
                <a:uFillTx/>
              </a:rPr>
              <a:t> relaxation steps</a:t>
            </a:r>
          </a:p>
          <a:p>
            <a:r>
              <a:rPr lang="en-US" dirty="0" smtClean="0">
                <a:uFillTx/>
              </a:rPr>
              <a:t>Then update weights to decrease the divergence as in Boltzmann</a:t>
            </a:r>
          </a:p>
          <a:p>
            <a:r>
              <a:rPr lang="en-US" dirty="0" smtClean="0">
                <a:uFillTx/>
              </a:rPr>
              <a:t>Typically just do CD-1  (Good empirical results)</a:t>
            </a:r>
          </a:p>
          <a:p>
            <a:pPr lvl="1"/>
            <a:r>
              <a:rPr lang="en-US" dirty="0" smtClean="0">
                <a:uFillTx/>
              </a:rPr>
              <a:t>Since small learning rate, doing many of these is similar to doing fewer versions of CD-</a:t>
            </a:r>
            <a:r>
              <a:rPr lang="en-US" i="1" dirty="0" err="1" smtClean="0">
                <a:uFillTx/>
              </a:rPr>
              <a:t>k</a:t>
            </a:r>
            <a:r>
              <a:rPr lang="en-US" dirty="0" smtClean="0">
                <a:uFillTx/>
              </a:rPr>
              <a:t> with </a:t>
            </a:r>
            <a:r>
              <a:rPr lang="en-US" i="1" dirty="0" err="1" smtClean="0">
                <a:uFillTx/>
              </a:rPr>
              <a:t>k</a:t>
            </a:r>
            <a:r>
              <a:rPr lang="en-US" dirty="0" smtClean="0">
                <a:uFillTx/>
              </a:rPr>
              <a:t> &gt; 1</a:t>
            </a:r>
          </a:p>
          <a:p>
            <a:pPr lvl="1"/>
            <a:r>
              <a:rPr lang="en-US" dirty="0" smtClean="0">
                <a:uFillTx/>
              </a:rPr>
              <a:t>Note CD-1 just needs to get the gradient direction right, which it usually does, and then change weights in that direction according to the learning rate</a:t>
            </a: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32</a:t>
            </a:fld>
            <a:endParaRPr lang="en-US">
              <a:uFillTx/>
            </a:endParaRPr>
          </a:p>
        </p:txBody>
      </p:sp>
      <p:pic>
        <p:nvPicPr>
          <p:cNvPr id="6" name="Picture 5" descr="AE.tiff"/>
          <p:cNvPicPr>
            <a:picLocks noChangeAspect="1"/>
          </p:cNvPicPr>
          <p:nvPr/>
        </p:nvPicPr>
        <p:blipFill>
          <a:blip r:embed="rId3"/>
          <a:stretch>
            <a:fillRect/>
          </a:stretch>
        </p:blipFill>
        <p:spPr>
          <a:xfrm>
            <a:off x="5943600" y="76200"/>
            <a:ext cx="3138487" cy="17347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33</a:t>
            </a:fld>
            <a:endParaRPr lang="en-US" dirty="0">
              <a:uFillTx/>
            </a:endParaRPr>
          </a:p>
        </p:txBody>
      </p:sp>
      <p:pic>
        <p:nvPicPr>
          <p:cNvPr id="6" name="Picture 5" descr="AE.tiff"/>
          <p:cNvPicPr>
            <a:picLocks noChangeAspect="1"/>
          </p:cNvPicPr>
          <p:nvPr/>
        </p:nvPicPr>
        <p:blipFill>
          <a:blip r:embed="rId4"/>
          <a:stretch>
            <a:fillRect/>
          </a:stretch>
        </p:blipFill>
        <p:spPr>
          <a:xfrm>
            <a:off x="118760" y="0"/>
            <a:ext cx="8991600" cy="6387784"/>
          </a:xfrm>
          <a:prstGeom prst="rect">
            <a:avLst/>
          </a:prstGeom>
        </p:spPr>
      </p:pic>
      <p:pic>
        <p:nvPicPr>
          <p:cNvPr id="4" name="Picture 3" descr="AE.tiff"/>
          <p:cNvPicPr>
            <a:picLocks noChangeAspect="1"/>
          </p:cNvPicPr>
          <p:nvPr/>
        </p:nvPicPr>
        <p:blipFill>
          <a:blip r:embed="rId5"/>
          <a:stretch>
            <a:fillRect/>
          </a:stretch>
        </p:blipFill>
        <p:spPr>
          <a:xfrm>
            <a:off x="6697353" y="1388094"/>
            <a:ext cx="2404760" cy="1329194"/>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1090910334"/>
              </p:ext>
            </p:extLst>
          </p:nvPr>
        </p:nvGraphicFramePr>
        <p:xfrm>
          <a:off x="461963" y="6418907"/>
          <a:ext cx="4548187" cy="428625"/>
        </p:xfrm>
        <a:graphic>
          <a:graphicData uri="http://schemas.openxmlformats.org/presentationml/2006/ole">
            <mc:AlternateContent xmlns:mc="http://schemas.openxmlformats.org/markup-compatibility/2006">
              <mc:Choice xmlns:v="urn:schemas-microsoft-com:vml" Requires="v">
                <p:oleObj spid="_x0000_s31859" name="Equation" r:id="rId6" imgW="2425700" imgH="228600" progId="Equation.3">
                  <p:embed/>
                </p:oleObj>
              </mc:Choice>
              <mc:Fallback>
                <p:oleObj name="Equation" r:id="rId6" imgW="2425700" imgH="228600" progId="Equation.3">
                  <p:embed/>
                  <p:pic>
                    <p:nvPicPr>
                      <p:cNvPr id="0" name="Picture 2"/>
                      <p:cNvPicPr>
                        <a:picLocks noChangeAspect="1" noChangeArrowheads="1"/>
                      </p:cNvPicPr>
                      <p:nvPr/>
                    </p:nvPicPr>
                    <p:blipFill>
                      <a:blip r:embed="rId7"/>
                      <a:srcRect/>
                      <a:stretch>
                        <a:fillRect/>
                      </a:stretch>
                    </p:blipFill>
                    <p:spPr bwMode="auto">
                      <a:xfrm>
                        <a:off x="461963" y="6418907"/>
                        <a:ext cx="4548187" cy="428625"/>
                      </a:xfrm>
                      <a:prstGeom prst="rect">
                        <a:avLst/>
                      </a:prstGeom>
                      <a:solidFill>
                        <a:schemeClr val="accent1"/>
                      </a:solidFill>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RBM Update Notes and Variations</a:t>
            </a:r>
            <a:endParaRPr lang="en-US" dirty="0">
              <a:uFillTx/>
            </a:endParaRPr>
          </a:p>
        </p:txBody>
      </p:sp>
      <p:sp>
        <p:nvSpPr>
          <p:cNvPr id="3" name="Content Placeholder 2"/>
          <p:cNvSpPr>
            <a:spLocks noGrp="1"/>
          </p:cNvSpPr>
          <p:nvPr>
            <p:ph idx="1"/>
          </p:nvPr>
        </p:nvSpPr>
        <p:spPr/>
        <p:txBody>
          <a:bodyPr>
            <a:normAutofit lnSpcReduction="10000"/>
          </a:bodyPr>
          <a:lstStyle/>
          <a:p>
            <a:r>
              <a:rPr lang="en-US" dirty="0" smtClean="0">
                <a:uFillTx/>
              </a:rPr>
              <a:t>Binomial unit means the standard MLP sigmoid unit</a:t>
            </a:r>
          </a:p>
          <a:p>
            <a:r>
              <a:rPr lang="en-US" i="1" dirty="0" smtClean="0">
                <a:uFillTx/>
              </a:rPr>
              <a:t>Q</a:t>
            </a:r>
            <a:r>
              <a:rPr lang="en-US" dirty="0" smtClean="0">
                <a:uFillTx/>
              </a:rPr>
              <a:t> and </a:t>
            </a:r>
            <a:r>
              <a:rPr lang="en-US" i="1" dirty="0" smtClean="0">
                <a:uFillTx/>
              </a:rPr>
              <a:t>P</a:t>
            </a:r>
            <a:r>
              <a:rPr lang="en-US" dirty="0" smtClean="0">
                <a:uFillTx/>
              </a:rPr>
              <a:t> are probability distribution vectors for hidden (</a:t>
            </a:r>
            <a:r>
              <a:rPr lang="en-US" b="1" dirty="0" err="1" smtClean="0">
                <a:uFillTx/>
              </a:rPr>
              <a:t>h</a:t>
            </a:r>
            <a:r>
              <a:rPr lang="en-US" dirty="0" smtClean="0">
                <a:uFillTx/>
              </a:rPr>
              <a:t>)  and visible/input (</a:t>
            </a:r>
            <a:r>
              <a:rPr lang="en-US" b="1" dirty="0" err="1" smtClean="0">
                <a:uFillTx/>
              </a:rPr>
              <a:t>x</a:t>
            </a:r>
            <a:r>
              <a:rPr lang="en-US" dirty="0" smtClean="0">
                <a:uFillTx/>
              </a:rPr>
              <a:t>) vectors respectively</a:t>
            </a:r>
          </a:p>
          <a:p>
            <a:r>
              <a:rPr lang="en-US" dirty="0" smtClean="0">
                <a:uFillTx/>
              </a:rPr>
              <a:t>During relaxation/weight update can alternatively do updates based on the real valued probabilities (</a:t>
            </a:r>
            <a:r>
              <a:rPr lang="en-US" dirty="0" err="1" smtClean="0">
                <a:uFillTx/>
              </a:rPr>
              <a:t>sigmoid(</a:t>
            </a:r>
            <a:r>
              <a:rPr lang="en-US" i="1" dirty="0" err="1" smtClean="0">
                <a:uFillTx/>
              </a:rPr>
              <a:t>net</a:t>
            </a:r>
            <a:r>
              <a:rPr lang="en-US" dirty="0" smtClean="0">
                <a:uFillTx/>
              </a:rPr>
              <a:t>)) rather than the 1/0 sampled logistic states</a:t>
            </a:r>
          </a:p>
          <a:p>
            <a:pPr lvl="1"/>
            <a:r>
              <a:rPr lang="en-US" dirty="0" smtClean="0">
                <a:uFillTx/>
              </a:rPr>
              <a:t>Always use actual/binary values from initial x -&gt; h</a:t>
            </a:r>
          </a:p>
          <a:p>
            <a:pPr lvl="2"/>
            <a:r>
              <a:rPr lang="en-US" dirty="0" smtClean="0">
                <a:uFillTx/>
              </a:rPr>
              <a:t>Doing this makes the hidden nodes a sparser bottleneck and is a </a:t>
            </a:r>
            <a:r>
              <a:rPr lang="en-US" dirty="0" err="1" smtClean="0">
                <a:uFillTx/>
              </a:rPr>
              <a:t>regularizer</a:t>
            </a:r>
            <a:r>
              <a:rPr lang="en-US" dirty="0" smtClean="0">
                <a:uFillTx/>
              </a:rPr>
              <a:t> helping to avoid overfit</a:t>
            </a:r>
          </a:p>
          <a:p>
            <a:pPr lvl="1"/>
            <a:r>
              <a:rPr lang="en-US" dirty="0" smtClean="0">
                <a:uFillTx/>
              </a:rPr>
              <a:t>Could use probabilities on the </a:t>
            </a:r>
            <a:r>
              <a:rPr lang="en-US" dirty="0" err="1" smtClean="0">
                <a:uFillTx/>
              </a:rPr>
              <a:t>h</a:t>
            </a:r>
            <a:r>
              <a:rPr lang="en-US" dirty="0" smtClean="0">
                <a:uFillTx/>
              </a:rPr>
              <a:t> -&gt; </a:t>
            </a:r>
            <a:r>
              <a:rPr lang="en-US" dirty="0" err="1" smtClean="0">
                <a:uFillTx/>
              </a:rPr>
              <a:t>x</a:t>
            </a:r>
            <a:r>
              <a:rPr lang="en-US" dirty="0" smtClean="0">
                <a:uFillTx/>
              </a:rPr>
              <a:t> and/or final </a:t>
            </a:r>
            <a:r>
              <a:rPr lang="en-US" dirty="0" err="1" smtClean="0">
                <a:uFillTx/>
              </a:rPr>
              <a:t>x</a:t>
            </a:r>
            <a:r>
              <a:rPr lang="en-US" dirty="0" smtClean="0">
                <a:uFillTx/>
              </a:rPr>
              <a:t> -&gt; </a:t>
            </a:r>
            <a:r>
              <a:rPr lang="en-US" dirty="0" err="1" smtClean="0">
                <a:uFillTx/>
              </a:rPr>
              <a:t>h</a:t>
            </a:r>
            <a:endParaRPr lang="en-US" dirty="0" smtClean="0">
              <a:uFillTx/>
            </a:endParaRPr>
          </a:p>
          <a:p>
            <a:pPr lvl="2"/>
            <a:r>
              <a:rPr lang="en-US" dirty="0" smtClean="0">
                <a:uFillTx/>
              </a:rPr>
              <a:t>in CD-</a:t>
            </a:r>
            <a:r>
              <a:rPr lang="en-US" i="1" dirty="0" smtClean="0">
                <a:uFillTx/>
              </a:rPr>
              <a:t>k</a:t>
            </a:r>
            <a:r>
              <a:rPr lang="en-US" dirty="0" smtClean="0">
                <a:uFillTx/>
              </a:rPr>
              <a:t> the final update of the hidden nodes usually use the probability value to decrease the final arbitrary sampling variation (sampling noise)</a:t>
            </a:r>
          </a:p>
          <a:p>
            <a:r>
              <a:rPr lang="en-US" dirty="0" smtClean="0">
                <a:uFillTx/>
              </a:rPr>
              <a:t>Lateral restrictions of RBM allow this fast sampling</a:t>
            </a:r>
          </a:p>
          <a:p>
            <a:endParaRPr lang="en-US" dirty="0">
              <a:uFillTx/>
            </a:endParaRP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34</a:t>
            </a:fld>
            <a:endParaRPr lang="en-US">
              <a:uFillTx/>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RBM Update Variations and Notes</a:t>
            </a:r>
            <a:endParaRPr lang="en-US" dirty="0">
              <a:uFillTx/>
            </a:endParaRPr>
          </a:p>
        </p:txBody>
      </p:sp>
      <p:sp>
        <p:nvSpPr>
          <p:cNvPr id="3" name="Content Placeholder 2"/>
          <p:cNvSpPr>
            <a:spLocks noGrp="1"/>
          </p:cNvSpPr>
          <p:nvPr>
            <p:ph idx="1"/>
          </p:nvPr>
        </p:nvSpPr>
        <p:spPr/>
        <p:txBody>
          <a:bodyPr>
            <a:normAutofit lnSpcReduction="10000"/>
          </a:bodyPr>
          <a:lstStyle/>
          <a:p>
            <a:pPr>
              <a:defRPr>
                <a:uFillTx/>
              </a:defRPr>
            </a:pPr>
            <a:r>
              <a:rPr lang="en-US" dirty="0" smtClean="0">
                <a:uFillTx/>
              </a:rPr>
              <a:t>Initial weights, small random, 0 mean, </a:t>
            </a:r>
            <a:r>
              <a:rPr lang="en-US" dirty="0" err="1" smtClean="0">
                <a:uFillTx/>
              </a:rPr>
              <a:t>sd</a:t>
            </a:r>
            <a:r>
              <a:rPr lang="en-US" dirty="0" smtClean="0">
                <a:uFillTx/>
              </a:rPr>
              <a:t> ~ .01</a:t>
            </a:r>
          </a:p>
          <a:p>
            <a:pPr lvl="1">
              <a:defRPr>
                <a:uFillTx/>
              </a:defRPr>
            </a:pPr>
            <a:r>
              <a:rPr lang="en-US" dirty="0" smtClean="0">
                <a:uFillTx/>
              </a:rPr>
              <a:t>Don't want hidden node probabilities early on to be close to 0 or 1, else slows learning, since less early randomness/mixing?  Note that this is a bit like annealing/temperature in Boltzmann</a:t>
            </a:r>
          </a:p>
          <a:p>
            <a:pPr>
              <a:defRPr>
                <a:uFillTx/>
              </a:defRPr>
            </a:pPr>
            <a:r>
              <a:rPr lang="en-US" dirty="0" smtClean="0">
                <a:uFillTx/>
              </a:rPr>
              <a:t>Set initial </a:t>
            </a:r>
            <a:r>
              <a:rPr lang="en-US" b="1" dirty="0" err="1" smtClean="0">
                <a:uFillTx/>
              </a:rPr>
              <a:t>x</a:t>
            </a:r>
            <a:r>
              <a:rPr lang="en-US" dirty="0" smtClean="0">
                <a:uFillTx/>
              </a:rPr>
              <a:t> bias values as a function of how often node is on in the training data, and </a:t>
            </a:r>
            <a:r>
              <a:rPr lang="en-US" b="1" dirty="0" err="1" smtClean="0">
                <a:uFillTx/>
              </a:rPr>
              <a:t>h</a:t>
            </a:r>
            <a:r>
              <a:rPr lang="en-US" dirty="0" smtClean="0">
                <a:uFillTx/>
              </a:rPr>
              <a:t> biases to 0 or negative to encourage </a:t>
            </a:r>
            <a:r>
              <a:rPr lang="en-US" dirty="0" err="1" smtClean="0">
                <a:uFillTx/>
              </a:rPr>
              <a:t>sparsity</a:t>
            </a:r>
            <a:endParaRPr lang="en-US" dirty="0" smtClean="0">
              <a:uFillTx/>
            </a:endParaRPr>
          </a:p>
          <a:p>
            <a:pPr>
              <a:defRPr>
                <a:uFillTx/>
              </a:defRPr>
            </a:pPr>
            <a:r>
              <a:rPr lang="en-US" dirty="0" smtClean="0">
                <a:uFillTx/>
              </a:rPr>
              <a:t>Better speed when using momentum (~.5)</a:t>
            </a:r>
          </a:p>
          <a:p>
            <a:pPr>
              <a:defRPr>
                <a:uFillTx/>
              </a:defRPr>
            </a:pPr>
            <a:r>
              <a:rPr lang="en-US" dirty="0" smtClean="0">
                <a:uFillTx/>
              </a:rPr>
              <a:t>Weight decay good for smoothing and also encouraging more mixing (hidden nodes more stochastic when they do not have large net magnitudes)</a:t>
            </a:r>
          </a:p>
          <a:p>
            <a:pPr lvl="1">
              <a:defRPr>
                <a:uFillTx/>
              </a:defRPr>
            </a:pPr>
            <a:r>
              <a:rPr lang="en-US" dirty="0" smtClean="0">
                <a:uFillTx/>
              </a:rPr>
              <a:t>Also a reason to increase </a:t>
            </a:r>
            <a:r>
              <a:rPr lang="en-US" i="1" dirty="0" err="1" smtClean="0">
                <a:uFillTx/>
              </a:rPr>
              <a:t>k</a:t>
            </a:r>
            <a:r>
              <a:rPr lang="en-US" dirty="0" smtClean="0">
                <a:uFillTx/>
              </a:rPr>
              <a:t> over time in CD-</a:t>
            </a:r>
            <a:r>
              <a:rPr lang="en-US" i="1" dirty="0" err="1" smtClean="0">
                <a:uFillTx/>
              </a:rPr>
              <a:t>k</a:t>
            </a:r>
            <a:r>
              <a:rPr lang="en-US" dirty="0" smtClean="0">
                <a:uFillTx/>
              </a:rPr>
              <a:t> as mixing decreases as weight magnitudes increase</a:t>
            </a:r>
          </a:p>
          <a:p>
            <a:pPr>
              <a:defRPr>
                <a:uFillTx/>
              </a:defRPr>
            </a:pPr>
            <a:endParaRPr lang="en-US" dirty="0" smtClean="0">
              <a:uFillTx/>
            </a:endParaRPr>
          </a:p>
          <a:p>
            <a:endParaRPr lang="en-US" dirty="0">
              <a:uFillTx/>
            </a:endParaRP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35</a:t>
            </a:fld>
            <a:endParaRPr lang="en-US">
              <a:uFillTx/>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Deep Belief Network Training</a:t>
            </a:r>
            <a:endParaRPr lang="en-US" dirty="0">
              <a:uFillTx/>
            </a:endParaRPr>
          </a:p>
        </p:txBody>
      </p:sp>
      <p:sp>
        <p:nvSpPr>
          <p:cNvPr id="3" name="Content Placeholder 2"/>
          <p:cNvSpPr>
            <a:spLocks noGrp="1"/>
          </p:cNvSpPr>
          <p:nvPr>
            <p:ph idx="1"/>
          </p:nvPr>
        </p:nvSpPr>
        <p:spPr>
          <a:xfrm>
            <a:off x="685800" y="1295400"/>
            <a:ext cx="5181600" cy="4419600"/>
          </a:xfrm>
        </p:spPr>
        <p:txBody>
          <a:bodyPr/>
          <a:lstStyle/>
          <a:p>
            <a:r>
              <a:rPr lang="en-US" dirty="0" smtClean="0">
                <a:uFillTx/>
              </a:rPr>
              <a:t>Same greedy layer-wise approach</a:t>
            </a:r>
          </a:p>
          <a:p>
            <a:r>
              <a:rPr lang="en-US" dirty="0" smtClean="0">
                <a:uFillTx/>
              </a:rPr>
              <a:t>First train lowest RBM (h</a:t>
            </a:r>
            <a:r>
              <a:rPr lang="en-US" baseline="30000" dirty="0" smtClean="0">
                <a:uFillTx/>
              </a:rPr>
              <a:t>0</a:t>
            </a:r>
            <a:r>
              <a:rPr lang="en-US" dirty="0" smtClean="0">
                <a:uFillTx/>
              </a:rPr>
              <a:t> – h</a:t>
            </a:r>
            <a:r>
              <a:rPr lang="en-US" baseline="30000" dirty="0" smtClean="0">
                <a:uFillTx/>
              </a:rPr>
              <a:t>1</a:t>
            </a:r>
            <a:r>
              <a:rPr lang="en-US" dirty="0" smtClean="0">
                <a:uFillTx/>
              </a:rPr>
              <a:t>) using RBM update algorithm (note h</a:t>
            </a:r>
            <a:r>
              <a:rPr lang="en-US" baseline="30000" dirty="0" smtClean="0">
                <a:uFillTx/>
              </a:rPr>
              <a:t>0</a:t>
            </a:r>
            <a:r>
              <a:rPr lang="en-US" dirty="0" smtClean="0">
                <a:uFillTx/>
              </a:rPr>
              <a:t> is </a:t>
            </a:r>
            <a:r>
              <a:rPr lang="en-US" dirty="0" err="1" smtClean="0">
                <a:uFillTx/>
              </a:rPr>
              <a:t>x</a:t>
            </a:r>
            <a:r>
              <a:rPr lang="en-US" dirty="0" smtClean="0">
                <a:uFillTx/>
              </a:rPr>
              <a:t>)</a:t>
            </a:r>
          </a:p>
          <a:p>
            <a:r>
              <a:rPr lang="en-US" dirty="0" smtClean="0">
                <a:uFillTx/>
              </a:rPr>
              <a:t>Freeze weights and train subsequent RBM layers</a:t>
            </a:r>
          </a:p>
          <a:p>
            <a:r>
              <a:rPr lang="en-US" dirty="0" smtClean="0">
                <a:uFillTx/>
              </a:rPr>
              <a:t>Then connect final outputs to a supervised model and train that model</a:t>
            </a:r>
          </a:p>
          <a:p>
            <a:r>
              <a:rPr lang="en-US" dirty="0" smtClean="0">
                <a:uFillTx/>
              </a:rPr>
              <a:t>Finally, unfreeze all weights, and train full DBN with supervised model to fine-tune weights</a:t>
            </a:r>
          </a:p>
          <a:p>
            <a:endParaRPr lang="en-US" dirty="0" smtClean="0">
              <a:uFillTx/>
            </a:endParaRPr>
          </a:p>
          <a:p>
            <a:endParaRPr lang="en-US" dirty="0">
              <a:uFillTx/>
            </a:endParaRP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36</a:t>
            </a:fld>
            <a:endParaRPr lang="en-US">
              <a:uFillTx/>
            </a:endParaRPr>
          </a:p>
        </p:txBody>
      </p:sp>
      <p:pic>
        <p:nvPicPr>
          <p:cNvPr id="6" name="Content Placeholder 5" descr="AE.tiff"/>
          <p:cNvPicPr>
            <a:picLocks noChangeAspect="1"/>
          </p:cNvPicPr>
          <p:nvPr/>
        </p:nvPicPr>
        <p:blipFill>
          <a:blip r:embed="rId3"/>
          <a:srcRect l="-759" r="-415"/>
          <a:stretch>
            <a:fillRect/>
          </a:stretch>
        </p:blipFill>
        <p:spPr bwMode="auto">
          <a:xfrm>
            <a:off x="5867400" y="1752600"/>
            <a:ext cx="3118338" cy="2895600"/>
          </a:xfrm>
          <a:prstGeom prst="rect">
            <a:avLst/>
          </a:prstGeom>
          <a:noFill/>
          <a:ln w="9525">
            <a:noFill/>
            <a:miter lim="800000"/>
          </a:ln>
        </p:spPr>
      </p:pic>
      <p:sp>
        <p:nvSpPr>
          <p:cNvPr id="7" name="TextBox 6"/>
          <p:cNvSpPr txBox="1">
            <a:spLocks/>
          </p:cNvSpPr>
          <p:nvPr/>
        </p:nvSpPr>
        <p:spPr>
          <a:xfrm>
            <a:off x="1295400" y="5715000"/>
            <a:ext cx="7353295" cy="707886"/>
          </a:xfrm>
          <a:prstGeom prst="rect">
            <a:avLst/>
          </a:prstGeom>
          <a:noFill/>
        </p:spPr>
        <p:txBody>
          <a:bodyPr wrap="none" rtlCol="0">
            <a:spAutoFit/>
          </a:bodyPr>
          <a:lstStyle/>
          <a:p>
            <a:pPr marL="0" lvl="1"/>
            <a:r>
              <a:rPr lang="en-US" sz="2000" dirty="0" smtClean="0">
                <a:uFillTx/>
              </a:rPr>
              <a:t>During execution typically iterate multiple times at the top RBM layer</a:t>
            </a:r>
          </a:p>
          <a:p>
            <a:endParaRPr lang="en-US" sz="2000" dirty="0">
              <a:uFillTx/>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399"/>
            <a:ext cx="8229600" cy="3783903"/>
          </a:xfrm>
        </p:spPr>
        <p:txBody>
          <a:bodyPr>
            <a:normAutofit lnSpcReduction="10000"/>
          </a:bodyPr>
          <a:lstStyle/>
          <a:p>
            <a:pPr>
              <a:buNone/>
            </a:pPr>
            <a:r>
              <a:rPr lang="en-US" dirty="0" smtClean="0">
                <a:uFillTx/>
              </a:rPr>
              <a:t>Can use DBN as a Generative model to create sample </a:t>
            </a:r>
            <a:r>
              <a:rPr lang="en-US" dirty="0" err="1" smtClean="0">
                <a:uFillTx/>
              </a:rPr>
              <a:t>x</a:t>
            </a:r>
            <a:r>
              <a:rPr lang="en-US" dirty="0" smtClean="0">
                <a:uFillTx/>
              </a:rPr>
              <a:t> vectors</a:t>
            </a:r>
          </a:p>
          <a:p>
            <a:pPr marL="914400" lvl="1" indent="-457200">
              <a:buFont typeface="+mj-lt"/>
              <a:buAutoNum type="arabicPeriod"/>
            </a:pPr>
            <a:r>
              <a:rPr lang="en-US" dirty="0" smtClean="0">
                <a:uFillTx/>
              </a:rPr>
              <a:t>Initialize top layer to an arbitrary vector</a:t>
            </a:r>
          </a:p>
          <a:p>
            <a:pPr marL="1314450" lvl="2" indent="-457200"/>
            <a:r>
              <a:rPr lang="en-US" dirty="0" smtClean="0">
                <a:uFillTx/>
              </a:rPr>
              <a:t>Gibbs sample (relaxation) between the top two layers </a:t>
            </a:r>
            <a:r>
              <a:rPr lang="en-US" i="1" dirty="0" err="1" smtClean="0">
                <a:uFillTx/>
              </a:rPr>
              <a:t>m</a:t>
            </a:r>
            <a:r>
              <a:rPr lang="en-US" dirty="0" smtClean="0">
                <a:uFillTx/>
              </a:rPr>
              <a:t> times</a:t>
            </a:r>
          </a:p>
          <a:p>
            <a:pPr marL="1314450" lvl="2" indent="-457200"/>
            <a:r>
              <a:rPr lang="en-US" dirty="0" smtClean="0">
                <a:uFillTx/>
              </a:rPr>
              <a:t>If we initialize top layer with values obtained from a training example, then need less Gibbs samples</a:t>
            </a:r>
          </a:p>
          <a:p>
            <a:pPr marL="914400" lvl="1" indent="-457200">
              <a:buFont typeface="+mj-lt"/>
              <a:buAutoNum type="arabicPeriod"/>
            </a:pPr>
            <a:r>
              <a:rPr lang="en-US" dirty="0" smtClean="0">
                <a:uFillTx/>
              </a:rPr>
              <a:t>Pass the vector down through the network, sampling with the calculated probabilities at each layer</a:t>
            </a:r>
          </a:p>
          <a:p>
            <a:pPr marL="914400" lvl="1" indent="-457200">
              <a:buFont typeface="+mj-lt"/>
              <a:buAutoNum type="arabicPeriod"/>
            </a:pPr>
            <a:r>
              <a:rPr lang="en-US" dirty="0" smtClean="0">
                <a:uFillTx/>
              </a:rPr>
              <a:t>Last sample at bottom is the generated </a:t>
            </a:r>
            <a:r>
              <a:rPr lang="en-US" dirty="0" err="1" smtClean="0">
                <a:uFillTx/>
              </a:rPr>
              <a:t>x</a:t>
            </a:r>
            <a:r>
              <a:rPr lang="en-US" dirty="0" smtClean="0">
                <a:uFillTx/>
              </a:rPr>
              <a:t> value (can be real valued if we use the probability vector rather than sample)</a:t>
            </a:r>
          </a:p>
          <a:p>
            <a:pPr marL="514350" indent="-457200">
              <a:buNone/>
            </a:pPr>
            <a:r>
              <a:rPr lang="en-US" sz="2000" dirty="0" smtClean="0">
                <a:uFillTx/>
              </a:rPr>
              <a:t>Alternatively, can start with an </a:t>
            </a:r>
            <a:r>
              <a:rPr lang="en-US" sz="2000" dirty="0" err="1" smtClean="0">
                <a:uFillTx/>
              </a:rPr>
              <a:t>x</a:t>
            </a:r>
            <a:r>
              <a:rPr lang="en-US" sz="2000" dirty="0" smtClean="0">
                <a:uFillTx/>
              </a:rPr>
              <a:t> at the bottom, relax to a top value, then start from that vector when generating a new </a:t>
            </a:r>
            <a:r>
              <a:rPr lang="en-US" sz="2000" dirty="0" err="1" smtClean="0">
                <a:uFillTx/>
              </a:rPr>
              <a:t>x</a:t>
            </a:r>
            <a:r>
              <a:rPr lang="en-US" sz="2000" dirty="0" smtClean="0">
                <a:uFillTx/>
              </a:rPr>
              <a:t>, which is the dotted lines version.  More like standard Boltzmann machine processing.</a:t>
            </a:r>
          </a:p>
          <a:p>
            <a:pPr marL="514350" indent="-457200">
              <a:buNone/>
            </a:pPr>
            <a:endParaRPr lang="en-US" dirty="0" smtClean="0">
              <a:uFillTx/>
            </a:endParaRPr>
          </a:p>
          <a:p>
            <a:pPr marL="514350" indent="-457200">
              <a:buNone/>
            </a:pPr>
            <a:endParaRPr lang="en-US" dirty="0" smtClean="0">
              <a:uFillTx/>
            </a:endParaRPr>
          </a:p>
          <a:p>
            <a:pPr marL="914400" lvl="1" indent="-457200">
              <a:buFont typeface="+mj-lt"/>
              <a:buAutoNum type="arabicPeriod"/>
            </a:pPr>
            <a:endParaRPr lang="en-US" dirty="0" smtClean="0">
              <a:uFillTx/>
            </a:endParaRPr>
          </a:p>
          <a:p>
            <a:pPr marL="1314450" lvl="2" indent="-457200">
              <a:buFont typeface="+mj-lt"/>
              <a:buAutoNum type="arabicPeriod"/>
            </a:pPr>
            <a:endParaRPr lang="en-US" dirty="0">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37</a:t>
            </a:fld>
            <a:endParaRPr lang="en-US">
              <a:uFillTx/>
            </a:endParaRPr>
          </a:p>
        </p:txBody>
      </p:sp>
      <p:pic>
        <p:nvPicPr>
          <p:cNvPr id="6" name="Content Placeholder 5" descr="AE.tiff"/>
          <p:cNvPicPr>
            <a:picLocks noChangeAspect="1"/>
          </p:cNvPicPr>
          <p:nvPr/>
        </p:nvPicPr>
        <p:blipFill>
          <a:blip r:embed="rId3"/>
          <a:srcRect l="-759" r="-415"/>
          <a:stretch>
            <a:fillRect/>
          </a:stretch>
        </p:blipFill>
        <p:spPr bwMode="auto">
          <a:xfrm>
            <a:off x="3130062" y="3936303"/>
            <a:ext cx="3118338" cy="2895600"/>
          </a:xfrm>
          <a:prstGeom prst="rect">
            <a:avLst/>
          </a:prstGeom>
          <a:noFill/>
          <a:ln w="9525">
            <a:noFill/>
            <a:miter lim="800000"/>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38</a:t>
            </a:fld>
            <a:endParaRPr lang="en-US">
              <a:uFillTx/>
            </a:endParaRPr>
          </a:p>
        </p:txBody>
      </p:sp>
      <p:pic>
        <p:nvPicPr>
          <p:cNvPr id="6" name="Picture 5" descr="AE.tiff"/>
          <p:cNvPicPr>
            <a:picLocks noChangeAspect="1"/>
          </p:cNvPicPr>
          <p:nvPr/>
        </p:nvPicPr>
        <p:blipFill>
          <a:blip r:embed="rId3"/>
          <a:stretch>
            <a:fillRect/>
          </a:stretch>
        </p:blipFill>
        <p:spPr>
          <a:xfrm>
            <a:off x="16600" y="16600"/>
            <a:ext cx="7716455" cy="5715000"/>
          </a:xfrm>
          <a:prstGeom prst="rect">
            <a:avLst/>
          </a:prstGeom>
        </p:spPr>
      </p:pic>
      <p:pic>
        <p:nvPicPr>
          <p:cNvPr id="7" name="Content Placeholder 5" descr="AE.tiff"/>
          <p:cNvPicPr>
            <a:picLocks noChangeAspect="1"/>
          </p:cNvPicPr>
          <p:nvPr/>
        </p:nvPicPr>
        <p:blipFill>
          <a:blip r:embed="rId4"/>
          <a:srcRect l="-759" r="-415"/>
          <a:stretch>
            <a:fillRect/>
          </a:stretch>
        </p:blipFill>
        <p:spPr bwMode="auto">
          <a:xfrm>
            <a:off x="6485300" y="4360000"/>
            <a:ext cx="2645618" cy="2456646"/>
          </a:xfrm>
          <a:prstGeom prst="rect">
            <a:avLst/>
          </a:prstGeom>
          <a:noFill/>
          <a:ln w="9525">
            <a:noFill/>
            <a:miter lim="800000"/>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DBN Execution</a:t>
            </a:r>
            <a:endParaRPr lang="en-US" dirty="0"/>
          </a:p>
        </p:txBody>
      </p:sp>
      <p:sp>
        <p:nvSpPr>
          <p:cNvPr id="3" name="Content Placeholder 2"/>
          <p:cNvSpPr>
            <a:spLocks noGrp="1"/>
          </p:cNvSpPr>
          <p:nvPr>
            <p:ph idx="1"/>
          </p:nvPr>
        </p:nvSpPr>
        <p:spPr>
          <a:xfrm>
            <a:off x="685800" y="1143000"/>
            <a:ext cx="7772400" cy="4953000"/>
          </a:xfrm>
        </p:spPr>
        <p:txBody>
          <a:bodyPr>
            <a:normAutofit lnSpcReduction="10000"/>
          </a:bodyPr>
          <a:lstStyle/>
          <a:p>
            <a:r>
              <a:rPr lang="en-US" dirty="0" smtClean="0"/>
              <a:t>After all layers have learned then the output of the last layer can be input to a supervised learning model</a:t>
            </a:r>
          </a:p>
          <a:p>
            <a:r>
              <a:rPr lang="en-US" dirty="0" smtClean="0"/>
              <a:t>Note that at this point we could potentially throw away all the downward weights in the network as they will not actually be used during the normal feedforward execution process (as we did with the Stacked Auto Encoder)</a:t>
            </a:r>
          </a:p>
          <a:p>
            <a:pPr lvl="1"/>
            <a:r>
              <a:rPr lang="en-US" dirty="0" smtClean="0"/>
              <a:t>Note that except for the downward bias weights </a:t>
            </a:r>
            <a:r>
              <a:rPr lang="en-US" b="1" dirty="0" smtClean="0"/>
              <a:t>b</a:t>
            </a:r>
            <a:r>
              <a:rPr lang="en-US" dirty="0" smtClean="0"/>
              <a:t> they are the same symmetric weights anyways</a:t>
            </a:r>
          </a:p>
          <a:p>
            <a:pPr lvl="1"/>
            <a:r>
              <a:rPr lang="en-US" dirty="0" smtClean="0"/>
              <a:t>If we are relaxing </a:t>
            </a:r>
            <a:r>
              <a:rPr lang="en-US" i="1" dirty="0" smtClean="0"/>
              <a:t>M</a:t>
            </a:r>
            <a:r>
              <a:rPr lang="en-US" dirty="0" smtClean="0"/>
              <a:t> times in the top layer then we would still need the downward weights for that layer</a:t>
            </a:r>
          </a:p>
          <a:p>
            <a:pPr lvl="1"/>
            <a:r>
              <a:rPr lang="en-US" dirty="0" smtClean="0"/>
              <a:t>Also if we are generating </a:t>
            </a:r>
            <a:r>
              <a:rPr lang="en-US" b="1" dirty="0" smtClean="0"/>
              <a:t>x</a:t>
            </a:r>
            <a:r>
              <a:rPr lang="en-US" dirty="0" smtClean="0"/>
              <a:t> values we would need all of them</a:t>
            </a:r>
          </a:p>
          <a:p>
            <a:r>
              <a:rPr lang="en-US" dirty="0" smtClean="0"/>
              <a:t>The final weight tuning is usually done with backpropagation, which only updates the feedforward weights, ignoring any downward weights</a:t>
            </a:r>
            <a:endParaRPr lang="en-US" dirty="0"/>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39</a:t>
            </a:fld>
            <a:endParaRPr lang="en-US">
              <a:uFillTx/>
            </a:endParaRPr>
          </a:p>
        </p:txBody>
      </p:sp>
    </p:spTree>
    <p:extLst>
      <p:ext uri="{BB962C8B-B14F-4D97-AF65-F5344CB8AC3E}">
        <p14:creationId xmlns:p14="http://schemas.microsoft.com/office/powerpoint/2010/main" val="2756279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Why Deep Learning</a:t>
            </a:r>
            <a:endParaRPr lang="en-US" dirty="0">
              <a:uFillTx/>
            </a:endParaRPr>
          </a:p>
        </p:txBody>
      </p:sp>
      <p:sp>
        <p:nvSpPr>
          <p:cNvPr id="3" name="Content Placeholder 2"/>
          <p:cNvSpPr>
            <a:spLocks noGrp="1"/>
          </p:cNvSpPr>
          <p:nvPr>
            <p:ph idx="1"/>
          </p:nvPr>
        </p:nvSpPr>
        <p:spPr/>
        <p:txBody>
          <a:bodyPr/>
          <a:lstStyle/>
          <a:p>
            <a:r>
              <a:rPr lang="en-US" dirty="0" smtClean="0">
                <a:uFillTx/>
              </a:rPr>
              <a:t>Biological Plausibility – e.g. Visual Cortex</a:t>
            </a:r>
          </a:p>
          <a:p>
            <a:r>
              <a:rPr lang="en-US" dirty="0" err="1" smtClean="0">
                <a:uFillTx/>
              </a:rPr>
              <a:t>Hastad</a:t>
            </a:r>
            <a:r>
              <a:rPr lang="en-US" dirty="0" smtClean="0">
                <a:uFillTx/>
              </a:rPr>
              <a:t> proof - Problems which can be represented with a polynomial number of nodes with </a:t>
            </a:r>
            <a:r>
              <a:rPr lang="en-US" i="1" dirty="0" err="1" smtClean="0">
                <a:uFillTx/>
              </a:rPr>
              <a:t>k</a:t>
            </a:r>
            <a:r>
              <a:rPr lang="en-US" dirty="0" smtClean="0">
                <a:uFillTx/>
              </a:rPr>
              <a:t> layers, may require an exponential number of nodes with </a:t>
            </a:r>
            <a:r>
              <a:rPr lang="en-US" i="1" dirty="0" smtClean="0">
                <a:uFillTx/>
              </a:rPr>
              <a:t>k</a:t>
            </a:r>
            <a:r>
              <a:rPr lang="en-US" dirty="0" smtClean="0">
                <a:uFillTx/>
              </a:rPr>
              <a:t>-1 layers (e.g. parity)</a:t>
            </a:r>
          </a:p>
          <a:p>
            <a:r>
              <a:rPr lang="en-US" dirty="0" smtClean="0">
                <a:uFillTx/>
              </a:rPr>
              <a:t>Highly varying functions can be efficiently represented with deep architectures</a:t>
            </a:r>
          </a:p>
          <a:p>
            <a:pPr lvl="1"/>
            <a:r>
              <a:rPr lang="en-US" dirty="0" smtClean="0">
                <a:uFillTx/>
              </a:rPr>
              <a:t>Less weights/parameters to update than a less efficient shallow representation</a:t>
            </a:r>
          </a:p>
          <a:p>
            <a:r>
              <a:rPr lang="en-US" dirty="0" smtClean="0">
                <a:uFillTx/>
              </a:rPr>
              <a:t>Sub-features created in deep architecture can potentially be shared between multiple tasks</a:t>
            </a:r>
          </a:p>
          <a:p>
            <a:pPr lvl="1"/>
            <a:r>
              <a:rPr lang="en-US" dirty="0" smtClean="0">
                <a:uFillTx/>
              </a:rPr>
              <a:t>Type of Transfer/Multi-task learning</a:t>
            </a:r>
          </a:p>
          <a:p>
            <a:endParaRPr lang="en-US" dirty="0" smtClean="0">
              <a:uFillTx/>
            </a:endParaRP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4</a:t>
            </a:fld>
            <a:endParaRPr lang="en-US">
              <a:uFillTx/>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DBN Learning Notes</a:t>
            </a:r>
            <a:endParaRPr lang="en-US" dirty="0">
              <a:uFillTx/>
            </a:endParaRPr>
          </a:p>
        </p:txBody>
      </p:sp>
      <p:sp>
        <p:nvSpPr>
          <p:cNvPr id="3" name="Content Placeholder 2"/>
          <p:cNvSpPr>
            <a:spLocks noGrp="1"/>
          </p:cNvSpPr>
          <p:nvPr>
            <p:ph idx="1"/>
          </p:nvPr>
        </p:nvSpPr>
        <p:spPr>
          <a:xfrm>
            <a:off x="685800" y="1066800"/>
            <a:ext cx="7772400" cy="5181600"/>
          </a:xfrm>
        </p:spPr>
        <p:txBody>
          <a:bodyPr>
            <a:normAutofit fontScale="92500" lnSpcReduction="20000"/>
          </a:bodyPr>
          <a:lstStyle/>
          <a:p>
            <a:r>
              <a:rPr lang="en-US" dirty="0" smtClean="0">
                <a:uFillTx/>
              </a:rPr>
              <a:t>RBM stopping criteria still in </a:t>
            </a:r>
            <a:r>
              <a:rPr lang="en-US" dirty="0" smtClean="0"/>
              <a:t>issue.  One common approach is reconstruction error which is the probability that the final x after CD-k is the initial x. (i.e. </a:t>
            </a:r>
            <a:r>
              <a:rPr lang="en-US" i="1" dirty="0" smtClean="0"/>
              <a:t>P</a:t>
            </a:r>
            <a:r>
              <a:rPr lang="en-US" dirty="0"/>
              <a:t>(</a:t>
            </a:r>
            <a:r>
              <a:rPr lang="en-US" dirty="0" smtClean="0"/>
              <a:t>􏰀</a:t>
            </a:r>
            <a:r>
              <a:rPr lang="en-US" dirty="0" err="1" smtClean="0"/>
              <a:t>x|E</a:t>
            </a:r>
            <a:r>
              <a:rPr lang="en-US" dirty="0" smtClean="0"/>
              <a:t>[</a:t>
            </a:r>
            <a:r>
              <a:rPr lang="en-US" dirty="0" err="1" smtClean="0"/>
              <a:t>h|</a:t>
            </a:r>
            <a:r>
              <a:rPr lang="en-US" dirty="0" err="1"/>
              <a:t>x</a:t>
            </a:r>
            <a:r>
              <a:rPr lang="en-US" dirty="0" smtClean="0"/>
              <a:t>􏰈]). The other most common approach is AIC (Annealed Importance Sampling).  Both have been shown to be problematic.</a:t>
            </a:r>
          </a:p>
          <a:p>
            <a:r>
              <a:rPr lang="en-US" dirty="0" smtClean="0">
                <a:uFillTx/>
              </a:rPr>
              <a:t>Each layer updates weights so as to make training sample patterns more likely (lower energy) in the free state (and non-training sample patterns less likely).</a:t>
            </a:r>
          </a:p>
          <a:p>
            <a:r>
              <a:rPr lang="en-US" dirty="0" smtClean="0">
                <a:uFillTx/>
              </a:rPr>
              <a:t>This unsupervised approach learns broad features (in the hidden/subsequent layers of </a:t>
            </a:r>
            <a:r>
              <a:rPr lang="en-US" dirty="0" err="1" smtClean="0">
                <a:uFillTx/>
              </a:rPr>
              <a:t>RBMs</a:t>
            </a:r>
            <a:r>
              <a:rPr lang="en-US" dirty="0" smtClean="0">
                <a:uFillTx/>
              </a:rPr>
              <a:t>) which can aid in the process of making the types of patterns found in the training set more likely.  This discovers features which can be associated across training patterns, and thus potentially helpful for other goals with the training set (classification, compression, etc.)</a:t>
            </a:r>
          </a:p>
          <a:p>
            <a:r>
              <a:rPr lang="en-US" dirty="0" smtClean="0">
                <a:uFillTx/>
              </a:rPr>
              <a:t>Note still </a:t>
            </a:r>
            <a:r>
              <a:rPr lang="en-US" dirty="0" err="1" smtClean="0">
                <a:uFillTx/>
              </a:rPr>
              <a:t>pairwise</a:t>
            </a:r>
            <a:r>
              <a:rPr lang="en-US" dirty="0" smtClean="0">
                <a:uFillTx/>
              </a:rPr>
              <a:t> weights in </a:t>
            </a:r>
            <a:r>
              <a:rPr lang="en-US" dirty="0" err="1" smtClean="0">
                <a:uFillTx/>
              </a:rPr>
              <a:t>RBMs</a:t>
            </a:r>
            <a:r>
              <a:rPr lang="en-US" dirty="0" smtClean="0">
                <a:uFillTx/>
              </a:rPr>
              <a:t>, but because we can pick the number of hidden units and layers, we can represent any arbitrary distribution</a:t>
            </a:r>
          </a:p>
          <a:p>
            <a:endParaRPr lang="en-US" dirty="0" smtClean="0">
              <a:uFillTx/>
            </a:endParaRPr>
          </a:p>
          <a:p>
            <a:endParaRPr lang="en-US" dirty="0">
              <a:uFillTx/>
            </a:endParaRP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40</a:t>
            </a:fld>
            <a:endParaRPr lang="en-US">
              <a:uFillTx/>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MNIST</a:t>
            </a:r>
            <a:endParaRPr lang="en-US" dirty="0">
              <a:uFillTx/>
            </a:endParaRP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41</a:t>
            </a:fld>
            <a:endParaRPr lang="en-US">
              <a:uFillTx/>
            </a:endParaRPr>
          </a:p>
        </p:txBody>
      </p:sp>
      <p:pic>
        <p:nvPicPr>
          <p:cNvPr id="6" name="Picture 5"/>
          <p:cNvPicPr>
            <a:picLocks noChangeAspect="1"/>
          </p:cNvPicPr>
          <p:nvPr/>
        </p:nvPicPr>
        <p:blipFill>
          <a:blip r:embed="rId3"/>
          <a:stretch>
            <a:fillRect/>
          </a:stretch>
        </p:blipFill>
        <p:spPr>
          <a:xfrm>
            <a:off x="1143000" y="203200"/>
            <a:ext cx="6743700" cy="60452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DBN Project Notes</a:t>
            </a:r>
            <a:endParaRPr lang="en-US" dirty="0">
              <a:uFillTx/>
            </a:endParaRPr>
          </a:p>
        </p:txBody>
      </p:sp>
      <p:sp>
        <p:nvSpPr>
          <p:cNvPr id="3" name="Content Placeholder 2"/>
          <p:cNvSpPr>
            <a:spLocks noGrp="1"/>
          </p:cNvSpPr>
          <p:nvPr>
            <p:ph idx="1"/>
          </p:nvPr>
        </p:nvSpPr>
        <p:spPr>
          <a:xfrm>
            <a:off x="685800" y="1066800"/>
            <a:ext cx="7772400" cy="5029200"/>
          </a:xfrm>
        </p:spPr>
        <p:txBody>
          <a:bodyPr>
            <a:normAutofit fontScale="92500" lnSpcReduction="10000"/>
          </a:bodyPr>
          <a:lstStyle/>
          <a:p>
            <a:r>
              <a:rPr lang="en-US" dirty="0" smtClean="0">
                <a:uFillTx/>
              </a:rPr>
              <a:t>To be consistent just use 28×28 (764) data set of gray scale values (0-255)</a:t>
            </a:r>
          </a:p>
          <a:p>
            <a:pPr lvl="1"/>
            <a:r>
              <a:rPr lang="en-US" dirty="0" smtClean="0">
                <a:uFillTx/>
              </a:rPr>
              <a:t>Normalize to 0-1</a:t>
            </a:r>
          </a:p>
          <a:p>
            <a:pPr lvl="1"/>
            <a:r>
              <a:rPr lang="en-US" dirty="0" smtClean="0">
                <a:uFillTx/>
              </a:rPr>
              <a:t>Could try better preprocessing if want and helps in published accuracies, but start/stay with this</a:t>
            </a:r>
          </a:p>
          <a:p>
            <a:pPr lvl="1"/>
            <a:r>
              <a:rPr lang="en-US" dirty="0" smtClean="0">
                <a:uFillTx/>
              </a:rPr>
              <a:t>Small random initial weights</a:t>
            </a:r>
          </a:p>
          <a:p>
            <a:r>
              <a:rPr lang="en-US" dirty="0" smtClean="0">
                <a:uFillTx/>
              </a:rPr>
              <a:t>Parameters</a:t>
            </a:r>
          </a:p>
          <a:p>
            <a:pPr lvl="1"/>
            <a:r>
              <a:rPr lang="en-US" dirty="0" smtClean="0">
                <a:uFillTx/>
              </a:rPr>
              <a:t>Hinton Paper, others – do a little searching and e-mail me a reference for extra credit points</a:t>
            </a:r>
          </a:p>
          <a:p>
            <a:pPr lvl="1"/>
            <a:r>
              <a:rPr lang="en-US" dirty="0" smtClean="0">
                <a:hlinkClick r:id="rId3"/>
              </a:rPr>
              <a:t>http</a:t>
            </a:r>
            <a:r>
              <a:rPr lang="en-US" dirty="0">
                <a:hlinkClick r:id="rId3"/>
              </a:rPr>
              <a:t>://yann.lecun.com/exdb/mnist</a:t>
            </a:r>
            <a:r>
              <a:rPr lang="en-US" dirty="0" smtClean="0">
                <a:hlinkClick r:id="rId3"/>
              </a:rPr>
              <a:t>/</a:t>
            </a:r>
            <a:r>
              <a:rPr lang="en-US" dirty="0" smtClean="0"/>
              <a:t> for sample approaches</a:t>
            </a:r>
            <a:endParaRPr lang="en-US" dirty="0" smtClean="0">
              <a:uFillTx/>
            </a:endParaRPr>
          </a:p>
          <a:p>
            <a:r>
              <a:rPr lang="en-US" dirty="0" smtClean="0">
                <a:uFillTx/>
              </a:rPr>
              <a:t>Straight 200 hidden node MLP does quite good ~98%</a:t>
            </a:r>
          </a:p>
          <a:p>
            <a:pPr lvl="1"/>
            <a:r>
              <a:rPr lang="en-US" dirty="0" smtClean="0"/>
              <a:t>Rough Hyperparameters - LR: ~.05-.1, Momentum ~.5</a:t>
            </a:r>
            <a:endParaRPr lang="en-US" dirty="0" smtClean="0">
              <a:uFillTx/>
            </a:endParaRPr>
          </a:p>
          <a:p>
            <a:r>
              <a:rPr lang="en-US" dirty="0" smtClean="0">
                <a:uFillTx/>
              </a:rPr>
              <a:t>Best class deep net results: ~98.5% - which is competitive</a:t>
            </a:r>
          </a:p>
          <a:p>
            <a:pPr lvl="1"/>
            <a:r>
              <a:rPr lang="en-US" dirty="0" smtClean="0">
                <a:uFillTx/>
              </a:rPr>
              <a:t>About half students never beat MLP baseline</a:t>
            </a:r>
          </a:p>
          <a:p>
            <a:pPr lvl="1"/>
            <a:r>
              <a:rPr lang="en-US" dirty="0" smtClean="0">
                <a:uFillTx/>
              </a:rPr>
              <a:t>Can you beat the 98.5%?</a:t>
            </a: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42</a:t>
            </a:fld>
            <a:endParaRPr lang="en-US">
              <a:uFillTx/>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Deep Learning Project Past Experience</a:t>
            </a:r>
            <a:endParaRPr lang="en-US" dirty="0">
              <a:uFillTx/>
            </a:endParaRPr>
          </a:p>
        </p:txBody>
      </p:sp>
      <p:sp>
        <p:nvSpPr>
          <p:cNvPr id="3" name="Content Placeholder 2"/>
          <p:cNvSpPr>
            <a:spLocks noGrp="1"/>
          </p:cNvSpPr>
          <p:nvPr>
            <p:ph idx="1"/>
          </p:nvPr>
        </p:nvSpPr>
        <p:spPr>
          <a:xfrm>
            <a:off x="685800" y="1066800"/>
            <a:ext cx="7772400" cy="5029200"/>
          </a:xfrm>
        </p:spPr>
        <p:txBody>
          <a:bodyPr>
            <a:normAutofit fontScale="85000" lnSpcReduction="10000"/>
          </a:bodyPr>
          <a:lstStyle/>
          <a:p>
            <a:r>
              <a:rPr lang="en-US" dirty="0" smtClean="0">
                <a:uFillTx/>
              </a:rPr>
              <a:t>Structure: ~3 hidden layers, ~500ish nodes/layer, more nodes/layers can be better but training is longer</a:t>
            </a:r>
          </a:p>
          <a:p>
            <a:r>
              <a:rPr lang="en-US" dirty="0" smtClean="0">
                <a:uFillTx/>
              </a:rPr>
              <a:t>Training time:</a:t>
            </a:r>
          </a:p>
          <a:p>
            <a:pPr lvl="1"/>
            <a:r>
              <a:rPr lang="en-US" dirty="0" smtClean="0">
                <a:uFillTx/>
              </a:rPr>
              <a:t>DBN: ~10 epochs with the 60K set, small </a:t>
            </a:r>
            <a:r>
              <a:rPr lang="en-US" dirty="0"/>
              <a:t>LR ~.</a:t>
            </a:r>
            <a:r>
              <a:rPr lang="en-US" dirty="0" smtClean="0"/>
              <a:t>005 often </a:t>
            </a:r>
            <a:r>
              <a:rPr lang="en-US" dirty="0" smtClean="0">
                <a:uFillTx/>
              </a:rPr>
              <a:t>good </a:t>
            </a:r>
          </a:p>
          <a:p>
            <a:pPr lvl="1"/>
            <a:r>
              <a:rPr lang="en-US" dirty="0" smtClean="0">
                <a:uFillTx/>
              </a:rPr>
              <a:t>Can go longer, does not seem to overfit with the large data set</a:t>
            </a:r>
          </a:p>
          <a:p>
            <a:pPr lvl="1"/>
            <a:r>
              <a:rPr lang="en-US" dirty="0" smtClean="0">
                <a:uFillTx/>
              </a:rPr>
              <a:t>SAE:  Can saturate/overfit, ~3 epochs good, but will be a function of your de-noising approach, which is essential for sparsity, use small LR ~.005, long training – up to 50 hours, got 98.55</a:t>
            </a:r>
          </a:p>
          <a:p>
            <a:pPr lvl="2"/>
            <a:r>
              <a:rPr lang="en-US" dirty="0"/>
              <a:t>Larger </a:t>
            </a:r>
            <a:r>
              <a:rPr lang="en-US" dirty="0" smtClean="0"/>
              <a:t>learning rates </a:t>
            </a:r>
            <a:r>
              <a:rPr lang="en-US" dirty="0"/>
              <a:t>often </a:t>
            </a:r>
            <a:r>
              <a:rPr lang="en-US" dirty="0" smtClean="0"/>
              <a:t>lead low accuracy for both DBN and SAE</a:t>
            </a:r>
            <a:endParaRPr lang="en-US" dirty="0" smtClean="0">
              <a:uFillTx/>
            </a:endParaRPr>
          </a:p>
          <a:p>
            <a:r>
              <a:rPr lang="en-US" dirty="0" smtClean="0">
                <a:uFillTx/>
              </a:rPr>
              <a:t>Sampling vs using real probability value in DBN</a:t>
            </a:r>
          </a:p>
          <a:p>
            <a:pPr lvl="1"/>
            <a:r>
              <a:rPr lang="en-US" dirty="0" smtClean="0">
                <a:uFillTx/>
              </a:rPr>
              <a:t>Best results found when using real values vs. sampling</a:t>
            </a:r>
          </a:p>
          <a:p>
            <a:pPr lvl="1"/>
            <a:r>
              <a:rPr lang="en-US" dirty="0" smtClean="0">
                <a:uFillTx/>
              </a:rPr>
              <a:t>Some found sampling on the back-step of learning helps</a:t>
            </a:r>
          </a:p>
          <a:p>
            <a:pPr lvl="1"/>
            <a:r>
              <a:rPr lang="en-US" dirty="0" smtClean="0">
                <a:uFillTx/>
              </a:rPr>
              <a:t>When using sampling, probably requires longer training, but could actually lead to bigger improvements in the long run</a:t>
            </a:r>
          </a:p>
          <a:p>
            <a:pPr lvl="1"/>
            <a:r>
              <a:rPr lang="en-US" dirty="0" smtClean="0">
                <a:uFillTx/>
              </a:rPr>
              <a:t>Typical forward flow real during execution, but could do some sampling on the </a:t>
            </a:r>
            <a:r>
              <a:rPr lang="en-US" i="1" dirty="0" err="1" smtClean="0">
                <a:uFillTx/>
              </a:rPr>
              <a:t>m</a:t>
            </a:r>
            <a:r>
              <a:rPr lang="en-US" dirty="0" smtClean="0">
                <a:uFillTx/>
              </a:rPr>
              <a:t> iterations at the top layer.  Some success with back-step at the top layer iteration (most don't do this at all)</a:t>
            </a:r>
          </a:p>
          <a:p>
            <a:pPr lvl="1"/>
            <a:r>
              <a:rPr lang="en-US" dirty="0" smtClean="0">
                <a:uFillTx/>
              </a:rPr>
              <a:t>We need to try/discover better variations</a:t>
            </a:r>
          </a:p>
          <a:p>
            <a:endParaRPr lang="en-US" dirty="0">
              <a:uFillTx/>
            </a:endParaRP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43</a:t>
            </a:fld>
            <a:endParaRPr lang="en-US">
              <a:uFillTx/>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Deep Learning Project Past Experience</a:t>
            </a:r>
            <a:endParaRPr lang="en-US" dirty="0">
              <a:uFillTx/>
            </a:endParaRPr>
          </a:p>
        </p:txBody>
      </p:sp>
      <p:sp>
        <p:nvSpPr>
          <p:cNvPr id="3" name="Content Placeholder 2"/>
          <p:cNvSpPr>
            <a:spLocks noGrp="1"/>
          </p:cNvSpPr>
          <p:nvPr>
            <p:ph idx="1"/>
          </p:nvPr>
        </p:nvSpPr>
        <p:spPr/>
        <p:txBody>
          <a:bodyPr/>
          <a:lstStyle/>
          <a:p>
            <a:r>
              <a:rPr lang="en-US" dirty="0" smtClean="0">
                <a:uFillTx/>
              </a:rPr>
              <a:t>Note: If we held out 50K of the dataset as unsupervised, then deep nets would more readily show noticeable improvement over BP</a:t>
            </a:r>
          </a:p>
          <a:p>
            <a:r>
              <a:rPr lang="en-US" dirty="0" smtClean="0">
                <a:uFillTx/>
              </a:rPr>
              <a:t>A final full network fine tune with BP always helps</a:t>
            </a:r>
          </a:p>
          <a:p>
            <a:pPr lvl="1"/>
            <a:r>
              <a:rPr lang="en-US" dirty="0" smtClean="0">
                <a:uFillTx/>
              </a:rPr>
              <a:t>But can take 20+ hours</a:t>
            </a:r>
          </a:p>
          <a:p>
            <a:r>
              <a:rPr lang="en-US" dirty="0" smtClean="0">
                <a:uFillTx/>
              </a:rPr>
              <a:t>Key take away – Most actual time spent training with different parameters.  Thus, start early, and then you will have time to try multiple long runs to see which variations work.  This does not take that much personal time, as you simply start it with some different parameters and go away for a day. If you wait until the last few days, there is no time to do these experiments.</a:t>
            </a:r>
          </a:p>
          <a:p>
            <a:endParaRPr lang="en-US" dirty="0">
              <a:uFillTx/>
            </a:endParaRP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44</a:t>
            </a:fld>
            <a:endParaRPr lang="en-US">
              <a:uFillTx/>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DBN Notes</a:t>
            </a:r>
            <a:endParaRPr lang="en-US" dirty="0">
              <a:uFillTx/>
            </a:endParaRPr>
          </a:p>
        </p:txBody>
      </p:sp>
      <p:sp>
        <p:nvSpPr>
          <p:cNvPr id="3" name="Content Placeholder 2"/>
          <p:cNvSpPr>
            <a:spLocks noGrp="1"/>
          </p:cNvSpPr>
          <p:nvPr>
            <p:ph idx="1"/>
          </p:nvPr>
        </p:nvSpPr>
        <p:spPr/>
        <p:txBody>
          <a:bodyPr>
            <a:normAutofit fontScale="92500" lnSpcReduction="10000"/>
          </a:bodyPr>
          <a:lstStyle/>
          <a:p>
            <a:r>
              <a:rPr lang="en-US" dirty="0" smtClean="0">
                <a:uFillTx/>
              </a:rPr>
              <a:t>Can use lateral connections in RBM (no longer RBM) but sampling becomes more difficult – ala standard Boltzmann requiring longer sampling chains.</a:t>
            </a:r>
          </a:p>
          <a:p>
            <a:pPr lvl="1"/>
            <a:r>
              <a:rPr lang="en-US" dirty="0" smtClean="0">
                <a:uFillTx/>
              </a:rPr>
              <a:t>Lateral connections can capture </a:t>
            </a:r>
            <a:r>
              <a:rPr lang="en-US" dirty="0" err="1" smtClean="0">
                <a:uFillTx/>
              </a:rPr>
              <a:t>pairwise</a:t>
            </a:r>
            <a:r>
              <a:rPr lang="en-US" dirty="0" smtClean="0">
                <a:uFillTx/>
              </a:rPr>
              <a:t> dependencies allowing the hidden nodes to focus on higher order issues.  Can get better results.</a:t>
            </a:r>
          </a:p>
          <a:p>
            <a:r>
              <a:rPr lang="en-US" dirty="0" smtClean="0">
                <a:uFillTx/>
              </a:rPr>
              <a:t>Deep Boltzmann machine – Allow continual relaxation across the full network</a:t>
            </a:r>
          </a:p>
          <a:p>
            <a:pPr lvl="1"/>
            <a:r>
              <a:rPr lang="en-US" dirty="0" smtClean="0">
                <a:uFillTx/>
              </a:rPr>
              <a:t>Receive input from above and below rather than sequence through RBM layers</a:t>
            </a:r>
          </a:p>
          <a:p>
            <a:pPr lvl="1"/>
            <a:r>
              <a:rPr lang="en-US" dirty="0" smtClean="0">
                <a:uFillTx/>
              </a:rPr>
              <a:t>Typically for successful training, first initialize weights using the standard greedy DBN training with RBM layers</a:t>
            </a:r>
          </a:p>
          <a:p>
            <a:pPr lvl="1"/>
            <a:r>
              <a:rPr lang="en-US" dirty="0" smtClean="0">
                <a:uFillTx/>
              </a:rPr>
              <a:t>Requires longer sampling chains ala Boltzmann</a:t>
            </a:r>
          </a:p>
          <a:p>
            <a:r>
              <a:rPr lang="en-US" dirty="0" smtClean="0">
                <a:uFillTx/>
              </a:rPr>
              <a:t>Conditional and Temporal </a:t>
            </a:r>
            <a:r>
              <a:rPr lang="en-US" dirty="0" err="1" smtClean="0">
                <a:uFillTx/>
              </a:rPr>
              <a:t>RBMs</a:t>
            </a:r>
            <a:r>
              <a:rPr lang="en-US" dirty="0" smtClean="0">
                <a:uFillTx/>
              </a:rPr>
              <a:t> – allow node probabilities to be conditioned by some other inputs – context, recurrence (time series changes in input and internal state), etc.</a:t>
            </a:r>
          </a:p>
          <a:p>
            <a:endParaRPr lang="en-US" dirty="0" smtClean="0">
              <a:uFillTx/>
            </a:endParaRP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45</a:t>
            </a:fld>
            <a:endParaRPr lang="en-US">
              <a:uFillTx/>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Discrimination with Deep Networks</a:t>
            </a:r>
            <a:endParaRPr lang="en-US" dirty="0">
              <a:uFillTx/>
            </a:endParaRPr>
          </a:p>
        </p:txBody>
      </p:sp>
      <p:sp>
        <p:nvSpPr>
          <p:cNvPr id="3" name="Content Placeholder 2"/>
          <p:cNvSpPr>
            <a:spLocks noGrp="1"/>
          </p:cNvSpPr>
          <p:nvPr>
            <p:ph idx="1"/>
          </p:nvPr>
        </p:nvSpPr>
        <p:spPr>
          <a:xfrm>
            <a:off x="685800" y="1066800"/>
            <a:ext cx="7924800" cy="5029200"/>
          </a:xfrm>
        </p:spPr>
        <p:txBody>
          <a:bodyPr/>
          <a:lstStyle/>
          <a:p>
            <a:r>
              <a:rPr lang="en-US" dirty="0" smtClean="0">
                <a:uFillTx/>
              </a:rPr>
              <a:t>Discrimination approaches with </a:t>
            </a:r>
            <a:r>
              <a:rPr lang="en-US" dirty="0" err="1" smtClean="0">
                <a:uFillTx/>
              </a:rPr>
              <a:t>DBNs</a:t>
            </a:r>
            <a:r>
              <a:rPr lang="en-US" dirty="0" smtClean="0">
                <a:uFillTx/>
              </a:rPr>
              <a:t> (Deep Belief Net)</a:t>
            </a:r>
          </a:p>
          <a:p>
            <a:pPr lvl="1"/>
            <a:r>
              <a:rPr lang="en-US" dirty="0" smtClean="0">
                <a:uFillTx/>
              </a:rPr>
              <a:t>Use outputs of </a:t>
            </a:r>
            <a:r>
              <a:rPr lang="en-US" dirty="0" err="1" smtClean="0">
                <a:uFillTx/>
              </a:rPr>
              <a:t>DBNs</a:t>
            </a:r>
            <a:r>
              <a:rPr lang="en-US" dirty="0" smtClean="0">
                <a:uFillTx/>
              </a:rPr>
              <a:t> as inputs to supervised model (i.e. just an unsupervised preprocessor for feature extraction)</a:t>
            </a:r>
          </a:p>
          <a:p>
            <a:pPr lvl="2"/>
            <a:r>
              <a:rPr lang="en-US" dirty="0" smtClean="0">
                <a:uFillTx/>
              </a:rPr>
              <a:t>Basic approach we have been discussing</a:t>
            </a:r>
          </a:p>
          <a:p>
            <a:pPr lvl="1"/>
            <a:r>
              <a:rPr lang="en-US" dirty="0" smtClean="0">
                <a:uFillTx/>
              </a:rPr>
              <a:t>Train a DBN for each class.  For each clamp the unknown x and iterate </a:t>
            </a:r>
            <a:r>
              <a:rPr lang="en-US" i="1" dirty="0" smtClean="0">
                <a:uFillTx/>
              </a:rPr>
              <a:t>m</a:t>
            </a:r>
            <a:r>
              <a:rPr lang="en-US" dirty="0" smtClean="0">
                <a:uFillTx/>
              </a:rPr>
              <a:t> times. The DBN that ends with the lowest normalized free energy (</a:t>
            </a:r>
            <a:r>
              <a:rPr lang="en-US" dirty="0" err="1" smtClean="0">
                <a:uFillTx/>
              </a:rPr>
              <a:t>softmax</a:t>
            </a:r>
            <a:r>
              <a:rPr lang="en-US" dirty="0" smtClean="0">
                <a:uFillTx/>
              </a:rPr>
              <a:t> variation) is the winner.</a:t>
            </a:r>
          </a:p>
          <a:p>
            <a:pPr lvl="1"/>
            <a:r>
              <a:rPr lang="en-US" dirty="0" smtClean="0">
                <a:uFillTx/>
              </a:rPr>
              <a:t>Train just one DBN for all classes, but with an additional visible unit for each class. For each output class:</a:t>
            </a:r>
          </a:p>
          <a:p>
            <a:pPr lvl="2"/>
            <a:r>
              <a:rPr lang="en-US" dirty="0" smtClean="0">
                <a:uFillTx/>
              </a:rPr>
              <a:t>Clamp the unknown x, relax, and then see which final state has lowest free energy – no need to normalize since all energies come from the same network.</a:t>
            </a:r>
          </a:p>
          <a:p>
            <a:r>
              <a:rPr lang="en-US" dirty="0" smtClean="0">
                <a:uFillTx/>
              </a:rPr>
              <a:t>See </a:t>
            </a:r>
            <a:r>
              <a:rPr lang="en-US" dirty="0" smtClean="0">
                <a:uFillTx/>
                <a:hlinkClick r:id="rId3"/>
              </a:rPr>
              <a:t>http://deeplearning.net/demos/</a:t>
            </a:r>
            <a:endParaRPr lang="en-US" dirty="0" smtClean="0">
              <a:uFillTx/>
            </a:endParaRPr>
          </a:p>
          <a:p>
            <a:endParaRPr lang="en-US" dirty="0">
              <a:uFillTx/>
            </a:endParaRP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46</a:t>
            </a:fld>
            <a:endParaRPr lang="en-US">
              <a:uFillTx/>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Conclusion</a:t>
            </a:r>
            <a:endParaRPr lang="en-US" dirty="0">
              <a:uFillTx/>
            </a:endParaRPr>
          </a:p>
        </p:txBody>
      </p:sp>
      <p:sp>
        <p:nvSpPr>
          <p:cNvPr id="3" name="Content Placeholder 2"/>
          <p:cNvSpPr>
            <a:spLocks noGrp="1"/>
          </p:cNvSpPr>
          <p:nvPr>
            <p:ph idx="1"/>
          </p:nvPr>
        </p:nvSpPr>
        <p:spPr/>
        <p:txBody>
          <a:bodyPr>
            <a:normAutofit/>
          </a:bodyPr>
          <a:lstStyle/>
          <a:p>
            <a:r>
              <a:rPr lang="en-US" dirty="0" smtClean="0">
                <a:uFillTx/>
              </a:rPr>
              <a:t>Much recent excitement, still much to be discovered</a:t>
            </a:r>
          </a:p>
          <a:p>
            <a:r>
              <a:rPr lang="en-US" dirty="0" smtClean="0">
                <a:uFillTx/>
              </a:rPr>
              <a:t>"Google-Brain"</a:t>
            </a:r>
          </a:p>
          <a:p>
            <a:r>
              <a:rPr lang="en-US" smtClean="0">
                <a:uFillTx/>
              </a:rPr>
              <a:t>Sum of Products Nets</a:t>
            </a:r>
          </a:p>
          <a:p>
            <a:r>
              <a:rPr lang="en-US" smtClean="0">
                <a:uFillTx/>
              </a:rPr>
              <a:t>Biological </a:t>
            </a:r>
            <a:r>
              <a:rPr lang="en-US" dirty="0" smtClean="0">
                <a:uFillTx/>
              </a:rPr>
              <a:t>Plausibility</a:t>
            </a:r>
          </a:p>
          <a:p>
            <a:r>
              <a:rPr lang="en-US" dirty="0" smtClean="0">
                <a:uFillTx/>
              </a:rPr>
              <a:t>Potential for significant improvements</a:t>
            </a:r>
          </a:p>
          <a:p>
            <a:r>
              <a:rPr lang="en-US" dirty="0" smtClean="0">
                <a:uFillTx/>
              </a:rPr>
              <a:t>Good in structured/Markovian spaces</a:t>
            </a:r>
          </a:p>
          <a:p>
            <a:pPr lvl="1"/>
            <a:r>
              <a:rPr lang="en-US" dirty="0" smtClean="0">
                <a:uFillTx/>
              </a:rPr>
              <a:t>Important research question:  To what extent can we use Deep Learning in more arbitrary feature spaces?</a:t>
            </a:r>
          </a:p>
          <a:p>
            <a:pPr lvl="1"/>
            <a:r>
              <a:rPr lang="en-US" dirty="0" smtClean="0">
                <a:uFillTx/>
              </a:rPr>
              <a:t>Recent deep training of </a:t>
            </a:r>
            <a:r>
              <a:rPr lang="en-US" dirty="0" err="1" smtClean="0">
                <a:uFillTx/>
              </a:rPr>
              <a:t>MLPs</a:t>
            </a:r>
            <a:r>
              <a:rPr lang="en-US" dirty="0" smtClean="0">
                <a:uFillTx/>
              </a:rPr>
              <a:t> with BP shows potential in this area</a:t>
            </a: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47</a:t>
            </a:fld>
            <a:endParaRPr lang="en-US">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Early Work</a:t>
            </a:r>
            <a:endParaRPr lang="en-US" dirty="0">
              <a:uFillTx/>
            </a:endParaRPr>
          </a:p>
        </p:txBody>
      </p:sp>
      <p:sp>
        <p:nvSpPr>
          <p:cNvPr id="3" name="Content Placeholder 2"/>
          <p:cNvSpPr>
            <a:spLocks noGrp="1"/>
          </p:cNvSpPr>
          <p:nvPr>
            <p:ph idx="1"/>
          </p:nvPr>
        </p:nvSpPr>
        <p:spPr/>
        <p:txBody>
          <a:bodyPr/>
          <a:lstStyle/>
          <a:p>
            <a:r>
              <a:rPr lang="en-US" dirty="0" smtClean="0">
                <a:uFillTx/>
              </a:rPr>
              <a:t>Fukushima (1980) – Neo-</a:t>
            </a:r>
            <a:r>
              <a:rPr lang="en-US" dirty="0" err="1" smtClean="0">
                <a:uFillTx/>
              </a:rPr>
              <a:t>Cognitron</a:t>
            </a:r>
            <a:endParaRPr lang="en-US" dirty="0" smtClean="0">
              <a:uFillTx/>
            </a:endParaRPr>
          </a:p>
          <a:p>
            <a:r>
              <a:rPr lang="en-US" dirty="0" err="1" smtClean="0">
                <a:uFillTx/>
              </a:rPr>
              <a:t>LeCun</a:t>
            </a:r>
            <a:r>
              <a:rPr lang="en-US" dirty="0" smtClean="0">
                <a:uFillTx/>
              </a:rPr>
              <a:t> (1998) – Convolutional </a:t>
            </a:r>
            <a:r>
              <a:rPr lang="en-US" smtClean="0">
                <a:uFillTx/>
              </a:rPr>
              <a:t>Neural Networks (CNN)</a:t>
            </a:r>
            <a:endParaRPr lang="en-US" dirty="0" smtClean="0">
              <a:uFillTx/>
            </a:endParaRPr>
          </a:p>
          <a:p>
            <a:pPr lvl="1"/>
            <a:r>
              <a:rPr lang="en-US" dirty="0" smtClean="0">
                <a:uFillTx/>
              </a:rPr>
              <a:t>Similarities to Neo-</a:t>
            </a:r>
            <a:r>
              <a:rPr lang="en-US" dirty="0" err="1" smtClean="0">
                <a:uFillTx/>
              </a:rPr>
              <a:t>Cognitron</a:t>
            </a:r>
            <a:endParaRPr lang="en-US" dirty="0" smtClean="0">
              <a:uFillTx/>
            </a:endParaRPr>
          </a:p>
          <a:p>
            <a:r>
              <a:rPr lang="en-US" dirty="0" smtClean="0">
                <a:uFillTx/>
              </a:rPr>
              <a:t>Many layered MLP with backpropagation</a:t>
            </a:r>
          </a:p>
          <a:p>
            <a:pPr lvl="1"/>
            <a:r>
              <a:rPr lang="en-US" dirty="0" smtClean="0">
                <a:uFillTx/>
              </a:rPr>
              <a:t>Tried early but without much success</a:t>
            </a:r>
          </a:p>
          <a:p>
            <a:pPr lvl="2"/>
            <a:r>
              <a:rPr lang="en-US" dirty="0" smtClean="0">
                <a:uFillTx/>
              </a:rPr>
              <a:t>Very slow</a:t>
            </a:r>
          </a:p>
          <a:p>
            <a:pPr lvl="2"/>
            <a:r>
              <a:rPr lang="en-US" dirty="0" smtClean="0">
                <a:uFillTx/>
              </a:rPr>
              <a:t>Diffusion of gradient</a:t>
            </a:r>
          </a:p>
          <a:p>
            <a:pPr lvl="1"/>
            <a:r>
              <a:rPr lang="en-US" dirty="0" smtClean="0">
                <a:uFillTx/>
              </a:rPr>
              <a:t>Very recent work has shown significant accuracy improvements by "patiently" training deeper MLPs with BP using fast machines (GPUs) – may be best most general approach</a:t>
            </a:r>
          </a:p>
          <a:p>
            <a:pPr lvl="2"/>
            <a:r>
              <a:rPr lang="en-US" dirty="0" smtClean="0"/>
              <a:t>We are seeking improvements to basic BP algorithm</a:t>
            </a:r>
            <a:endParaRPr lang="en-US" dirty="0" smtClean="0">
              <a:uFillTx/>
            </a:endParaRPr>
          </a:p>
          <a:p>
            <a:pPr lvl="1"/>
            <a:r>
              <a:rPr lang="en-US" dirty="0" smtClean="0">
                <a:uFillTx/>
              </a:rPr>
              <a:t>We will focus on deep networks with unsupervised early layers after a review of CNNs</a:t>
            </a:r>
            <a:endParaRPr lang="en-US" dirty="0">
              <a:uFillTx/>
            </a:endParaRP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5</a:t>
            </a:fld>
            <a:endParaRPr lang="en-US">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p>
            <a:r>
              <a:rPr lang="en-US" smtClean="0">
                <a:uFillTx/>
                <a:latin typeface="Times New Roman" pitchFamily="1" charset="0"/>
              </a:rPr>
              <a:t>Adobe – Deep Learning and Active Learning</a:t>
            </a:r>
          </a:p>
        </p:txBody>
      </p:sp>
      <p:sp>
        <p:nvSpPr>
          <p:cNvPr id="27651" name="Slide Number Placeholder 5"/>
          <p:cNvSpPr>
            <a:spLocks noGrp="1"/>
          </p:cNvSpPr>
          <p:nvPr>
            <p:ph type="sldNum" sz="quarter" idx="12"/>
          </p:nvPr>
        </p:nvSpPr>
        <p:spPr>
          <a:noFill/>
        </p:spPr>
        <p:txBody>
          <a:bodyPr/>
          <a:lstStyle/>
          <a:p>
            <a:fld id="{7AB9B8CB-BBC2-C840-8F78-A512C6D7B18E}" type="slidenum">
              <a:rPr lang="en-US" smtClean="0">
                <a:uFillTx/>
                <a:latin typeface="Times New Roman" pitchFamily="1" charset="0"/>
              </a:rPr>
              <a:pPr/>
              <a:t>6</a:t>
            </a:fld>
            <a:endParaRPr lang="en-US" smtClean="0">
              <a:uFillTx/>
              <a:latin typeface="Times New Roman" pitchFamily="1" charset="0"/>
            </a:endParaRPr>
          </a:p>
        </p:txBody>
      </p:sp>
      <p:sp>
        <p:nvSpPr>
          <p:cNvPr id="40962" name="Rectangle 2"/>
          <p:cNvSpPr>
            <a:spLocks noGrp="1" noChangeArrowheads="1"/>
          </p:cNvSpPr>
          <p:nvPr>
            <p:ph type="title"/>
          </p:nvPr>
        </p:nvSpPr>
        <p:spPr>
          <a:xfrm>
            <a:off x="609600" y="228600"/>
            <a:ext cx="7772400" cy="609600"/>
          </a:xfrm>
        </p:spPr>
        <p:txBody>
          <a:bodyPr/>
          <a:lstStyle/>
          <a:p>
            <a:pPr eaLnBrk="1" hangingPunct="1">
              <a:defRPr>
                <a:uFillTx/>
              </a:defRPr>
            </a:pPr>
            <a:r>
              <a:rPr lang="en-US" dirty="0" smtClean="0">
                <a:uFillTx/>
                <a:ea typeface="+mj-ea"/>
                <a:cs typeface="+mj-cs"/>
              </a:rPr>
              <a:t>BP Training Problems</a:t>
            </a:r>
            <a:endParaRPr lang="en-US" dirty="0">
              <a:uFillTx/>
              <a:ea typeface="+mj-ea"/>
              <a:cs typeface="+mj-cs"/>
            </a:endParaRPr>
          </a:p>
        </p:txBody>
      </p:sp>
      <p:sp>
        <p:nvSpPr>
          <p:cNvPr id="27653" name="Rectangle 5"/>
          <p:cNvSpPr>
            <a:spLocks noChangeArrowheads="1"/>
          </p:cNvSpPr>
          <p:nvPr/>
        </p:nvSpPr>
        <p:spPr bwMode="auto">
          <a:xfrm>
            <a:off x="1912938" y="1782763"/>
            <a:ext cx="9144000" cy="0"/>
          </a:xfrm>
          <a:prstGeom prst="rect">
            <a:avLst/>
          </a:prstGeom>
          <a:noFill/>
          <a:ln w="9525">
            <a:noFill/>
            <a:miter lim="800000"/>
          </a:ln>
        </p:spPr>
        <p:txBody>
          <a:bodyPr>
            <a:prstTxWarp prst="textNoShape">
              <a:avLst/>
            </a:prstTxWarp>
            <a:spAutoFit/>
          </a:bodyPr>
          <a:lstStyle/>
          <a:p>
            <a:endParaRPr lang="en-US">
              <a:uFillTx/>
            </a:endParaRPr>
          </a:p>
        </p:txBody>
      </p:sp>
      <p:sp>
        <p:nvSpPr>
          <p:cNvPr id="27657" name="Oval 9"/>
          <p:cNvSpPr>
            <a:spLocks noChangeArrowheads="1"/>
          </p:cNvSpPr>
          <p:nvPr/>
        </p:nvSpPr>
        <p:spPr bwMode="auto">
          <a:xfrm>
            <a:off x="2695575" y="2628900"/>
            <a:ext cx="457200" cy="457200"/>
          </a:xfrm>
          <a:prstGeom prst="ellipse">
            <a:avLst/>
          </a:prstGeom>
          <a:solidFill>
            <a:srgbClr val="66FF66"/>
          </a:solidFill>
          <a:ln w="12700">
            <a:solidFill>
              <a:schemeClr val="accent1"/>
            </a:solidFill>
            <a:round/>
          </a:ln>
        </p:spPr>
        <p:txBody>
          <a:bodyPr>
            <a:prstTxWarp prst="textNoShape">
              <a:avLst/>
            </a:prstTxWarp>
          </a:bodyPr>
          <a:lstStyle/>
          <a:p>
            <a:endParaRPr lang="en-US">
              <a:uFillTx/>
            </a:endParaRPr>
          </a:p>
        </p:txBody>
      </p:sp>
      <p:sp>
        <p:nvSpPr>
          <p:cNvPr id="27658" name="Oval 10"/>
          <p:cNvSpPr>
            <a:spLocks noChangeArrowheads="1"/>
          </p:cNvSpPr>
          <p:nvPr/>
        </p:nvSpPr>
        <p:spPr bwMode="auto">
          <a:xfrm>
            <a:off x="2695575" y="3544888"/>
            <a:ext cx="457200" cy="457200"/>
          </a:xfrm>
          <a:prstGeom prst="ellipse">
            <a:avLst/>
          </a:prstGeom>
          <a:solidFill>
            <a:srgbClr val="008000"/>
          </a:solidFill>
          <a:ln w="12700">
            <a:solidFill>
              <a:schemeClr val="accent1"/>
            </a:solidFill>
            <a:round/>
          </a:ln>
        </p:spPr>
        <p:txBody>
          <a:bodyPr>
            <a:prstTxWarp prst="textNoShape">
              <a:avLst/>
            </a:prstTxWarp>
          </a:bodyPr>
          <a:lstStyle/>
          <a:p>
            <a:endParaRPr lang="en-US">
              <a:uFillTx/>
            </a:endParaRPr>
          </a:p>
        </p:txBody>
      </p:sp>
      <p:sp>
        <p:nvSpPr>
          <p:cNvPr id="27659" name="Oval 11"/>
          <p:cNvSpPr>
            <a:spLocks noChangeArrowheads="1"/>
          </p:cNvSpPr>
          <p:nvPr/>
        </p:nvSpPr>
        <p:spPr bwMode="auto">
          <a:xfrm>
            <a:off x="2695575" y="4459288"/>
            <a:ext cx="457200" cy="457200"/>
          </a:xfrm>
          <a:prstGeom prst="ellipse">
            <a:avLst/>
          </a:prstGeom>
          <a:solidFill>
            <a:srgbClr val="66FF66"/>
          </a:solidFill>
          <a:ln w="12700">
            <a:solidFill>
              <a:schemeClr val="accent1"/>
            </a:solidFill>
            <a:round/>
          </a:ln>
        </p:spPr>
        <p:txBody>
          <a:bodyPr>
            <a:prstTxWarp prst="textNoShape">
              <a:avLst/>
            </a:prstTxWarp>
          </a:bodyPr>
          <a:lstStyle/>
          <a:p>
            <a:endParaRPr lang="en-US">
              <a:uFillTx/>
            </a:endParaRPr>
          </a:p>
        </p:txBody>
      </p:sp>
      <p:sp>
        <p:nvSpPr>
          <p:cNvPr id="27660" name="Oval 12"/>
          <p:cNvSpPr>
            <a:spLocks noChangeArrowheads="1"/>
          </p:cNvSpPr>
          <p:nvPr/>
        </p:nvSpPr>
        <p:spPr bwMode="auto">
          <a:xfrm>
            <a:off x="2695575" y="5375275"/>
            <a:ext cx="457200" cy="457200"/>
          </a:xfrm>
          <a:prstGeom prst="ellipse">
            <a:avLst/>
          </a:prstGeom>
          <a:solidFill>
            <a:srgbClr val="66FF66"/>
          </a:solidFill>
          <a:ln w="12700">
            <a:solidFill>
              <a:schemeClr val="accent1"/>
            </a:solidFill>
            <a:round/>
          </a:ln>
        </p:spPr>
        <p:txBody>
          <a:bodyPr>
            <a:prstTxWarp prst="textNoShape">
              <a:avLst/>
            </a:prstTxWarp>
          </a:bodyPr>
          <a:lstStyle/>
          <a:p>
            <a:endParaRPr lang="en-US">
              <a:uFillTx/>
            </a:endParaRPr>
          </a:p>
        </p:txBody>
      </p:sp>
      <p:sp>
        <p:nvSpPr>
          <p:cNvPr id="27679" name="Oval 31"/>
          <p:cNvSpPr>
            <a:spLocks noChangeArrowheads="1"/>
          </p:cNvSpPr>
          <p:nvPr/>
        </p:nvSpPr>
        <p:spPr bwMode="auto">
          <a:xfrm>
            <a:off x="1287462" y="2628900"/>
            <a:ext cx="455613" cy="457200"/>
          </a:xfrm>
          <a:prstGeom prst="ellipse">
            <a:avLst/>
          </a:prstGeom>
          <a:solidFill>
            <a:srgbClr val="66FF66"/>
          </a:solidFill>
          <a:ln w="12700">
            <a:solidFill>
              <a:schemeClr val="accent1"/>
            </a:solidFill>
            <a:round/>
          </a:ln>
        </p:spPr>
        <p:txBody>
          <a:bodyPr>
            <a:prstTxWarp prst="textNoShape">
              <a:avLst/>
            </a:prstTxWarp>
          </a:bodyPr>
          <a:lstStyle/>
          <a:p>
            <a:endParaRPr lang="en-US">
              <a:uFillTx/>
            </a:endParaRPr>
          </a:p>
        </p:txBody>
      </p:sp>
      <p:sp>
        <p:nvSpPr>
          <p:cNvPr id="27680" name="Oval 32"/>
          <p:cNvSpPr>
            <a:spLocks noChangeArrowheads="1"/>
          </p:cNvSpPr>
          <p:nvPr/>
        </p:nvSpPr>
        <p:spPr bwMode="auto">
          <a:xfrm>
            <a:off x="1287462" y="3544888"/>
            <a:ext cx="455613" cy="457200"/>
          </a:xfrm>
          <a:prstGeom prst="ellipse">
            <a:avLst/>
          </a:prstGeom>
          <a:solidFill>
            <a:srgbClr val="66FF66"/>
          </a:solidFill>
          <a:ln w="12700">
            <a:solidFill>
              <a:schemeClr val="accent1"/>
            </a:solidFill>
            <a:round/>
          </a:ln>
        </p:spPr>
        <p:txBody>
          <a:bodyPr>
            <a:prstTxWarp prst="textNoShape">
              <a:avLst/>
            </a:prstTxWarp>
          </a:bodyPr>
          <a:lstStyle/>
          <a:p>
            <a:endParaRPr lang="en-US">
              <a:uFillTx/>
            </a:endParaRPr>
          </a:p>
        </p:txBody>
      </p:sp>
      <p:sp>
        <p:nvSpPr>
          <p:cNvPr id="27681" name="Oval 33"/>
          <p:cNvSpPr>
            <a:spLocks noChangeArrowheads="1"/>
          </p:cNvSpPr>
          <p:nvPr/>
        </p:nvSpPr>
        <p:spPr bwMode="auto">
          <a:xfrm>
            <a:off x="1287462" y="4459288"/>
            <a:ext cx="455613" cy="457200"/>
          </a:xfrm>
          <a:prstGeom prst="ellipse">
            <a:avLst/>
          </a:prstGeom>
          <a:solidFill>
            <a:srgbClr val="008000"/>
          </a:solidFill>
          <a:ln w="12700">
            <a:solidFill>
              <a:schemeClr val="accent1"/>
            </a:solidFill>
            <a:round/>
          </a:ln>
        </p:spPr>
        <p:txBody>
          <a:bodyPr>
            <a:prstTxWarp prst="textNoShape">
              <a:avLst/>
            </a:prstTxWarp>
          </a:bodyPr>
          <a:lstStyle/>
          <a:p>
            <a:endParaRPr lang="en-US">
              <a:uFillTx/>
            </a:endParaRPr>
          </a:p>
        </p:txBody>
      </p:sp>
      <p:sp>
        <p:nvSpPr>
          <p:cNvPr id="27682" name="Oval 34"/>
          <p:cNvSpPr>
            <a:spLocks noChangeArrowheads="1"/>
          </p:cNvSpPr>
          <p:nvPr/>
        </p:nvSpPr>
        <p:spPr bwMode="auto">
          <a:xfrm>
            <a:off x="1287462" y="5375275"/>
            <a:ext cx="455613" cy="457200"/>
          </a:xfrm>
          <a:prstGeom prst="ellipse">
            <a:avLst/>
          </a:prstGeom>
          <a:solidFill>
            <a:srgbClr val="66FF66"/>
          </a:solidFill>
          <a:ln w="12700">
            <a:solidFill>
              <a:schemeClr val="accent1"/>
            </a:solidFill>
            <a:round/>
          </a:ln>
        </p:spPr>
        <p:txBody>
          <a:bodyPr>
            <a:prstTxWarp prst="textNoShape">
              <a:avLst/>
            </a:prstTxWarp>
          </a:bodyPr>
          <a:lstStyle/>
          <a:p>
            <a:endParaRPr lang="en-US">
              <a:uFillTx/>
            </a:endParaRPr>
          </a:p>
        </p:txBody>
      </p:sp>
      <p:sp>
        <p:nvSpPr>
          <p:cNvPr id="27683" name="Line 35"/>
          <p:cNvSpPr>
            <a:spLocks noChangeShapeType="1"/>
          </p:cNvSpPr>
          <p:nvPr/>
        </p:nvSpPr>
        <p:spPr bwMode="auto">
          <a:xfrm flipH="1">
            <a:off x="1738312" y="2851150"/>
            <a:ext cx="912813" cy="1588"/>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27684" name="Line 36"/>
          <p:cNvSpPr>
            <a:spLocks noChangeShapeType="1"/>
          </p:cNvSpPr>
          <p:nvPr/>
        </p:nvSpPr>
        <p:spPr bwMode="auto">
          <a:xfrm flipH="1">
            <a:off x="1738312" y="3003550"/>
            <a:ext cx="989013" cy="687388"/>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27685" name="Line 37"/>
          <p:cNvSpPr>
            <a:spLocks noChangeShapeType="1"/>
          </p:cNvSpPr>
          <p:nvPr/>
        </p:nvSpPr>
        <p:spPr bwMode="auto">
          <a:xfrm flipH="1">
            <a:off x="1700212" y="3041650"/>
            <a:ext cx="1065213" cy="1525588"/>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27686" name="Line 38"/>
          <p:cNvSpPr>
            <a:spLocks noChangeShapeType="1"/>
          </p:cNvSpPr>
          <p:nvPr/>
        </p:nvSpPr>
        <p:spPr bwMode="auto">
          <a:xfrm flipH="1">
            <a:off x="1662112" y="3041650"/>
            <a:ext cx="1141413" cy="2365375"/>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27687" name="Line 39"/>
          <p:cNvSpPr>
            <a:spLocks noChangeShapeType="1"/>
          </p:cNvSpPr>
          <p:nvPr/>
        </p:nvSpPr>
        <p:spPr bwMode="auto">
          <a:xfrm flipH="1" flipV="1">
            <a:off x="1738312" y="3003550"/>
            <a:ext cx="989013" cy="649288"/>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27688" name="Line 40"/>
          <p:cNvSpPr>
            <a:spLocks noChangeShapeType="1"/>
          </p:cNvSpPr>
          <p:nvPr/>
        </p:nvSpPr>
        <p:spPr bwMode="auto">
          <a:xfrm flipH="1">
            <a:off x="1774825" y="3741738"/>
            <a:ext cx="901700" cy="25400"/>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27689" name="Line 41"/>
          <p:cNvSpPr>
            <a:spLocks noChangeShapeType="1"/>
          </p:cNvSpPr>
          <p:nvPr/>
        </p:nvSpPr>
        <p:spPr bwMode="auto">
          <a:xfrm flipH="1">
            <a:off x="1738312" y="3881438"/>
            <a:ext cx="976313" cy="762000"/>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27690" name="Line 42"/>
          <p:cNvSpPr>
            <a:spLocks noChangeShapeType="1"/>
          </p:cNvSpPr>
          <p:nvPr/>
        </p:nvSpPr>
        <p:spPr bwMode="auto">
          <a:xfrm flipH="1">
            <a:off x="1700212" y="3944938"/>
            <a:ext cx="1077913" cy="1462087"/>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27691" name="Line 43"/>
          <p:cNvSpPr>
            <a:spLocks noChangeShapeType="1"/>
          </p:cNvSpPr>
          <p:nvPr/>
        </p:nvSpPr>
        <p:spPr bwMode="auto">
          <a:xfrm flipH="1" flipV="1">
            <a:off x="1687512" y="3028950"/>
            <a:ext cx="1090613" cy="1462088"/>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27692" name="Line 44"/>
          <p:cNvSpPr>
            <a:spLocks noChangeShapeType="1"/>
          </p:cNvSpPr>
          <p:nvPr/>
        </p:nvSpPr>
        <p:spPr bwMode="auto">
          <a:xfrm flipH="1" flipV="1">
            <a:off x="1738312" y="3919538"/>
            <a:ext cx="1014413" cy="1487487"/>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27693" name="Line 45"/>
          <p:cNvSpPr>
            <a:spLocks noChangeShapeType="1"/>
          </p:cNvSpPr>
          <p:nvPr/>
        </p:nvSpPr>
        <p:spPr bwMode="auto">
          <a:xfrm flipH="1" flipV="1">
            <a:off x="1738312" y="4795838"/>
            <a:ext cx="950913" cy="687387"/>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27694" name="Line 46"/>
          <p:cNvSpPr>
            <a:spLocks noChangeShapeType="1"/>
          </p:cNvSpPr>
          <p:nvPr/>
        </p:nvSpPr>
        <p:spPr bwMode="auto">
          <a:xfrm flipH="1" flipV="1">
            <a:off x="1738312" y="5559425"/>
            <a:ext cx="938213" cy="25400"/>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27695" name="Arc 47"/>
          <p:cNvSpPr>
            <a:spLocks/>
          </p:cNvSpPr>
          <p:nvPr/>
        </p:nvSpPr>
        <p:spPr bwMode="auto">
          <a:xfrm>
            <a:off x="1166812" y="5546725"/>
            <a:ext cx="127000" cy="101600"/>
          </a:xfrm>
          <a:custGeom>
            <a:avLst/>
            <a:gdLst>
              <a:gd name="T0" fmla="*/ 2147483647 w 21600"/>
              <a:gd name="T1" fmla="*/ 2147483647 h 17384"/>
              <a:gd name="T2" fmla="*/ 2147483647 w 21600"/>
              <a:gd name="T3" fmla="*/ 0 h 17384"/>
              <a:gd name="T4" fmla="*/ 2147483647 w 21600"/>
              <a:gd name="T5" fmla="*/ 2147483647 h 17384"/>
              <a:gd name="T6" fmla="*/ 0 60000 65536"/>
              <a:gd name="T7" fmla="*/ 0 60000 65536"/>
              <a:gd name="T8" fmla="*/ 0 60000 65536"/>
              <a:gd name="T9" fmla="*/ 0 w 21600"/>
              <a:gd name="T10" fmla="*/ 0 h 17384"/>
              <a:gd name="T11" fmla="*/ 21600 w 21600"/>
              <a:gd name="T12" fmla="*/ 17384 h 17384"/>
            </a:gdLst>
            <a:ahLst/>
            <a:cxnLst>
              <a:cxn ang="T6">
                <a:pos x="T0" y="T1"/>
              </a:cxn>
              <a:cxn ang="T7">
                <a:pos x="T2" y="T3"/>
              </a:cxn>
              <a:cxn ang="T8">
                <a:pos x="T4" y="T5"/>
              </a:cxn>
            </a:cxnLst>
            <a:rect l="T9" t="T10" r="T11" b="T12"/>
            <a:pathLst>
              <a:path w="21600" h="17384" fill="none" extrusionOk="0">
                <a:moveTo>
                  <a:pt x="1826" y="17383"/>
                </a:moveTo>
                <a:cubicBezTo>
                  <a:pt x="621" y="14644"/>
                  <a:pt x="0" y="11684"/>
                  <a:pt x="0" y="8692"/>
                </a:cubicBezTo>
                <a:cubicBezTo>
                  <a:pt x="0" y="5699"/>
                  <a:pt x="621" y="2739"/>
                  <a:pt x="1826" y="0"/>
                </a:cubicBezTo>
              </a:path>
              <a:path w="21600" h="17384" stroke="0" extrusionOk="0">
                <a:moveTo>
                  <a:pt x="1826" y="17383"/>
                </a:moveTo>
                <a:cubicBezTo>
                  <a:pt x="621" y="14644"/>
                  <a:pt x="0" y="11684"/>
                  <a:pt x="0" y="8692"/>
                </a:cubicBezTo>
                <a:cubicBezTo>
                  <a:pt x="0" y="5699"/>
                  <a:pt x="621" y="2739"/>
                  <a:pt x="1826" y="0"/>
                </a:cubicBezTo>
                <a:lnTo>
                  <a:pt x="21600" y="8692"/>
                </a:lnTo>
                <a:close/>
              </a:path>
            </a:pathLst>
          </a:custGeom>
          <a:solidFill>
            <a:srgbClr val="66FF66"/>
          </a:solidFill>
          <a:ln w="9525">
            <a:solidFill>
              <a:schemeClr val="accent1"/>
            </a:solidFill>
            <a:round/>
          </a:ln>
        </p:spPr>
        <p:txBody>
          <a:bodyPr>
            <a:prstTxWarp prst="textNoShape">
              <a:avLst/>
            </a:prstTxWarp>
          </a:bodyPr>
          <a:lstStyle/>
          <a:p>
            <a:endParaRPr lang="en-US">
              <a:uFillTx/>
            </a:endParaRPr>
          </a:p>
        </p:txBody>
      </p:sp>
      <p:sp>
        <p:nvSpPr>
          <p:cNvPr id="27696" name="Line 48"/>
          <p:cNvSpPr>
            <a:spLocks noChangeShapeType="1"/>
          </p:cNvSpPr>
          <p:nvPr/>
        </p:nvSpPr>
        <p:spPr bwMode="auto">
          <a:xfrm>
            <a:off x="938212" y="5597525"/>
            <a:ext cx="241300" cy="1588"/>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27697" name="Arc 49"/>
          <p:cNvSpPr>
            <a:spLocks/>
          </p:cNvSpPr>
          <p:nvPr/>
        </p:nvSpPr>
        <p:spPr bwMode="auto">
          <a:xfrm>
            <a:off x="1166812" y="4630738"/>
            <a:ext cx="127000" cy="101600"/>
          </a:xfrm>
          <a:custGeom>
            <a:avLst/>
            <a:gdLst>
              <a:gd name="T0" fmla="*/ 2147483647 w 21600"/>
              <a:gd name="T1" fmla="*/ 2147483647 h 17407"/>
              <a:gd name="T2" fmla="*/ 2147483647 w 21600"/>
              <a:gd name="T3" fmla="*/ 0 h 17407"/>
              <a:gd name="T4" fmla="*/ 2147483647 w 21600"/>
              <a:gd name="T5" fmla="*/ 2147483647 h 17407"/>
              <a:gd name="T6" fmla="*/ 0 60000 65536"/>
              <a:gd name="T7" fmla="*/ 0 60000 65536"/>
              <a:gd name="T8" fmla="*/ 0 60000 65536"/>
              <a:gd name="T9" fmla="*/ 0 w 21600"/>
              <a:gd name="T10" fmla="*/ 0 h 17407"/>
              <a:gd name="T11" fmla="*/ 21600 w 21600"/>
              <a:gd name="T12" fmla="*/ 17407 h 17407"/>
            </a:gdLst>
            <a:ahLst/>
            <a:cxnLst>
              <a:cxn ang="T6">
                <a:pos x="T0" y="T1"/>
              </a:cxn>
              <a:cxn ang="T7">
                <a:pos x="T2" y="T3"/>
              </a:cxn>
              <a:cxn ang="T8">
                <a:pos x="T4" y="T5"/>
              </a:cxn>
            </a:cxnLst>
            <a:rect l="T9" t="T10" r="T11" b="T12"/>
            <a:pathLst>
              <a:path w="21600" h="17407" fill="none" extrusionOk="0">
                <a:moveTo>
                  <a:pt x="1836" y="17406"/>
                </a:moveTo>
                <a:cubicBezTo>
                  <a:pt x="625" y="14661"/>
                  <a:pt x="0" y="11692"/>
                  <a:pt x="0" y="8692"/>
                </a:cubicBezTo>
                <a:cubicBezTo>
                  <a:pt x="0" y="5699"/>
                  <a:pt x="621" y="2739"/>
                  <a:pt x="1826" y="0"/>
                </a:cubicBezTo>
              </a:path>
              <a:path w="21600" h="17407" stroke="0" extrusionOk="0">
                <a:moveTo>
                  <a:pt x="1836" y="17406"/>
                </a:moveTo>
                <a:cubicBezTo>
                  <a:pt x="625" y="14661"/>
                  <a:pt x="0" y="11692"/>
                  <a:pt x="0" y="8692"/>
                </a:cubicBezTo>
                <a:cubicBezTo>
                  <a:pt x="0" y="5699"/>
                  <a:pt x="621" y="2739"/>
                  <a:pt x="1826" y="0"/>
                </a:cubicBezTo>
                <a:lnTo>
                  <a:pt x="21600" y="8692"/>
                </a:lnTo>
                <a:close/>
              </a:path>
            </a:pathLst>
          </a:custGeom>
          <a:solidFill>
            <a:srgbClr val="66FF66"/>
          </a:solidFill>
          <a:ln w="9525">
            <a:solidFill>
              <a:schemeClr val="accent1"/>
            </a:solidFill>
            <a:round/>
          </a:ln>
        </p:spPr>
        <p:txBody>
          <a:bodyPr>
            <a:prstTxWarp prst="textNoShape">
              <a:avLst/>
            </a:prstTxWarp>
          </a:bodyPr>
          <a:lstStyle/>
          <a:p>
            <a:endParaRPr lang="en-US">
              <a:uFillTx/>
            </a:endParaRPr>
          </a:p>
        </p:txBody>
      </p:sp>
      <p:sp>
        <p:nvSpPr>
          <p:cNvPr id="27698" name="Line 50"/>
          <p:cNvSpPr>
            <a:spLocks noChangeShapeType="1"/>
          </p:cNvSpPr>
          <p:nvPr/>
        </p:nvSpPr>
        <p:spPr bwMode="auto">
          <a:xfrm>
            <a:off x="938212" y="4681538"/>
            <a:ext cx="241300" cy="1587"/>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27699" name="Arc 51"/>
          <p:cNvSpPr>
            <a:spLocks/>
          </p:cNvSpPr>
          <p:nvPr/>
        </p:nvSpPr>
        <p:spPr bwMode="auto">
          <a:xfrm>
            <a:off x="1166812" y="3716338"/>
            <a:ext cx="127000" cy="101600"/>
          </a:xfrm>
          <a:custGeom>
            <a:avLst/>
            <a:gdLst>
              <a:gd name="T0" fmla="*/ 2147483647 w 21600"/>
              <a:gd name="T1" fmla="*/ 2147483647 h 17407"/>
              <a:gd name="T2" fmla="*/ 2147483647 w 21600"/>
              <a:gd name="T3" fmla="*/ 0 h 17407"/>
              <a:gd name="T4" fmla="*/ 2147483647 w 21600"/>
              <a:gd name="T5" fmla="*/ 2147483647 h 17407"/>
              <a:gd name="T6" fmla="*/ 0 60000 65536"/>
              <a:gd name="T7" fmla="*/ 0 60000 65536"/>
              <a:gd name="T8" fmla="*/ 0 60000 65536"/>
              <a:gd name="T9" fmla="*/ 0 w 21600"/>
              <a:gd name="T10" fmla="*/ 0 h 17407"/>
              <a:gd name="T11" fmla="*/ 21600 w 21600"/>
              <a:gd name="T12" fmla="*/ 17407 h 17407"/>
            </a:gdLst>
            <a:ahLst/>
            <a:cxnLst>
              <a:cxn ang="T6">
                <a:pos x="T0" y="T1"/>
              </a:cxn>
              <a:cxn ang="T7">
                <a:pos x="T2" y="T3"/>
              </a:cxn>
              <a:cxn ang="T8">
                <a:pos x="T4" y="T5"/>
              </a:cxn>
            </a:cxnLst>
            <a:rect l="T9" t="T10" r="T11" b="T12"/>
            <a:pathLst>
              <a:path w="21600" h="17407" fill="none" extrusionOk="0">
                <a:moveTo>
                  <a:pt x="1826" y="17406"/>
                </a:moveTo>
                <a:cubicBezTo>
                  <a:pt x="621" y="14667"/>
                  <a:pt x="0" y="11707"/>
                  <a:pt x="0" y="8715"/>
                </a:cubicBezTo>
                <a:cubicBezTo>
                  <a:pt x="0" y="5714"/>
                  <a:pt x="625" y="2745"/>
                  <a:pt x="1836" y="0"/>
                </a:cubicBezTo>
              </a:path>
              <a:path w="21600" h="17407" stroke="0" extrusionOk="0">
                <a:moveTo>
                  <a:pt x="1826" y="17406"/>
                </a:moveTo>
                <a:cubicBezTo>
                  <a:pt x="621" y="14667"/>
                  <a:pt x="0" y="11707"/>
                  <a:pt x="0" y="8715"/>
                </a:cubicBezTo>
                <a:cubicBezTo>
                  <a:pt x="0" y="5714"/>
                  <a:pt x="625" y="2745"/>
                  <a:pt x="1836" y="0"/>
                </a:cubicBezTo>
                <a:lnTo>
                  <a:pt x="21600" y="8715"/>
                </a:lnTo>
                <a:close/>
              </a:path>
            </a:pathLst>
          </a:custGeom>
          <a:solidFill>
            <a:srgbClr val="66FF66"/>
          </a:solidFill>
          <a:ln w="9525">
            <a:solidFill>
              <a:schemeClr val="accent1"/>
            </a:solidFill>
            <a:round/>
          </a:ln>
        </p:spPr>
        <p:txBody>
          <a:bodyPr>
            <a:prstTxWarp prst="textNoShape">
              <a:avLst/>
            </a:prstTxWarp>
          </a:bodyPr>
          <a:lstStyle/>
          <a:p>
            <a:endParaRPr lang="en-US">
              <a:uFillTx/>
            </a:endParaRPr>
          </a:p>
        </p:txBody>
      </p:sp>
      <p:sp>
        <p:nvSpPr>
          <p:cNvPr id="27700" name="Line 52"/>
          <p:cNvSpPr>
            <a:spLocks noChangeShapeType="1"/>
          </p:cNvSpPr>
          <p:nvPr/>
        </p:nvSpPr>
        <p:spPr bwMode="auto">
          <a:xfrm>
            <a:off x="938212" y="3767138"/>
            <a:ext cx="241300" cy="1587"/>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27701" name="Arc 53"/>
          <p:cNvSpPr>
            <a:spLocks/>
          </p:cNvSpPr>
          <p:nvPr/>
        </p:nvSpPr>
        <p:spPr bwMode="auto">
          <a:xfrm>
            <a:off x="1166812" y="2800350"/>
            <a:ext cx="127000" cy="101600"/>
          </a:xfrm>
          <a:custGeom>
            <a:avLst/>
            <a:gdLst>
              <a:gd name="T0" fmla="*/ 2147483647 w 21600"/>
              <a:gd name="T1" fmla="*/ 2147483647 h 17384"/>
              <a:gd name="T2" fmla="*/ 2147483647 w 21600"/>
              <a:gd name="T3" fmla="*/ 0 h 17384"/>
              <a:gd name="T4" fmla="*/ 2147483647 w 21600"/>
              <a:gd name="T5" fmla="*/ 2147483647 h 17384"/>
              <a:gd name="T6" fmla="*/ 0 60000 65536"/>
              <a:gd name="T7" fmla="*/ 0 60000 65536"/>
              <a:gd name="T8" fmla="*/ 0 60000 65536"/>
              <a:gd name="T9" fmla="*/ 0 w 21600"/>
              <a:gd name="T10" fmla="*/ 0 h 17384"/>
              <a:gd name="T11" fmla="*/ 21600 w 21600"/>
              <a:gd name="T12" fmla="*/ 17384 h 17384"/>
            </a:gdLst>
            <a:ahLst/>
            <a:cxnLst>
              <a:cxn ang="T6">
                <a:pos x="T0" y="T1"/>
              </a:cxn>
              <a:cxn ang="T7">
                <a:pos x="T2" y="T3"/>
              </a:cxn>
              <a:cxn ang="T8">
                <a:pos x="T4" y="T5"/>
              </a:cxn>
            </a:cxnLst>
            <a:rect l="T9" t="T10" r="T11" b="T12"/>
            <a:pathLst>
              <a:path w="21600" h="17384" fill="none" extrusionOk="0">
                <a:moveTo>
                  <a:pt x="1826" y="17383"/>
                </a:moveTo>
                <a:cubicBezTo>
                  <a:pt x="621" y="14644"/>
                  <a:pt x="0" y="11684"/>
                  <a:pt x="0" y="8692"/>
                </a:cubicBezTo>
                <a:cubicBezTo>
                  <a:pt x="0" y="5699"/>
                  <a:pt x="621" y="2739"/>
                  <a:pt x="1826" y="0"/>
                </a:cubicBezTo>
              </a:path>
              <a:path w="21600" h="17384" stroke="0" extrusionOk="0">
                <a:moveTo>
                  <a:pt x="1826" y="17383"/>
                </a:moveTo>
                <a:cubicBezTo>
                  <a:pt x="621" y="14644"/>
                  <a:pt x="0" y="11684"/>
                  <a:pt x="0" y="8692"/>
                </a:cubicBezTo>
                <a:cubicBezTo>
                  <a:pt x="0" y="5699"/>
                  <a:pt x="621" y="2739"/>
                  <a:pt x="1826" y="0"/>
                </a:cubicBezTo>
                <a:lnTo>
                  <a:pt x="21600" y="8692"/>
                </a:lnTo>
                <a:close/>
              </a:path>
            </a:pathLst>
          </a:custGeom>
          <a:solidFill>
            <a:srgbClr val="66FF66"/>
          </a:solidFill>
          <a:ln w="9525">
            <a:solidFill>
              <a:schemeClr val="accent1"/>
            </a:solidFill>
            <a:round/>
          </a:ln>
        </p:spPr>
        <p:txBody>
          <a:bodyPr>
            <a:prstTxWarp prst="textNoShape">
              <a:avLst/>
            </a:prstTxWarp>
          </a:bodyPr>
          <a:lstStyle/>
          <a:p>
            <a:endParaRPr lang="en-US">
              <a:uFillTx/>
            </a:endParaRPr>
          </a:p>
        </p:txBody>
      </p:sp>
      <p:sp>
        <p:nvSpPr>
          <p:cNvPr id="27702" name="Line 54"/>
          <p:cNvSpPr>
            <a:spLocks noChangeShapeType="1"/>
          </p:cNvSpPr>
          <p:nvPr/>
        </p:nvSpPr>
        <p:spPr bwMode="auto">
          <a:xfrm>
            <a:off x="938212" y="2851150"/>
            <a:ext cx="241300" cy="1588"/>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27703" name="Line 55"/>
          <p:cNvSpPr>
            <a:spLocks noChangeShapeType="1"/>
          </p:cNvSpPr>
          <p:nvPr/>
        </p:nvSpPr>
        <p:spPr bwMode="auto">
          <a:xfrm flipV="1">
            <a:off x="1712912" y="4833938"/>
            <a:ext cx="1014413" cy="661987"/>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27704" name="Line 56"/>
          <p:cNvSpPr>
            <a:spLocks noChangeShapeType="1"/>
          </p:cNvSpPr>
          <p:nvPr/>
        </p:nvSpPr>
        <p:spPr bwMode="auto">
          <a:xfrm>
            <a:off x="1738312" y="4694238"/>
            <a:ext cx="938213" cy="1587"/>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27705" name="Line 57"/>
          <p:cNvSpPr>
            <a:spLocks noChangeShapeType="1"/>
          </p:cNvSpPr>
          <p:nvPr/>
        </p:nvSpPr>
        <p:spPr bwMode="auto">
          <a:xfrm>
            <a:off x="1738312" y="3830638"/>
            <a:ext cx="976313" cy="736600"/>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27706" name="Line 58"/>
          <p:cNvSpPr>
            <a:spLocks noChangeShapeType="1"/>
          </p:cNvSpPr>
          <p:nvPr/>
        </p:nvSpPr>
        <p:spPr bwMode="auto">
          <a:xfrm>
            <a:off x="1624012" y="3054350"/>
            <a:ext cx="1179513" cy="2339975"/>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60" name="Oval 6"/>
          <p:cNvSpPr>
            <a:spLocks noChangeArrowheads="1"/>
          </p:cNvSpPr>
          <p:nvPr/>
        </p:nvSpPr>
        <p:spPr bwMode="auto">
          <a:xfrm>
            <a:off x="8002588" y="3098800"/>
            <a:ext cx="455612" cy="458788"/>
          </a:xfrm>
          <a:prstGeom prst="ellipse">
            <a:avLst/>
          </a:prstGeom>
          <a:solidFill>
            <a:srgbClr val="66FF66"/>
          </a:solidFill>
          <a:ln w="12700">
            <a:solidFill>
              <a:schemeClr val="accent1"/>
            </a:solidFill>
            <a:round/>
          </a:ln>
        </p:spPr>
        <p:txBody>
          <a:bodyPr>
            <a:prstTxWarp prst="textNoShape">
              <a:avLst/>
            </a:prstTxWarp>
          </a:bodyPr>
          <a:lstStyle/>
          <a:p>
            <a:endParaRPr lang="en-US">
              <a:uFillTx/>
            </a:endParaRPr>
          </a:p>
        </p:txBody>
      </p:sp>
      <p:sp>
        <p:nvSpPr>
          <p:cNvPr id="61" name="Oval 7"/>
          <p:cNvSpPr>
            <a:spLocks noChangeArrowheads="1"/>
          </p:cNvSpPr>
          <p:nvPr/>
        </p:nvSpPr>
        <p:spPr bwMode="auto">
          <a:xfrm>
            <a:off x="8002588" y="4014788"/>
            <a:ext cx="455612" cy="457200"/>
          </a:xfrm>
          <a:prstGeom prst="ellipse">
            <a:avLst/>
          </a:prstGeom>
          <a:solidFill>
            <a:srgbClr val="008000"/>
          </a:solidFill>
          <a:ln w="12700">
            <a:solidFill>
              <a:schemeClr val="accent1"/>
            </a:solidFill>
            <a:round/>
          </a:ln>
        </p:spPr>
        <p:txBody>
          <a:bodyPr>
            <a:prstTxWarp prst="textNoShape">
              <a:avLst/>
            </a:prstTxWarp>
          </a:bodyPr>
          <a:lstStyle/>
          <a:p>
            <a:endParaRPr lang="en-US">
              <a:uFillTx/>
            </a:endParaRPr>
          </a:p>
        </p:txBody>
      </p:sp>
      <p:sp>
        <p:nvSpPr>
          <p:cNvPr id="62" name="Oval 8"/>
          <p:cNvSpPr>
            <a:spLocks noChangeArrowheads="1"/>
          </p:cNvSpPr>
          <p:nvPr/>
        </p:nvSpPr>
        <p:spPr bwMode="auto">
          <a:xfrm>
            <a:off x="8002588" y="4929188"/>
            <a:ext cx="455612" cy="458787"/>
          </a:xfrm>
          <a:prstGeom prst="ellipse">
            <a:avLst/>
          </a:prstGeom>
          <a:solidFill>
            <a:srgbClr val="66FF66"/>
          </a:solidFill>
          <a:ln w="12700">
            <a:solidFill>
              <a:schemeClr val="accent1"/>
            </a:solidFill>
            <a:round/>
          </a:ln>
        </p:spPr>
        <p:txBody>
          <a:bodyPr>
            <a:prstTxWarp prst="textNoShape">
              <a:avLst/>
            </a:prstTxWarp>
          </a:bodyPr>
          <a:lstStyle/>
          <a:p>
            <a:endParaRPr lang="en-US">
              <a:uFillTx/>
            </a:endParaRPr>
          </a:p>
        </p:txBody>
      </p:sp>
      <p:sp>
        <p:nvSpPr>
          <p:cNvPr id="63" name="Oval 9"/>
          <p:cNvSpPr>
            <a:spLocks noChangeArrowheads="1"/>
          </p:cNvSpPr>
          <p:nvPr/>
        </p:nvSpPr>
        <p:spPr bwMode="auto">
          <a:xfrm>
            <a:off x="6630988" y="2641600"/>
            <a:ext cx="457200" cy="457200"/>
          </a:xfrm>
          <a:prstGeom prst="ellipse">
            <a:avLst/>
          </a:prstGeom>
          <a:solidFill>
            <a:srgbClr val="66FF66"/>
          </a:solidFill>
          <a:ln w="12700">
            <a:solidFill>
              <a:schemeClr val="accent1"/>
            </a:solidFill>
            <a:round/>
          </a:ln>
        </p:spPr>
        <p:txBody>
          <a:bodyPr>
            <a:prstTxWarp prst="textNoShape">
              <a:avLst/>
            </a:prstTxWarp>
          </a:bodyPr>
          <a:lstStyle/>
          <a:p>
            <a:endParaRPr lang="en-US">
              <a:uFillTx/>
            </a:endParaRPr>
          </a:p>
        </p:txBody>
      </p:sp>
      <p:sp>
        <p:nvSpPr>
          <p:cNvPr id="64" name="Oval 10"/>
          <p:cNvSpPr>
            <a:spLocks noChangeArrowheads="1"/>
          </p:cNvSpPr>
          <p:nvPr/>
        </p:nvSpPr>
        <p:spPr bwMode="auto">
          <a:xfrm>
            <a:off x="6630988" y="3557588"/>
            <a:ext cx="457200" cy="457200"/>
          </a:xfrm>
          <a:prstGeom prst="ellipse">
            <a:avLst/>
          </a:prstGeom>
          <a:solidFill>
            <a:srgbClr val="008000"/>
          </a:solidFill>
          <a:ln w="12700">
            <a:solidFill>
              <a:schemeClr val="accent1"/>
            </a:solidFill>
            <a:round/>
          </a:ln>
        </p:spPr>
        <p:txBody>
          <a:bodyPr>
            <a:prstTxWarp prst="textNoShape">
              <a:avLst/>
            </a:prstTxWarp>
          </a:bodyPr>
          <a:lstStyle/>
          <a:p>
            <a:endParaRPr lang="en-US">
              <a:uFillTx/>
            </a:endParaRPr>
          </a:p>
        </p:txBody>
      </p:sp>
      <p:sp>
        <p:nvSpPr>
          <p:cNvPr id="65" name="Oval 11"/>
          <p:cNvSpPr>
            <a:spLocks noChangeArrowheads="1"/>
          </p:cNvSpPr>
          <p:nvPr/>
        </p:nvSpPr>
        <p:spPr bwMode="auto">
          <a:xfrm>
            <a:off x="6630988" y="4471988"/>
            <a:ext cx="457200" cy="457200"/>
          </a:xfrm>
          <a:prstGeom prst="ellipse">
            <a:avLst/>
          </a:prstGeom>
          <a:solidFill>
            <a:srgbClr val="66FF66"/>
          </a:solidFill>
          <a:ln w="12700">
            <a:solidFill>
              <a:schemeClr val="accent1"/>
            </a:solidFill>
            <a:round/>
          </a:ln>
        </p:spPr>
        <p:txBody>
          <a:bodyPr>
            <a:prstTxWarp prst="textNoShape">
              <a:avLst/>
            </a:prstTxWarp>
          </a:bodyPr>
          <a:lstStyle/>
          <a:p>
            <a:endParaRPr lang="en-US">
              <a:uFillTx/>
            </a:endParaRPr>
          </a:p>
        </p:txBody>
      </p:sp>
      <p:sp>
        <p:nvSpPr>
          <p:cNvPr id="66" name="Oval 12"/>
          <p:cNvSpPr>
            <a:spLocks noChangeArrowheads="1"/>
          </p:cNvSpPr>
          <p:nvPr/>
        </p:nvSpPr>
        <p:spPr bwMode="auto">
          <a:xfrm>
            <a:off x="6630988" y="5387975"/>
            <a:ext cx="457200" cy="457200"/>
          </a:xfrm>
          <a:prstGeom prst="ellipse">
            <a:avLst/>
          </a:prstGeom>
          <a:solidFill>
            <a:srgbClr val="66FF66"/>
          </a:solidFill>
          <a:ln w="12700">
            <a:solidFill>
              <a:schemeClr val="accent1"/>
            </a:solidFill>
            <a:round/>
          </a:ln>
        </p:spPr>
        <p:txBody>
          <a:bodyPr>
            <a:prstTxWarp prst="textNoShape">
              <a:avLst/>
            </a:prstTxWarp>
          </a:bodyPr>
          <a:lstStyle/>
          <a:p>
            <a:endParaRPr lang="en-US">
              <a:uFillTx/>
            </a:endParaRPr>
          </a:p>
        </p:txBody>
      </p:sp>
      <p:sp>
        <p:nvSpPr>
          <p:cNvPr id="67" name="Line 13"/>
          <p:cNvSpPr>
            <a:spLocks noChangeShapeType="1"/>
          </p:cNvSpPr>
          <p:nvPr/>
        </p:nvSpPr>
        <p:spPr bwMode="auto">
          <a:xfrm flipH="1" flipV="1">
            <a:off x="7081838" y="2940050"/>
            <a:ext cx="914400" cy="342900"/>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68" name="Line 14"/>
          <p:cNvSpPr>
            <a:spLocks noChangeShapeType="1"/>
          </p:cNvSpPr>
          <p:nvPr/>
        </p:nvSpPr>
        <p:spPr bwMode="auto">
          <a:xfrm flipH="1">
            <a:off x="7081838" y="3359150"/>
            <a:ext cx="914400" cy="382588"/>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69" name="Line 15"/>
          <p:cNvSpPr>
            <a:spLocks noChangeShapeType="1"/>
          </p:cNvSpPr>
          <p:nvPr/>
        </p:nvSpPr>
        <p:spPr bwMode="auto">
          <a:xfrm flipH="1">
            <a:off x="7043738" y="3436938"/>
            <a:ext cx="990600" cy="1143000"/>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70" name="Line 16"/>
          <p:cNvSpPr>
            <a:spLocks noChangeShapeType="1"/>
          </p:cNvSpPr>
          <p:nvPr/>
        </p:nvSpPr>
        <p:spPr bwMode="auto">
          <a:xfrm flipH="1">
            <a:off x="7005638" y="3475038"/>
            <a:ext cx="1066800" cy="1944687"/>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71" name="Line 17"/>
          <p:cNvSpPr>
            <a:spLocks noChangeShapeType="1"/>
          </p:cNvSpPr>
          <p:nvPr/>
        </p:nvSpPr>
        <p:spPr bwMode="auto">
          <a:xfrm flipH="1" flipV="1">
            <a:off x="7081838" y="3016250"/>
            <a:ext cx="952500" cy="1106488"/>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72" name="Line 18"/>
          <p:cNvSpPr>
            <a:spLocks noChangeShapeType="1"/>
          </p:cNvSpPr>
          <p:nvPr/>
        </p:nvSpPr>
        <p:spPr bwMode="auto">
          <a:xfrm flipH="1" flipV="1">
            <a:off x="7081838" y="3856038"/>
            <a:ext cx="914400" cy="342900"/>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73" name="Line 19"/>
          <p:cNvSpPr>
            <a:spLocks noChangeShapeType="1"/>
          </p:cNvSpPr>
          <p:nvPr/>
        </p:nvSpPr>
        <p:spPr bwMode="auto">
          <a:xfrm flipH="1">
            <a:off x="7081838" y="4313238"/>
            <a:ext cx="914400" cy="342900"/>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74" name="Line 20"/>
          <p:cNvSpPr>
            <a:spLocks noChangeShapeType="1"/>
          </p:cNvSpPr>
          <p:nvPr/>
        </p:nvSpPr>
        <p:spPr bwMode="auto">
          <a:xfrm flipH="1">
            <a:off x="7043738" y="4389438"/>
            <a:ext cx="990600" cy="1030287"/>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75" name="Line 21"/>
          <p:cNvSpPr>
            <a:spLocks noChangeShapeType="1"/>
          </p:cNvSpPr>
          <p:nvPr/>
        </p:nvSpPr>
        <p:spPr bwMode="auto">
          <a:xfrm flipH="1" flipV="1">
            <a:off x="7005638" y="3016250"/>
            <a:ext cx="1104900" cy="1944688"/>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76" name="Line 22"/>
          <p:cNvSpPr>
            <a:spLocks noChangeShapeType="1"/>
          </p:cNvSpPr>
          <p:nvPr/>
        </p:nvSpPr>
        <p:spPr bwMode="auto">
          <a:xfrm flipH="1" flipV="1">
            <a:off x="7081838" y="3932238"/>
            <a:ext cx="914400" cy="1144587"/>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77" name="Line 23"/>
          <p:cNvSpPr>
            <a:spLocks noChangeShapeType="1"/>
          </p:cNvSpPr>
          <p:nvPr/>
        </p:nvSpPr>
        <p:spPr bwMode="auto">
          <a:xfrm flipH="1" flipV="1">
            <a:off x="7081838" y="4808538"/>
            <a:ext cx="914400" cy="306387"/>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78" name="Line 24"/>
          <p:cNvSpPr>
            <a:spLocks noChangeShapeType="1"/>
          </p:cNvSpPr>
          <p:nvPr/>
        </p:nvSpPr>
        <p:spPr bwMode="auto">
          <a:xfrm flipH="1">
            <a:off x="7081838" y="5229225"/>
            <a:ext cx="952500" cy="342900"/>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79" name="Arc 25"/>
          <p:cNvSpPr>
            <a:spLocks/>
          </p:cNvSpPr>
          <p:nvPr/>
        </p:nvSpPr>
        <p:spPr bwMode="auto">
          <a:xfrm>
            <a:off x="8680450" y="3271838"/>
            <a:ext cx="127000" cy="103187"/>
          </a:xfrm>
          <a:custGeom>
            <a:avLst/>
            <a:gdLst>
              <a:gd name="T0" fmla="*/ 2147483647 w 21600"/>
              <a:gd name="T1" fmla="*/ 2147483647 h 17336"/>
              <a:gd name="T2" fmla="*/ 2147483647 w 21600"/>
              <a:gd name="T3" fmla="*/ 0 h 17336"/>
              <a:gd name="T4" fmla="*/ 2147483647 w 21600"/>
              <a:gd name="T5" fmla="*/ 2147483647 h 17336"/>
              <a:gd name="T6" fmla="*/ 0 60000 65536"/>
              <a:gd name="T7" fmla="*/ 0 60000 65536"/>
              <a:gd name="T8" fmla="*/ 0 60000 65536"/>
              <a:gd name="T9" fmla="*/ 0 w 21600"/>
              <a:gd name="T10" fmla="*/ 0 h 17336"/>
              <a:gd name="T11" fmla="*/ 21600 w 21600"/>
              <a:gd name="T12" fmla="*/ 17336 h 17336"/>
            </a:gdLst>
            <a:ahLst/>
            <a:cxnLst>
              <a:cxn ang="T6">
                <a:pos x="T0" y="T1"/>
              </a:cxn>
              <a:cxn ang="T7">
                <a:pos x="T2" y="T3"/>
              </a:cxn>
              <a:cxn ang="T8">
                <a:pos x="T4" y="T5"/>
              </a:cxn>
            </a:cxnLst>
            <a:rect l="T9" t="T10" r="T11" b="T12"/>
            <a:pathLst>
              <a:path w="21600" h="17336" fill="none" extrusionOk="0">
                <a:moveTo>
                  <a:pt x="1810" y="17336"/>
                </a:moveTo>
                <a:cubicBezTo>
                  <a:pt x="616" y="14606"/>
                  <a:pt x="0" y="11658"/>
                  <a:pt x="0" y="8679"/>
                </a:cubicBezTo>
                <a:cubicBezTo>
                  <a:pt x="0" y="5691"/>
                  <a:pt x="619" y="2736"/>
                  <a:pt x="1820" y="0"/>
                </a:cubicBezTo>
              </a:path>
              <a:path w="21600" h="17336" stroke="0" extrusionOk="0">
                <a:moveTo>
                  <a:pt x="1810" y="17336"/>
                </a:moveTo>
                <a:cubicBezTo>
                  <a:pt x="616" y="14606"/>
                  <a:pt x="0" y="11658"/>
                  <a:pt x="0" y="8679"/>
                </a:cubicBezTo>
                <a:cubicBezTo>
                  <a:pt x="0" y="5691"/>
                  <a:pt x="619" y="2736"/>
                  <a:pt x="1820" y="0"/>
                </a:cubicBezTo>
                <a:lnTo>
                  <a:pt x="21600" y="8679"/>
                </a:lnTo>
                <a:close/>
              </a:path>
            </a:pathLst>
          </a:custGeom>
          <a:solidFill>
            <a:srgbClr val="66FF66"/>
          </a:solidFill>
          <a:ln w="9525">
            <a:solidFill>
              <a:schemeClr val="accent1"/>
            </a:solidFill>
            <a:round/>
          </a:ln>
        </p:spPr>
        <p:txBody>
          <a:bodyPr>
            <a:prstTxWarp prst="textNoShape">
              <a:avLst/>
            </a:prstTxWarp>
          </a:bodyPr>
          <a:lstStyle/>
          <a:p>
            <a:endParaRPr lang="en-US">
              <a:uFillTx/>
            </a:endParaRPr>
          </a:p>
        </p:txBody>
      </p:sp>
      <p:sp>
        <p:nvSpPr>
          <p:cNvPr id="80" name="Line 26"/>
          <p:cNvSpPr>
            <a:spLocks noChangeShapeType="1"/>
          </p:cNvSpPr>
          <p:nvPr/>
        </p:nvSpPr>
        <p:spPr bwMode="auto">
          <a:xfrm>
            <a:off x="8451850" y="3321050"/>
            <a:ext cx="241300" cy="1588"/>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81" name="Arc 27"/>
          <p:cNvSpPr>
            <a:spLocks/>
          </p:cNvSpPr>
          <p:nvPr/>
        </p:nvSpPr>
        <p:spPr bwMode="auto">
          <a:xfrm>
            <a:off x="8680450" y="4186238"/>
            <a:ext cx="127000" cy="101600"/>
          </a:xfrm>
          <a:custGeom>
            <a:avLst/>
            <a:gdLst>
              <a:gd name="T0" fmla="*/ 2147483647 w 21600"/>
              <a:gd name="T1" fmla="*/ 2147483647 h 17404"/>
              <a:gd name="T2" fmla="*/ 2147483647 w 21600"/>
              <a:gd name="T3" fmla="*/ 0 h 17404"/>
              <a:gd name="T4" fmla="*/ 2147483647 w 21600"/>
              <a:gd name="T5" fmla="*/ 2147483647 h 17404"/>
              <a:gd name="T6" fmla="*/ 0 60000 65536"/>
              <a:gd name="T7" fmla="*/ 0 60000 65536"/>
              <a:gd name="T8" fmla="*/ 0 60000 65536"/>
              <a:gd name="T9" fmla="*/ 0 w 21600"/>
              <a:gd name="T10" fmla="*/ 0 h 17404"/>
              <a:gd name="T11" fmla="*/ 21600 w 21600"/>
              <a:gd name="T12" fmla="*/ 17404 h 17404"/>
            </a:gdLst>
            <a:ahLst/>
            <a:cxnLst>
              <a:cxn ang="T6">
                <a:pos x="T0" y="T1"/>
              </a:cxn>
              <a:cxn ang="T7">
                <a:pos x="T2" y="T3"/>
              </a:cxn>
              <a:cxn ang="T8">
                <a:pos x="T4" y="T5"/>
              </a:cxn>
            </a:cxnLst>
            <a:rect l="T9" t="T10" r="T11" b="T12"/>
            <a:pathLst>
              <a:path w="21600" h="17404" fill="none" extrusionOk="0">
                <a:moveTo>
                  <a:pt x="1830" y="17403"/>
                </a:moveTo>
                <a:cubicBezTo>
                  <a:pt x="623" y="14661"/>
                  <a:pt x="0" y="11698"/>
                  <a:pt x="0" y="8702"/>
                </a:cubicBezTo>
                <a:cubicBezTo>
                  <a:pt x="0" y="5705"/>
                  <a:pt x="623" y="2742"/>
                  <a:pt x="1830" y="0"/>
                </a:cubicBezTo>
              </a:path>
              <a:path w="21600" h="17404" stroke="0" extrusionOk="0">
                <a:moveTo>
                  <a:pt x="1830" y="17403"/>
                </a:moveTo>
                <a:cubicBezTo>
                  <a:pt x="623" y="14661"/>
                  <a:pt x="0" y="11698"/>
                  <a:pt x="0" y="8702"/>
                </a:cubicBezTo>
                <a:cubicBezTo>
                  <a:pt x="0" y="5705"/>
                  <a:pt x="623" y="2742"/>
                  <a:pt x="1830" y="0"/>
                </a:cubicBezTo>
                <a:lnTo>
                  <a:pt x="21600" y="8702"/>
                </a:lnTo>
                <a:close/>
              </a:path>
            </a:pathLst>
          </a:custGeom>
          <a:solidFill>
            <a:srgbClr val="66FF66"/>
          </a:solidFill>
          <a:ln w="9525">
            <a:solidFill>
              <a:schemeClr val="accent1"/>
            </a:solidFill>
            <a:round/>
          </a:ln>
        </p:spPr>
        <p:txBody>
          <a:bodyPr>
            <a:prstTxWarp prst="textNoShape">
              <a:avLst/>
            </a:prstTxWarp>
          </a:bodyPr>
          <a:lstStyle/>
          <a:p>
            <a:endParaRPr lang="en-US">
              <a:uFillTx/>
            </a:endParaRPr>
          </a:p>
        </p:txBody>
      </p:sp>
      <p:sp>
        <p:nvSpPr>
          <p:cNvPr id="82" name="Line 28"/>
          <p:cNvSpPr>
            <a:spLocks noChangeShapeType="1"/>
          </p:cNvSpPr>
          <p:nvPr/>
        </p:nvSpPr>
        <p:spPr bwMode="auto">
          <a:xfrm>
            <a:off x="8451850" y="4237038"/>
            <a:ext cx="241300" cy="1587"/>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83" name="Arc 29"/>
          <p:cNvSpPr>
            <a:spLocks/>
          </p:cNvSpPr>
          <p:nvPr/>
        </p:nvSpPr>
        <p:spPr bwMode="auto">
          <a:xfrm>
            <a:off x="8680450" y="5102225"/>
            <a:ext cx="127000" cy="103188"/>
          </a:xfrm>
          <a:custGeom>
            <a:avLst/>
            <a:gdLst>
              <a:gd name="T0" fmla="*/ 2147483647 w 21600"/>
              <a:gd name="T1" fmla="*/ 2147483647 h 17336"/>
              <a:gd name="T2" fmla="*/ 2147483647 w 21600"/>
              <a:gd name="T3" fmla="*/ 0 h 17336"/>
              <a:gd name="T4" fmla="*/ 2147483647 w 21600"/>
              <a:gd name="T5" fmla="*/ 2147483647 h 17336"/>
              <a:gd name="T6" fmla="*/ 0 60000 65536"/>
              <a:gd name="T7" fmla="*/ 0 60000 65536"/>
              <a:gd name="T8" fmla="*/ 0 60000 65536"/>
              <a:gd name="T9" fmla="*/ 0 w 21600"/>
              <a:gd name="T10" fmla="*/ 0 h 17336"/>
              <a:gd name="T11" fmla="*/ 21600 w 21600"/>
              <a:gd name="T12" fmla="*/ 17336 h 17336"/>
            </a:gdLst>
            <a:ahLst/>
            <a:cxnLst>
              <a:cxn ang="T6">
                <a:pos x="T0" y="T1"/>
              </a:cxn>
              <a:cxn ang="T7">
                <a:pos x="T2" y="T3"/>
              </a:cxn>
              <a:cxn ang="T8">
                <a:pos x="T4" y="T5"/>
              </a:cxn>
            </a:cxnLst>
            <a:rect l="T9" t="T10" r="T11" b="T12"/>
            <a:pathLst>
              <a:path w="21600" h="17336" fill="none" extrusionOk="0">
                <a:moveTo>
                  <a:pt x="1810" y="17336"/>
                </a:moveTo>
                <a:cubicBezTo>
                  <a:pt x="616" y="14606"/>
                  <a:pt x="0" y="11658"/>
                  <a:pt x="0" y="8679"/>
                </a:cubicBezTo>
                <a:cubicBezTo>
                  <a:pt x="0" y="5691"/>
                  <a:pt x="619" y="2736"/>
                  <a:pt x="1820" y="0"/>
                </a:cubicBezTo>
              </a:path>
              <a:path w="21600" h="17336" stroke="0" extrusionOk="0">
                <a:moveTo>
                  <a:pt x="1810" y="17336"/>
                </a:moveTo>
                <a:cubicBezTo>
                  <a:pt x="616" y="14606"/>
                  <a:pt x="0" y="11658"/>
                  <a:pt x="0" y="8679"/>
                </a:cubicBezTo>
                <a:cubicBezTo>
                  <a:pt x="0" y="5691"/>
                  <a:pt x="619" y="2736"/>
                  <a:pt x="1820" y="0"/>
                </a:cubicBezTo>
                <a:lnTo>
                  <a:pt x="21600" y="8679"/>
                </a:lnTo>
                <a:close/>
              </a:path>
            </a:pathLst>
          </a:custGeom>
          <a:solidFill>
            <a:srgbClr val="66FF66"/>
          </a:solidFill>
          <a:ln w="9525">
            <a:solidFill>
              <a:schemeClr val="accent1"/>
            </a:solidFill>
            <a:round/>
          </a:ln>
        </p:spPr>
        <p:txBody>
          <a:bodyPr>
            <a:prstTxWarp prst="textNoShape">
              <a:avLst/>
            </a:prstTxWarp>
          </a:bodyPr>
          <a:lstStyle/>
          <a:p>
            <a:endParaRPr lang="en-US">
              <a:uFillTx/>
            </a:endParaRPr>
          </a:p>
        </p:txBody>
      </p:sp>
      <p:sp>
        <p:nvSpPr>
          <p:cNvPr id="84" name="Line 30"/>
          <p:cNvSpPr>
            <a:spLocks noChangeShapeType="1"/>
          </p:cNvSpPr>
          <p:nvPr/>
        </p:nvSpPr>
        <p:spPr bwMode="auto">
          <a:xfrm>
            <a:off x="8451850" y="5153025"/>
            <a:ext cx="241300" cy="1588"/>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85" name="Oval 9"/>
          <p:cNvSpPr>
            <a:spLocks noChangeArrowheads="1"/>
          </p:cNvSpPr>
          <p:nvPr/>
        </p:nvSpPr>
        <p:spPr bwMode="auto">
          <a:xfrm>
            <a:off x="4114800" y="2663825"/>
            <a:ext cx="457200" cy="457200"/>
          </a:xfrm>
          <a:prstGeom prst="ellipse">
            <a:avLst/>
          </a:prstGeom>
          <a:solidFill>
            <a:srgbClr val="66FF66"/>
          </a:solidFill>
          <a:ln w="12700">
            <a:solidFill>
              <a:schemeClr val="accent1"/>
            </a:solidFill>
            <a:round/>
          </a:ln>
        </p:spPr>
        <p:txBody>
          <a:bodyPr>
            <a:prstTxWarp prst="textNoShape">
              <a:avLst/>
            </a:prstTxWarp>
          </a:bodyPr>
          <a:lstStyle/>
          <a:p>
            <a:endParaRPr lang="en-US">
              <a:uFillTx/>
            </a:endParaRPr>
          </a:p>
        </p:txBody>
      </p:sp>
      <p:sp>
        <p:nvSpPr>
          <p:cNvPr id="86" name="Oval 10"/>
          <p:cNvSpPr>
            <a:spLocks noChangeArrowheads="1"/>
          </p:cNvSpPr>
          <p:nvPr/>
        </p:nvSpPr>
        <p:spPr bwMode="auto">
          <a:xfrm>
            <a:off x="4114800" y="3579813"/>
            <a:ext cx="457200" cy="457200"/>
          </a:xfrm>
          <a:prstGeom prst="ellipse">
            <a:avLst/>
          </a:prstGeom>
          <a:solidFill>
            <a:srgbClr val="008000"/>
          </a:solidFill>
          <a:ln w="12700">
            <a:solidFill>
              <a:schemeClr val="accent1"/>
            </a:solidFill>
            <a:round/>
          </a:ln>
        </p:spPr>
        <p:txBody>
          <a:bodyPr>
            <a:prstTxWarp prst="textNoShape">
              <a:avLst/>
            </a:prstTxWarp>
          </a:bodyPr>
          <a:lstStyle/>
          <a:p>
            <a:endParaRPr lang="en-US">
              <a:uFillTx/>
            </a:endParaRPr>
          </a:p>
        </p:txBody>
      </p:sp>
      <p:sp>
        <p:nvSpPr>
          <p:cNvPr id="87" name="Oval 11"/>
          <p:cNvSpPr>
            <a:spLocks noChangeArrowheads="1"/>
          </p:cNvSpPr>
          <p:nvPr/>
        </p:nvSpPr>
        <p:spPr bwMode="auto">
          <a:xfrm>
            <a:off x="4114800" y="4494213"/>
            <a:ext cx="457200" cy="457200"/>
          </a:xfrm>
          <a:prstGeom prst="ellipse">
            <a:avLst/>
          </a:prstGeom>
          <a:solidFill>
            <a:srgbClr val="66FF66"/>
          </a:solidFill>
          <a:ln w="12700">
            <a:solidFill>
              <a:schemeClr val="accent1"/>
            </a:solidFill>
            <a:round/>
          </a:ln>
        </p:spPr>
        <p:txBody>
          <a:bodyPr>
            <a:prstTxWarp prst="textNoShape">
              <a:avLst/>
            </a:prstTxWarp>
          </a:bodyPr>
          <a:lstStyle/>
          <a:p>
            <a:endParaRPr lang="en-US">
              <a:uFillTx/>
            </a:endParaRPr>
          </a:p>
        </p:txBody>
      </p:sp>
      <p:sp>
        <p:nvSpPr>
          <p:cNvPr id="88" name="Oval 12"/>
          <p:cNvSpPr>
            <a:spLocks noChangeArrowheads="1"/>
          </p:cNvSpPr>
          <p:nvPr/>
        </p:nvSpPr>
        <p:spPr bwMode="auto">
          <a:xfrm>
            <a:off x="4114800" y="5410200"/>
            <a:ext cx="457200" cy="457200"/>
          </a:xfrm>
          <a:prstGeom prst="ellipse">
            <a:avLst/>
          </a:prstGeom>
          <a:solidFill>
            <a:srgbClr val="66FF66"/>
          </a:solidFill>
          <a:ln w="12700">
            <a:solidFill>
              <a:schemeClr val="accent1"/>
            </a:solidFill>
            <a:round/>
          </a:ln>
        </p:spPr>
        <p:txBody>
          <a:bodyPr>
            <a:prstTxWarp prst="textNoShape">
              <a:avLst/>
            </a:prstTxWarp>
          </a:bodyPr>
          <a:lstStyle/>
          <a:p>
            <a:endParaRPr lang="en-US">
              <a:uFillTx/>
            </a:endParaRPr>
          </a:p>
        </p:txBody>
      </p:sp>
      <p:sp>
        <p:nvSpPr>
          <p:cNvPr id="89" name="Line 35"/>
          <p:cNvSpPr>
            <a:spLocks noChangeShapeType="1"/>
          </p:cNvSpPr>
          <p:nvPr/>
        </p:nvSpPr>
        <p:spPr bwMode="auto">
          <a:xfrm flipH="1">
            <a:off x="3157537" y="2886075"/>
            <a:ext cx="912813" cy="1588"/>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90" name="Line 36"/>
          <p:cNvSpPr>
            <a:spLocks noChangeShapeType="1"/>
          </p:cNvSpPr>
          <p:nvPr/>
        </p:nvSpPr>
        <p:spPr bwMode="auto">
          <a:xfrm flipH="1">
            <a:off x="3157537" y="3038475"/>
            <a:ext cx="989013" cy="687388"/>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91" name="Line 37"/>
          <p:cNvSpPr>
            <a:spLocks noChangeShapeType="1"/>
          </p:cNvSpPr>
          <p:nvPr/>
        </p:nvSpPr>
        <p:spPr bwMode="auto">
          <a:xfrm flipH="1">
            <a:off x="3119437" y="3076575"/>
            <a:ext cx="1065213" cy="1525588"/>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92" name="Line 38"/>
          <p:cNvSpPr>
            <a:spLocks noChangeShapeType="1"/>
          </p:cNvSpPr>
          <p:nvPr/>
        </p:nvSpPr>
        <p:spPr bwMode="auto">
          <a:xfrm flipH="1">
            <a:off x="3081337" y="3076575"/>
            <a:ext cx="1141413" cy="2365375"/>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93" name="Line 39"/>
          <p:cNvSpPr>
            <a:spLocks noChangeShapeType="1"/>
          </p:cNvSpPr>
          <p:nvPr/>
        </p:nvSpPr>
        <p:spPr bwMode="auto">
          <a:xfrm flipH="1" flipV="1">
            <a:off x="3157537" y="3038475"/>
            <a:ext cx="989013" cy="649288"/>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94" name="Line 40"/>
          <p:cNvSpPr>
            <a:spLocks noChangeShapeType="1"/>
          </p:cNvSpPr>
          <p:nvPr/>
        </p:nvSpPr>
        <p:spPr bwMode="auto">
          <a:xfrm flipH="1">
            <a:off x="3194050" y="3776663"/>
            <a:ext cx="901700" cy="25400"/>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95" name="Line 41"/>
          <p:cNvSpPr>
            <a:spLocks noChangeShapeType="1"/>
          </p:cNvSpPr>
          <p:nvPr/>
        </p:nvSpPr>
        <p:spPr bwMode="auto">
          <a:xfrm flipH="1">
            <a:off x="3157537" y="3916363"/>
            <a:ext cx="976313" cy="762000"/>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96" name="Line 42"/>
          <p:cNvSpPr>
            <a:spLocks noChangeShapeType="1"/>
          </p:cNvSpPr>
          <p:nvPr/>
        </p:nvSpPr>
        <p:spPr bwMode="auto">
          <a:xfrm flipH="1">
            <a:off x="3119437" y="3979863"/>
            <a:ext cx="1077913" cy="1462087"/>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97" name="Line 43"/>
          <p:cNvSpPr>
            <a:spLocks noChangeShapeType="1"/>
          </p:cNvSpPr>
          <p:nvPr/>
        </p:nvSpPr>
        <p:spPr bwMode="auto">
          <a:xfrm flipH="1" flipV="1">
            <a:off x="3106737" y="3063875"/>
            <a:ext cx="1090613" cy="1462088"/>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98" name="Line 44"/>
          <p:cNvSpPr>
            <a:spLocks noChangeShapeType="1"/>
          </p:cNvSpPr>
          <p:nvPr/>
        </p:nvSpPr>
        <p:spPr bwMode="auto">
          <a:xfrm flipH="1" flipV="1">
            <a:off x="3157537" y="3954463"/>
            <a:ext cx="1014413" cy="1487487"/>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99" name="Line 45"/>
          <p:cNvSpPr>
            <a:spLocks noChangeShapeType="1"/>
          </p:cNvSpPr>
          <p:nvPr/>
        </p:nvSpPr>
        <p:spPr bwMode="auto">
          <a:xfrm flipH="1" flipV="1">
            <a:off x="3157537" y="4830763"/>
            <a:ext cx="950913" cy="687387"/>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100" name="Line 46"/>
          <p:cNvSpPr>
            <a:spLocks noChangeShapeType="1"/>
          </p:cNvSpPr>
          <p:nvPr/>
        </p:nvSpPr>
        <p:spPr bwMode="auto">
          <a:xfrm flipH="1" flipV="1">
            <a:off x="3157537" y="5594350"/>
            <a:ext cx="938213" cy="25400"/>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101" name="Line 55"/>
          <p:cNvSpPr>
            <a:spLocks noChangeShapeType="1"/>
          </p:cNvSpPr>
          <p:nvPr/>
        </p:nvSpPr>
        <p:spPr bwMode="auto">
          <a:xfrm flipV="1">
            <a:off x="3132137" y="4868863"/>
            <a:ext cx="1014413" cy="661987"/>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102" name="Line 56"/>
          <p:cNvSpPr>
            <a:spLocks noChangeShapeType="1"/>
          </p:cNvSpPr>
          <p:nvPr/>
        </p:nvSpPr>
        <p:spPr bwMode="auto">
          <a:xfrm>
            <a:off x="3157537" y="4729163"/>
            <a:ext cx="938213" cy="1587"/>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103" name="Line 57"/>
          <p:cNvSpPr>
            <a:spLocks noChangeShapeType="1"/>
          </p:cNvSpPr>
          <p:nvPr/>
        </p:nvSpPr>
        <p:spPr bwMode="auto">
          <a:xfrm>
            <a:off x="3157537" y="3865563"/>
            <a:ext cx="976313" cy="736600"/>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104" name="Line 58"/>
          <p:cNvSpPr>
            <a:spLocks noChangeShapeType="1"/>
          </p:cNvSpPr>
          <p:nvPr/>
        </p:nvSpPr>
        <p:spPr bwMode="auto">
          <a:xfrm>
            <a:off x="3043237" y="3089275"/>
            <a:ext cx="1179513" cy="2339975"/>
          </a:xfrm>
          <a:prstGeom prst="line">
            <a:avLst/>
          </a:prstGeom>
          <a:noFill/>
          <a:ln w="12700">
            <a:solidFill>
              <a:schemeClr val="accent1"/>
            </a:solidFill>
            <a:round/>
          </a:ln>
        </p:spPr>
        <p:txBody>
          <a:bodyPr>
            <a:prstTxWarp prst="textNoShape">
              <a:avLst/>
            </a:prstTxWarp>
          </a:bodyPr>
          <a:lstStyle/>
          <a:p>
            <a:endParaRPr lang="en-US">
              <a:uFillTx/>
            </a:endParaRPr>
          </a:p>
        </p:txBody>
      </p:sp>
      <p:sp>
        <p:nvSpPr>
          <p:cNvPr id="105" name="TextBox 104"/>
          <p:cNvSpPr txBox="1">
            <a:spLocks/>
          </p:cNvSpPr>
          <p:nvPr/>
        </p:nvSpPr>
        <p:spPr>
          <a:xfrm>
            <a:off x="5334000" y="3851573"/>
            <a:ext cx="569387" cy="461665"/>
          </a:xfrm>
          <a:prstGeom prst="rect">
            <a:avLst/>
          </a:prstGeom>
          <a:noFill/>
        </p:spPr>
        <p:txBody>
          <a:bodyPr wrap="none" rtlCol="0">
            <a:spAutoFit/>
          </a:bodyPr>
          <a:lstStyle/>
          <a:p>
            <a:r>
              <a:rPr lang="en-US" dirty="0" smtClean="0">
                <a:uFillTx/>
              </a:rPr>
              <a:t>….</a:t>
            </a:r>
            <a:endParaRPr lang="en-US" dirty="0">
              <a:uFillTx/>
            </a:endParaRPr>
          </a:p>
        </p:txBody>
      </p:sp>
      <p:sp>
        <p:nvSpPr>
          <p:cNvPr id="106" name="TextBox 105"/>
          <p:cNvSpPr txBox="1">
            <a:spLocks/>
          </p:cNvSpPr>
          <p:nvPr/>
        </p:nvSpPr>
        <p:spPr>
          <a:xfrm>
            <a:off x="535152" y="990422"/>
            <a:ext cx="8161209" cy="1569660"/>
          </a:xfrm>
          <a:prstGeom prst="rect">
            <a:avLst/>
          </a:prstGeom>
          <a:noFill/>
        </p:spPr>
        <p:txBody>
          <a:bodyPr wrap="none" rtlCol="0">
            <a:spAutoFit/>
          </a:bodyPr>
          <a:lstStyle/>
          <a:p>
            <a:pPr>
              <a:buFont typeface="Arial"/>
              <a:buChar char="•"/>
            </a:pPr>
            <a:r>
              <a:rPr lang="en-US" dirty="0" smtClean="0">
                <a:uFillTx/>
              </a:rPr>
              <a:t> Error attenuation, long fruitless training</a:t>
            </a:r>
          </a:p>
          <a:p>
            <a:pPr>
              <a:buFont typeface="Arial"/>
              <a:buChar char="•"/>
            </a:pPr>
            <a:r>
              <a:rPr lang="en-US" dirty="0" smtClean="0">
                <a:uFillTx/>
              </a:rPr>
              <a:t> Recent – Long patient training with </a:t>
            </a:r>
            <a:r>
              <a:rPr lang="en-US" dirty="0" err="1" smtClean="0">
                <a:uFillTx/>
              </a:rPr>
              <a:t>GPUs</a:t>
            </a:r>
            <a:r>
              <a:rPr lang="en-US" dirty="0" smtClean="0">
                <a:uFillTx/>
              </a:rPr>
              <a:t> and special hardware</a:t>
            </a:r>
          </a:p>
          <a:p>
            <a:pPr>
              <a:buFont typeface="Arial"/>
              <a:buChar char="•"/>
            </a:pPr>
            <a:r>
              <a:rPr lang="en-US" dirty="0" smtClean="0">
                <a:uFillTx/>
              </a:rPr>
              <a:t> Becoming more popular, Rectified Linear Units</a:t>
            </a:r>
          </a:p>
          <a:p>
            <a:endParaRPr lang="en-US" dirty="0">
              <a:uFillTx/>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Rectified Linear Units</a:t>
            </a:r>
            <a:endParaRPr lang="en-US" dirty="0"/>
          </a:p>
        </p:txBody>
      </p:sp>
      <p:sp>
        <p:nvSpPr>
          <p:cNvPr id="3" name="Content Placeholder 2"/>
          <p:cNvSpPr>
            <a:spLocks noGrp="1"/>
          </p:cNvSpPr>
          <p:nvPr>
            <p:ph idx="1"/>
          </p:nvPr>
        </p:nvSpPr>
        <p:spPr>
          <a:xfrm>
            <a:off x="685800" y="3200400"/>
            <a:ext cx="7772400" cy="2895600"/>
          </a:xfrm>
        </p:spPr>
        <p:txBody>
          <a:bodyPr>
            <a:normAutofit fontScale="85000" lnSpcReduction="20000"/>
          </a:bodyPr>
          <a:lstStyle/>
          <a:p>
            <a:r>
              <a:rPr lang="en-US" dirty="0" smtClean="0"/>
              <a:t>More efficient </a:t>
            </a:r>
            <a:r>
              <a:rPr lang="en-US" dirty="0"/>
              <a:t>gradient </a:t>
            </a:r>
            <a:r>
              <a:rPr lang="en-US" dirty="0" smtClean="0"/>
              <a:t>propagation, derivative is 0 or constant, just fold into learning rate</a:t>
            </a:r>
          </a:p>
          <a:p>
            <a:r>
              <a:rPr lang="en-US" dirty="0" smtClean="0"/>
              <a:t>More efficient </a:t>
            </a:r>
            <a:r>
              <a:rPr lang="en-US" dirty="0"/>
              <a:t>computation: Only comparison, addition and multiplication</a:t>
            </a:r>
            <a:r>
              <a:rPr lang="en-US" dirty="0" smtClean="0"/>
              <a:t>.</a:t>
            </a:r>
          </a:p>
          <a:p>
            <a:pPr lvl="1"/>
            <a:r>
              <a:rPr lang="en-US" dirty="0" smtClean="0"/>
              <a:t>Leaky </a:t>
            </a:r>
            <a:r>
              <a:rPr lang="en-US" dirty="0" err="1" smtClean="0"/>
              <a:t>ReLU</a:t>
            </a:r>
            <a:r>
              <a:rPr lang="en-US" dirty="0" smtClean="0"/>
              <a:t> </a:t>
            </a:r>
            <a:r>
              <a:rPr lang="en-US" i="1" dirty="0" smtClean="0"/>
              <a:t>f</a:t>
            </a:r>
            <a:r>
              <a:rPr lang="en-US" dirty="0" smtClean="0"/>
              <a:t>(</a:t>
            </a:r>
            <a:r>
              <a:rPr lang="en-US" i="1" dirty="0" smtClean="0"/>
              <a:t>x</a:t>
            </a:r>
            <a:r>
              <a:rPr lang="en-US" dirty="0" smtClean="0"/>
              <a:t>) = </a:t>
            </a:r>
            <a:r>
              <a:rPr lang="en-US" i="1" dirty="0" smtClean="0"/>
              <a:t>x</a:t>
            </a:r>
            <a:r>
              <a:rPr lang="en-US" dirty="0" smtClean="0"/>
              <a:t> if &gt; 0 else </a:t>
            </a:r>
            <a:r>
              <a:rPr lang="en-US" i="1" dirty="0" smtClean="0"/>
              <a:t>ax</a:t>
            </a:r>
            <a:r>
              <a:rPr lang="en-US" dirty="0" smtClean="0"/>
              <a:t> where 0 ≤ </a:t>
            </a:r>
            <a:r>
              <a:rPr lang="en-US" i="1" dirty="0" smtClean="0"/>
              <a:t>a</a:t>
            </a:r>
            <a:r>
              <a:rPr lang="en-US" dirty="0" smtClean="0"/>
              <a:t> &lt;= 1, so that derivate is not 0 and can do some learning for that case.</a:t>
            </a:r>
          </a:p>
          <a:p>
            <a:pPr lvl="1"/>
            <a:r>
              <a:rPr lang="en-US" dirty="0" smtClean="0"/>
              <a:t>Lots of other variations</a:t>
            </a:r>
          </a:p>
          <a:p>
            <a:r>
              <a:rPr lang="en-US" dirty="0" smtClean="0"/>
              <a:t>Sparse </a:t>
            </a:r>
            <a:r>
              <a:rPr lang="en-US" dirty="0" smtClean="0"/>
              <a:t>activation: For example, in a randomly initialized networks, only about 50% of hidden units are activated (having a non-zero output</a:t>
            </a:r>
            <a:r>
              <a:rPr lang="en-US" dirty="0" smtClean="0"/>
              <a:t>)</a:t>
            </a:r>
            <a:endParaRPr lang="en-US" dirty="0"/>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7</a:t>
            </a:fld>
            <a:endParaRPr lang="en-US">
              <a:uFillTx/>
            </a:endParaRPr>
          </a:p>
        </p:txBody>
      </p:sp>
      <p:pic>
        <p:nvPicPr>
          <p:cNvPr id="6" name="Picture 5"/>
          <p:cNvPicPr>
            <a:picLocks noChangeAspect="1"/>
          </p:cNvPicPr>
          <p:nvPr/>
        </p:nvPicPr>
        <p:blipFill>
          <a:blip r:embed="rId3"/>
          <a:stretch>
            <a:fillRect/>
          </a:stretch>
        </p:blipFill>
        <p:spPr>
          <a:xfrm>
            <a:off x="3175000" y="990600"/>
            <a:ext cx="2768600" cy="2076450"/>
          </a:xfrm>
          <a:prstGeom prst="rect">
            <a:avLst/>
          </a:prstGeom>
        </p:spPr>
      </p:pic>
    </p:spTree>
    <p:extLst>
      <p:ext uri="{BB962C8B-B14F-4D97-AF65-F5344CB8AC3E}">
        <p14:creationId xmlns:p14="http://schemas.microsoft.com/office/powerpoint/2010/main" val="67934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7848601" cy="762000"/>
          </a:xfrm>
        </p:spPr>
        <p:txBody>
          <a:bodyPr/>
          <a:lstStyle/>
          <a:p>
            <a:r>
              <a:rPr lang="en-US" dirty="0" smtClean="0">
                <a:uFillTx/>
              </a:rPr>
              <a:t>Convolutional Neural Networks</a:t>
            </a:r>
            <a:endParaRPr lang="en-US" dirty="0">
              <a:uFillTx/>
            </a:endParaRPr>
          </a:p>
        </p:txBody>
      </p:sp>
      <p:pic>
        <p:nvPicPr>
          <p:cNvPr id="6" name="Content Placeholder 5" descr="AE.tiff"/>
          <p:cNvPicPr>
            <a:picLocks noGrp="1" noChangeAspect="1"/>
          </p:cNvPicPr>
          <p:nvPr>
            <p:ph idx="1"/>
          </p:nvPr>
        </p:nvPicPr>
        <p:blipFill>
          <a:blip r:embed="rId3"/>
          <a:srcRect l="-7576" r="-7576"/>
          <a:stretch>
            <a:fillRect/>
          </a:stretch>
        </p:blipFill>
        <p:spPr>
          <a:xfrm>
            <a:off x="457201" y="685799"/>
            <a:ext cx="6781800" cy="4188759"/>
          </a:xfrm>
        </p:spPr>
      </p:pic>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8</a:t>
            </a:fld>
            <a:endParaRPr lang="en-US">
              <a:uFillTx/>
            </a:endParaRPr>
          </a:p>
        </p:txBody>
      </p:sp>
      <p:sp>
        <p:nvSpPr>
          <p:cNvPr id="7" name="TextBox 6"/>
          <p:cNvSpPr txBox="1">
            <a:spLocks/>
          </p:cNvSpPr>
          <p:nvPr/>
        </p:nvSpPr>
        <p:spPr>
          <a:xfrm>
            <a:off x="6907373" y="1066800"/>
            <a:ext cx="2209800" cy="3785652"/>
          </a:xfrm>
          <a:prstGeom prst="rect">
            <a:avLst/>
          </a:prstGeom>
          <a:noFill/>
        </p:spPr>
        <p:txBody>
          <a:bodyPr wrap="square" rtlCol="0">
            <a:spAutoFit/>
          </a:bodyPr>
          <a:lstStyle/>
          <a:p>
            <a:r>
              <a:rPr lang="en-US" sz="2000" dirty="0" smtClean="0">
                <a:uFillTx/>
              </a:rPr>
              <a:t>C layers are convolutions, S layers pool/sample</a:t>
            </a:r>
          </a:p>
          <a:p>
            <a:endParaRPr lang="en-US" sz="2000" dirty="0"/>
          </a:p>
          <a:p>
            <a:r>
              <a:rPr lang="en-US" sz="2000" dirty="0" smtClean="0">
                <a:uFillTx/>
              </a:rPr>
              <a:t>Often starts with fairly raw features at initial input and lets CNN discover improved feature layer for final supervised learner – </a:t>
            </a:r>
            <a:r>
              <a:rPr lang="en-US" sz="2000" dirty="0" err="1" smtClean="0">
                <a:uFillTx/>
              </a:rPr>
              <a:t>eg</a:t>
            </a:r>
            <a:r>
              <a:rPr lang="en-US" sz="2000" dirty="0" smtClean="0">
                <a:uFillTx/>
              </a:rPr>
              <a:t>. MLP/BP</a:t>
            </a:r>
            <a:endParaRPr lang="en-US" sz="2000" dirty="0">
              <a:uFillTx/>
            </a:endParaRPr>
          </a:p>
        </p:txBody>
      </p:sp>
      <p:pic>
        <p:nvPicPr>
          <p:cNvPr id="8" name="Picture 7"/>
          <p:cNvPicPr>
            <a:picLocks noChangeAspect="1"/>
          </p:cNvPicPr>
          <p:nvPr/>
        </p:nvPicPr>
        <p:blipFill>
          <a:blip r:embed="rId4"/>
          <a:stretch>
            <a:fillRect/>
          </a:stretch>
        </p:blipFill>
        <p:spPr>
          <a:xfrm>
            <a:off x="660570" y="4978233"/>
            <a:ext cx="7815353" cy="182669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6314"/>
            <a:ext cx="7772400" cy="838200"/>
          </a:xfrm>
        </p:spPr>
        <p:txBody>
          <a:bodyPr/>
          <a:lstStyle/>
          <a:p>
            <a:r>
              <a:rPr lang="en-US" dirty="0" smtClean="0">
                <a:uFillTx/>
              </a:rPr>
              <a:t>Convolutional Neural Networks</a:t>
            </a:r>
            <a:endParaRPr lang="en-US" dirty="0">
              <a:uFillTx/>
            </a:endParaRPr>
          </a:p>
        </p:txBody>
      </p:sp>
      <p:sp>
        <p:nvSpPr>
          <p:cNvPr id="3" name="Content Placeholder 2"/>
          <p:cNvSpPr>
            <a:spLocks noGrp="1"/>
          </p:cNvSpPr>
          <p:nvPr>
            <p:ph idx="1"/>
          </p:nvPr>
        </p:nvSpPr>
        <p:spPr>
          <a:xfrm>
            <a:off x="685800" y="990600"/>
            <a:ext cx="7772400" cy="5029200"/>
          </a:xfrm>
        </p:spPr>
        <p:txBody>
          <a:bodyPr>
            <a:normAutofit/>
          </a:bodyPr>
          <a:lstStyle/>
          <a:p>
            <a:r>
              <a:rPr lang="en-US" dirty="0" smtClean="0">
                <a:uFillTx/>
              </a:rPr>
              <a:t>Networks built specifically for problems with low dimensional (e.g. 2-</a:t>
            </a:r>
            <a:r>
              <a:rPr lang="en-US" i="1" dirty="0" smtClean="0">
                <a:uFillTx/>
              </a:rPr>
              <a:t>d</a:t>
            </a:r>
            <a:r>
              <a:rPr lang="en-US" dirty="0" smtClean="0">
                <a:uFillTx/>
              </a:rPr>
              <a:t>) local structure</a:t>
            </a:r>
          </a:p>
          <a:p>
            <a:pPr lvl="1"/>
            <a:r>
              <a:rPr lang="en-US" dirty="0" smtClean="0"/>
              <a:t>Character recognition – where neighboring pixels will have high correlations and local features (edges, corners, etc.), while distant pixels (features) are un-correlated</a:t>
            </a:r>
          </a:p>
          <a:p>
            <a:pPr lvl="1"/>
            <a:r>
              <a:rPr lang="en-US" dirty="0"/>
              <a:t>Natural images have the property of being stationary, meaning that the statistics of one part of the image are the same as any other </a:t>
            </a:r>
            <a:r>
              <a:rPr lang="en-US" dirty="0" smtClean="0"/>
              <a:t>part</a:t>
            </a:r>
          </a:p>
          <a:p>
            <a:pPr lvl="1"/>
            <a:r>
              <a:rPr lang="en-US" dirty="0" smtClean="0">
                <a:uFillTx/>
              </a:rPr>
              <a:t>While standard NN nodes take input from all nodes in the previous layer, CNNs </a:t>
            </a:r>
            <a:r>
              <a:rPr lang="en-US" dirty="0" smtClean="0"/>
              <a:t>enforce that a node receives only a small</a:t>
            </a:r>
            <a:r>
              <a:rPr lang="en-US" dirty="0"/>
              <a:t> </a:t>
            </a:r>
            <a:r>
              <a:rPr lang="en-US" dirty="0" smtClean="0">
                <a:uFillTx/>
              </a:rPr>
              <a:t>set of features which are spatially or temporally close to each other called </a:t>
            </a:r>
            <a:r>
              <a:rPr lang="en-US" i="1" dirty="0" smtClean="0">
                <a:uFillTx/>
              </a:rPr>
              <a:t>receptive fields </a:t>
            </a:r>
            <a:r>
              <a:rPr lang="en-US" dirty="0" smtClean="0">
                <a:uFillTx/>
              </a:rPr>
              <a:t>from one layer to the next (e.g. 3x3, 5x5), thus enforcing ability to handle local 2-D structure.</a:t>
            </a:r>
          </a:p>
          <a:p>
            <a:pPr lvl="2"/>
            <a:r>
              <a:rPr lang="en-US" dirty="0" smtClean="0"/>
              <a:t>Can find edges, corners, endpoints, etc.</a:t>
            </a:r>
          </a:p>
          <a:p>
            <a:pPr lvl="2"/>
            <a:r>
              <a:rPr lang="en-US" dirty="0" smtClean="0"/>
              <a:t>Good for problems with local 2-D structure, but lousy for general learning with abstract features having no prescribed ordering</a:t>
            </a:r>
            <a:endParaRPr lang="en-US" dirty="0" smtClean="0">
              <a:uFillTx/>
            </a:endParaRPr>
          </a:p>
        </p:txBody>
      </p:sp>
      <p:sp>
        <p:nvSpPr>
          <p:cNvPr id="4" name="Footer Placeholder 3"/>
          <p:cNvSpPr>
            <a:spLocks noGrp="1"/>
          </p:cNvSpPr>
          <p:nvPr>
            <p:ph type="ftr" sz="quarter" idx="11"/>
          </p:nvPr>
        </p:nvSpPr>
        <p:spPr/>
        <p:txBody>
          <a:bodyPr/>
          <a:lstStyle/>
          <a:p>
            <a:pPr>
              <a:defRPr>
                <a:uFillTx/>
              </a:defRPr>
            </a:pPr>
            <a:r>
              <a:rPr lang="en-US" smtClean="0">
                <a:uFillTx/>
              </a:rPr>
              <a:t>CS 678 – Deep Learning</a:t>
            </a:r>
            <a:endParaRPr lang="en-US">
              <a:uFillTx/>
            </a:endParaRPr>
          </a:p>
        </p:txBody>
      </p:sp>
      <p:sp>
        <p:nvSpPr>
          <p:cNvPr id="5" name="Slide Number Placeholder 4"/>
          <p:cNvSpPr>
            <a:spLocks noGrp="1"/>
          </p:cNvSpPr>
          <p:nvPr>
            <p:ph type="sldNum" sz="quarter" idx="12"/>
          </p:nvPr>
        </p:nvSpPr>
        <p:spPr/>
        <p:txBody>
          <a:bodyPr/>
          <a:lstStyle/>
          <a:p>
            <a:pPr>
              <a:defRPr>
                <a:uFillTx/>
              </a:defRPr>
            </a:pPr>
            <a:fld id="{693AB152-2227-4B45-9010-C68F73A2215D}" type="slidenum">
              <a:rPr lang="en-US" smtClean="0">
                <a:uFillTx/>
              </a:rPr>
              <a:pPr>
                <a:defRPr>
                  <a:uFillTx/>
                </a:defRPr>
              </a:pPr>
              <a:t>9</a:t>
            </a:fld>
            <a:endParaRPr lang="en-US">
              <a:uFillTx/>
            </a:endParaRPr>
          </a:p>
        </p:txBody>
      </p:sp>
    </p:spTree>
    <p:extLst>
      <p:ext uri="{BB962C8B-B14F-4D97-AF65-F5344CB8AC3E}">
        <p14:creationId xmlns:p14="http://schemas.microsoft.com/office/powerpoint/2010/main" val="129253871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FontTx/>
          <a:buNone/>
          <a:defRPr kumimoji="0" lang="en-US" sz="2400" b="0" i="0" u="none" strike="noStrike" cap="none" normalizeH="0" baseline="0">
            <a:ln>
              <a:noFill/>
            </a:ln>
            <a:solidFill>
              <a:schemeClr val="tx1"/>
            </a:solidFill>
            <a:effectLst/>
            <a:uFillTx/>
            <a:latin typeface="Times New Roman" charset="0"/>
          </a:defRPr>
        </a:defPPr>
      </a:lstStyle>
      <a:style>
        <a:lnRef idx="1">
          <a:schemeClr val="accent1"/>
        </a:lnRef>
        <a:fillRef idx="1">
          <a:schemeClr val="accent1"/>
        </a:fillRef>
        <a:effectRef idx="1">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FontTx/>
          <a:buNone/>
          <a:defRPr kumimoji="0" lang="en-US" sz="2400" b="0" i="0" u="none" strike="noStrike" cap="none" normalizeH="0" baseline="0">
            <a:ln>
              <a:noFill/>
            </a:ln>
            <a:solidFill>
              <a:schemeClr val="tx1"/>
            </a:solidFill>
            <a:effectLst/>
            <a:uFillTx/>
            <a:latin typeface="Times New Roman" charset="0"/>
          </a:defRPr>
        </a:defP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34954</TotalTime>
  <Words>7333</Words>
  <Application>Microsoft Macintosh PowerPoint</Application>
  <PresentationFormat>On-screen Show (4:3)</PresentationFormat>
  <Paragraphs>574</Paragraphs>
  <Slides>47</Slides>
  <Notes>34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Soaring</vt:lpstr>
      <vt:lpstr>Equation</vt:lpstr>
      <vt:lpstr>Deep Learning</vt:lpstr>
      <vt:lpstr>Deep Learning Overview</vt:lpstr>
      <vt:lpstr>Deep Learning Tasks</vt:lpstr>
      <vt:lpstr>Why Deep Learning</vt:lpstr>
      <vt:lpstr>Early Work</vt:lpstr>
      <vt:lpstr>BP Training Problems</vt:lpstr>
      <vt:lpstr>Rectified Linear Units</vt:lpstr>
      <vt:lpstr>Convolutional Neural Networks</vt:lpstr>
      <vt:lpstr>Convolutional Neural Networks</vt:lpstr>
      <vt:lpstr>CNN – Translation Invariance</vt:lpstr>
      <vt:lpstr>CNN Structure</vt:lpstr>
      <vt:lpstr>Sub-Sampling (Pooling)</vt:lpstr>
      <vt:lpstr>CNN Training</vt:lpstr>
      <vt:lpstr>Example – LeNet-5</vt:lpstr>
      <vt:lpstr>LeCun-5 Example</vt:lpstr>
      <vt:lpstr>CNN Summary</vt:lpstr>
      <vt:lpstr>Training Deep Networks</vt:lpstr>
      <vt:lpstr>Training Deep Networks</vt:lpstr>
      <vt:lpstr>Greedy Layer-Wise Training</vt:lpstr>
      <vt:lpstr>Deep Net with Greedy Layer Wise Training</vt:lpstr>
      <vt:lpstr>Greedy Layer-Wise Training</vt:lpstr>
      <vt:lpstr>Self Taught vs Unsupervised Learning</vt:lpstr>
      <vt:lpstr>Auto-Encoders</vt:lpstr>
      <vt:lpstr>Stacked Auto-Encoders</vt:lpstr>
      <vt:lpstr>Stacked Auto-Encoders</vt:lpstr>
      <vt:lpstr>PowerPoint Presentation</vt:lpstr>
      <vt:lpstr>Sparse Encoders</vt:lpstr>
      <vt:lpstr>How do we implement a sparse Auto-Encoder?</vt:lpstr>
      <vt:lpstr>Sparse Representation</vt:lpstr>
      <vt:lpstr>Stacked Auto-Encoders</vt:lpstr>
      <vt:lpstr>Deep Belief Networks (DBN)</vt:lpstr>
      <vt:lpstr>RBM Sampling and Training                        </vt:lpstr>
      <vt:lpstr>PowerPoint Presentation</vt:lpstr>
      <vt:lpstr>RBM Update Notes and Variations</vt:lpstr>
      <vt:lpstr>RBM Update Variations and Notes</vt:lpstr>
      <vt:lpstr>Deep Belief Network Training</vt:lpstr>
      <vt:lpstr>PowerPoint Presentation</vt:lpstr>
      <vt:lpstr>PowerPoint Presentation</vt:lpstr>
      <vt:lpstr>DBN Execution</vt:lpstr>
      <vt:lpstr>DBN Learning Notes</vt:lpstr>
      <vt:lpstr>MNIST</vt:lpstr>
      <vt:lpstr>DBN Project Notes</vt:lpstr>
      <vt:lpstr>Deep Learning Project Past Experience</vt:lpstr>
      <vt:lpstr>Deep Learning Project Past Experience</vt:lpstr>
      <vt:lpstr>DBN Notes</vt:lpstr>
      <vt:lpstr>Discrimination with Deep Networks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Tony Martinez</cp:lastModifiedBy>
  <cp:revision>325</cp:revision>
  <cp:lastPrinted>2005-11-01T15:52:28Z</cp:lastPrinted>
  <dcterms:created xsi:type="dcterms:W3CDTF">2014-08-22T19:10:40Z</dcterms:created>
  <dcterms:modified xsi:type="dcterms:W3CDTF">2016-01-19T22:55:26Z</dcterms:modified>
</cp:coreProperties>
</file>