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93" r:id="rId3"/>
    <p:sldId id="294" r:id="rId5"/>
    <p:sldId id="263" r:id="rId6"/>
    <p:sldId id="344" r:id="rId7"/>
    <p:sldId id="345" r:id="rId8"/>
    <p:sldId id="346" r:id="rId9"/>
    <p:sldId id="300" r:id="rId10"/>
    <p:sldId id="347" r:id="rId11"/>
    <p:sldId id="348" r:id="rId12"/>
    <p:sldId id="349" r:id="rId13"/>
    <p:sldId id="358" r:id="rId14"/>
    <p:sldId id="359" r:id="rId15"/>
    <p:sldId id="307" r:id="rId16"/>
    <p:sldId id="353" r:id="rId17"/>
    <p:sldId id="354" r:id="rId18"/>
    <p:sldId id="313" r:id="rId19"/>
    <p:sldId id="339" r:id="rId20"/>
    <p:sldId id="318" r:id="rId21"/>
    <p:sldId id="342" r:id="rId22"/>
    <p:sldId id="361" r:id="rId23"/>
    <p:sldId id="352" r:id="rId24"/>
    <p:sldId id="364" r:id="rId25"/>
    <p:sldId id="365" r:id="rId26"/>
    <p:sldId id="363" r:id="rId27"/>
    <p:sldId id="367" r:id="rId28"/>
    <p:sldId id="368" r:id="rId29"/>
    <p:sldId id="366" r:id="rId30"/>
    <p:sldId id="362" r:id="rId31"/>
    <p:sldId id="369" r:id="rId32"/>
    <p:sldId id="356" r:id="rId33"/>
    <p:sldId id="357" r:id="rId34"/>
    <p:sldId id="322" r:id="rId35"/>
  </p:sldIdLst>
  <p:sldSz cx="12192000" cy="6858000"/>
  <p:notesSz cx="6858000" cy="9144000"/>
  <p:embeddedFontLst>
    <p:embeddedFont>
      <p:font typeface="方正兰亭特黑_GBK" panose="02000000000000000000" pitchFamily="2" charset="-122"/>
      <p:regular r:id="rId39"/>
    </p:embeddedFont>
    <p:embeddedFont>
      <p:font typeface="方正兰亭准黑_GBK" panose="02000000000000000000" pitchFamily="2" charset="-122"/>
      <p:regular r:id="rId40"/>
    </p:embeddedFont>
    <p:embeddedFont>
      <p:font typeface="Impact" panose="020B0806030902050204" pitchFamily="34" charset="0"/>
      <p:regular r:id="rId41"/>
    </p:embeddedFont>
    <p:embeddedFont>
      <p:font typeface="方正兰亭中粗黑_GBK" panose="02000000000000000000" pitchFamily="2" charset="-122"/>
      <p:regular r:id="rId42"/>
    </p:embeddedFont>
    <p:embeddedFont>
      <p:font typeface="Calibri" panose="020F0502020204030204" charset="0"/>
      <p:regular r:id="rId43"/>
      <p:bold r:id="rId44"/>
      <p:italic r:id="rId45"/>
      <p:boldItalic r:id="rId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B0B"/>
    <a:srgbClr val="F8F8F8"/>
    <a:srgbClr val="009999"/>
    <a:srgbClr val="021929"/>
    <a:srgbClr val="FF5050"/>
    <a:srgbClr val="003366"/>
    <a:srgbClr val="B12D25"/>
    <a:srgbClr val="E5E5E5"/>
    <a:srgbClr val="DEDEDE"/>
    <a:srgbClr val="5B7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98" autoAdjust="0"/>
  </p:normalViewPr>
  <p:slideViewPr>
    <p:cSldViewPr snapToGrid="0">
      <p:cViewPr varScale="1">
        <p:scale>
          <a:sx n="42" d="100"/>
          <a:sy n="42" d="100"/>
        </p:scale>
        <p:origin x="30" y="660"/>
      </p:cViewPr>
      <p:guideLst>
        <p:guide orient="horz" pos="2160"/>
        <p:guide pos="3840"/>
        <p:guide orient="horz" pos="1253"/>
        <p:guide orient="horz" pos="3067"/>
        <p:guide pos="5201"/>
        <p:guide pos="2479"/>
        <p:guide orient="horz" pos="3725"/>
        <p:guide orient="horz" pos="414"/>
        <p:guide pos="4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font" Target="fonts/font8.fntdata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C3468-528F-419E-97D4-38981A651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C25CC-09EF-4EB7-A235-1C555322F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C25CC-09EF-4EB7-A235-1C555322F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985D-ACD7-4DAB-8EAC-926A93D372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/>
          <p:nvPr/>
        </p:nvSpPr>
        <p:spPr>
          <a:xfrm rot="20846006">
            <a:off x="1586664" y="-725006"/>
            <a:ext cx="7888288" cy="5661007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4065129">
            <a:off x="1869839" y="-83844"/>
            <a:ext cx="8181428" cy="5871378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8"/>
          <p:cNvSpPr txBox="1"/>
          <p:nvPr/>
        </p:nvSpPr>
        <p:spPr>
          <a:xfrm>
            <a:off x="3461427" y="3669300"/>
            <a:ext cx="4815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G13</a:t>
            </a:r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项目开发计划</a:t>
            </a:r>
            <a:endParaRPr lang="zh-CN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1406555">
            <a:off x="7344177" y="829983"/>
            <a:ext cx="530710" cy="380863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592427">
            <a:off x="2903060" y="6181133"/>
            <a:ext cx="530710" cy="380863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0" y="6366040"/>
            <a:ext cx="594484" cy="491961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6200000">
            <a:off x="11648777" y="6314778"/>
            <a:ext cx="594485" cy="491961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51548" y="1772321"/>
            <a:ext cx="30043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accent1"/>
                </a:solidFill>
                <a:latin typeface="Impact" panose="020B0806030902050204" pitchFamily="34" charset="0"/>
              </a:rPr>
              <a:t>PRD</a:t>
            </a:r>
            <a:endParaRPr lang="zh-CN" altLang="en-US" sz="138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34817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487583" y="0"/>
            <a:ext cx="2287144" cy="2168434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528310" y="5358130"/>
            <a:ext cx="747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曹依娜  梁晗昕  查振宇  陈杭俊  林伟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3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3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/>
      <p:bldP spid="50" grpId="0" animBg="1"/>
      <p:bldP spid="50" grpId="1" animBg="1"/>
      <p:bldP spid="51" grpId="0" animBg="1"/>
      <p:bldP spid="51" grpId="1" animBg="1"/>
      <p:bldP spid="57" grpId="0" animBg="1"/>
      <p:bldP spid="58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03.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5800" dirty="0"/>
              <a:t>1. </a:t>
            </a:r>
            <a:r>
              <a:rPr lang="zh-CN" altLang="en-US" sz="5800" dirty="0"/>
              <a:t>须移交用户的文件</a:t>
            </a:r>
            <a:endParaRPr lang="en-US" altLang="zh-CN" sz="5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软件需求工程项目计划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软件可行性分析报告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软件需求说明</a:t>
            </a:r>
            <a:r>
              <a:rPr lang="en-US" altLang="zh-CN" sz="3800" dirty="0"/>
              <a:t>SRS</a:t>
            </a:r>
            <a:r>
              <a:rPr lang="zh-CN" altLang="zh-CN" sz="3800" dirty="0"/>
              <a:t>（</a:t>
            </a:r>
            <a:r>
              <a:rPr lang="en-US" altLang="zh-CN" sz="3800" dirty="0"/>
              <a:t>Software Requirement Specification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软件需求变更文档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软件概要说明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软件架构文档</a:t>
            </a:r>
            <a:r>
              <a:rPr lang="en-US" altLang="zh-CN" sz="3800" dirty="0"/>
              <a:t>SAD</a:t>
            </a:r>
            <a:r>
              <a:rPr lang="zh-CN" altLang="zh-CN" sz="3800" dirty="0"/>
              <a:t>（</a:t>
            </a:r>
            <a:r>
              <a:rPr lang="en-US" altLang="zh-CN" sz="3800" dirty="0"/>
              <a:t>Software Architecture  Document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开发方案</a:t>
            </a:r>
            <a:r>
              <a:rPr lang="en-US" altLang="zh-CN" sz="3800" dirty="0"/>
              <a:t>DC</a:t>
            </a:r>
            <a:r>
              <a:rPr lang="zh-CN" altLang="zh-CN" sz="3800" dirty="0"/>
              <a:t>（</a:t>
            </a:r>
            <a:r>
              <a:rPr lang="en-US" altLang="zh-CN" sz="3800" dirty="0"/>
              <a:t>Development Case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软件开发计划</a:t>
            </a:r>
            <a:r>
              <a:rPr lang="en-US" altLang="zh-CN" sz="3800" dirty="0"/>
              <a:t>SDP</a:t>
            </a:r>
            <a:r>
              <a:rPr lang="zh-CN" altLang="zh-CN" sz="3800" dirty="0"/>
              <a:t>（</a:t>
            </a:r>
            <a:r>
              <a:rPr lang="en-US" altLang="zh-CN" sz="3800" dirty="0"/>
              <a:t>Software </a:t>
            </a:r>
            <a:r>
              <a:rPr lang="en-US" altLang="zh-CN" sz="3800" dirty="0" err="1"/>
              <a:t>Developmen</a:t>
            </a:r>
            <a:r>
              <a:rPr lang="en-US" altLang="zh-CN" sz="3800" dirty="0"/>
              <a:t> Plan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测试计划</a:t>
            </a:r>
            <a:r>
              <a:rPr lang="en-US" altLang="zh-CN" sz="3800" dirty="0"/>
              <a:t>TP</a:t>
            </a:r>
            <a:r>
              <a:rPr lang="zh-CN" altLang="zh-CN" sz="3800" dirty="0"/>
              <a:t>（</a:t>
            </a:r>
            <a:r>
              <a:rPr lang="en-US" altLang="zh-CN" sz="3800" dirty="0"/>
              <a:t>Test Plan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质量保证计划</a:t>
            </a:r>
            <a:r>
              <a:rPr lang="en-US" altLang="zh-CN" sz="3800" dirty="0"/>
              <a:t>SQAP</a:t>
            </a:r>
            <a:r>
              <a:rPr lang="zh-CN" altLang="zh-CN" sz="3800" dirty="0"/>
              <a:t>（</a:t>
            </a:r>
            <a:r>
              <a:rPr lang="en-US" altLang="zh-CN" sz="3800" dirty="0"/>
              <a:t>Software Quality Assurance Plan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迭代计划</a:t>
            </a:r>
            <a:r>
              <a:rPr lang="en-US" altLang="zh-CN" sz="3800" dirty="0"/>
              <a:t>IP</a:t>
            </a:r>
            <a:r>
              <a:rPr lang="zh-CN" altLang="zh-CN" sz="3800" dirty="0"/>
              <a:t>（</a:t>
            </a:r>
            <a:r>
              <a:rPr lang="en-US" altLang="zh-CN" sz="3800" dirty="0"/>
              <a:t>Iteration Plan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详细设计说明</a:t>
            </a:r>
            <a:endParaRPr lang="zh-CN" altLang="zh-CN" sz="38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03.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80796"/>
            <a:ext cx="10972800" cy="45259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41120" y="1976438"/>
          <a:ext cx="9509760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66880"/>
                <a:gridCol w="4842880"/>
              </a:tblGrid>
              <a:tr h="59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培训日期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开发工具培训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10.9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Sourcetree </a:t>
                      </a:r>
                      <a:r>
                        <a:rPr lang="zh-CN" sz="2000" kern="100">
                          <a:effectLst/>
                        </a:rPr>
                        <a:t>的安装配置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10.9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Project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x-none" sz="2000" kern="100" dirty="0">
                          <a:effectLst/>
                        </a:rPr>
                        <a:t>visio</a:t>
                      </a:r>
                      <a:r>
                        <a:rPr lang="zh-CN" sz="2000" kern="100" dirty="0">
                          <a:effectLst/>
                        </a:rPr>
                        <a:t>，画图工具使用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10.19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Rational Rose.uml</a:t>
                      </a:r>
                      <a:r>
                        <a:rPr lang="zh-CN" sz="2000" kern="0">
                          <a:effectLst/>
                        </a:rPr>
                        <a:t>建模语言的使用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5200" y="3462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65860" y="5486400"/>
            <a:ext cx="9898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完成项目的最迟期限</a:t>
            </a:r>
            <a:endParaRPr lang="en-US" altLang="zh-CN" sz="3200" dirty="0"/>
          </a:p>
          <a:p>
            <a:r>
              <a:rPr lang="en-US" altLang="zh-CN" sz="3200" dirty="0"/>
              <a:t>          2018</a:t>
            </a:r>
            <a:r>
              <a:rPr lang="zh-CN" altLang="en-US" sz="3200" dirty="0"/>
              <a:t>年</a:t>
            </a:r>
            <a:r>
              <a:rPr lang="en-US" altLang="zh-CN" sz="3200" dirty="0"/>
              <a:t>1</a:t>
            </a:r>
            <a:r>
              <a:rPr lang="zh-CN" altLang="en-US" sz="3200" dirty="0"/>
              <a:t>月</a:t>
            </a:r>
            <a:endParaRPr lang="zh-CN" altLang="en-US" sz="3200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04.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本计划的批准者和批准日期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zh-CN" dirty="0"/>
              <a:t>批准者：软件需求分析与设计授课老师——杨枨</a:t>
            </a:r>
            <a:endParaRPr lang="zh-CN" altLang="zh-CN" dirty="0"/>
          </a:p>
          <a:p>
            <a:r>
              <a:rPr lang="en-US" altLang="zh-CN" dirty="0"/>
              <a:t>                 </a:t>
            </a:r>
            <a:r>
              <a:rPr lang="zh-CN" altLang="zh-CN" dirty="0"/>
              <a:t>软件项目管理授课老师——侯宏仑</a:t>
            </a:r>
            <a:endParaRPr lang="zh-CN" altLang="zh-CN" dirty="0"/>
          </a:p>
          <a:p>
            <a:r>
              <a:rPr lang="zh-CN" altLang="zh-CN" dirty="0"/>
              <a:t>批准日期：</a:t>
            </a:r>
            <a:r>
              <a:rPr lang="en-US" altLang="zh-CN" dirty="0"/>
              <a:t>2017-09-28</a:t>
            </a:r>
            <a:endParaRPr lang="zh-CN" altLang="zh-CN" dirty="0"/>
          </a:p>
          <a:p>
            <a:endParaRPr lang="zh-CN" altLang="en-US" dirty="0"/>
          </a:p>
          <a:p>
            <a:r>
              <a:rPr lang="zh-CN" altLang="en-US" dirty="0"/>
              <a:t> 完成项目的最迟期限</a:t>
            </a:r>
            <a:endParaRPr lang="zh-CN" altLang="en-US" dirty="0"/>
          </a:p>
          <a:p>
            <a:r>
              <a:rPr lang="zh-CN" altLang="en-US" dirty="0"/>
              <a:t>          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2"/>
          </a:solidFill>
        </p:grpSpPr>
        <p:sp>
          <p:nvSpPr>
            <p:cNvPr id="6" name="矩形 5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六边形 6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00B0F0"/>
          </a:solidFill>
        </p:grpSpPr>
        <p:sp>
          <p:nvSpPr>
            <p:cNvPr id="10" name="六边形 9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2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66115" y="2941832"/>
              <a:ext cx="109356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时间管理计划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91118" y="3289284"/>
            <a:ext cx="3730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工作任务的分解与人员与人员的分工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80079" y="3242245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3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工作任务分解人员分工</a:t>
            </a:r>
            <a:endParaRPr lang="zh-CN" altLang="en-US" dirty="0"/>
          </a:p>
        </p:txBody>
      </p:sp>
      <p:pic>
        <p:nvPicPr>
          <p:cNvPr id="5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pic>
        <p:nvPicPr>
          <p:cNvPr id="7" name="图片 6" descr="C:\Users\lemon\AppData\Local\Temp\1509184025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9395"/>
            <a:ext cx="10454639" cy="486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0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663" y="287701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pic>
        <p:nvPicPr>
          <p:cNvPr id="7" name="图片 6" descr="C:\Users\lemon\AppData\Local\Temp\1509184057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6" y="859201"/>
            <a:ext cx="924810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0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4"/>
          </a:solidFill>
        </p:grpSpPr>
        <p:sp>
          <p:nvSpPr>
            <p:cNvPr id="32" name="矩形 31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六边形 58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00B050"/>
          </a:solidFill>
        </p:grpSpPr>
        <p:sp>
          <p:nvSpPr>
            <p:cNvPr id="62" name="六边形 61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2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862107" y="2941832"/>
              <a:ext cx="1101584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成本管理计划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644080" y="3430926"/>
            <a:ext cx="20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需求工程经费预算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3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96537" y="287701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需求工程经费预算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9530" y="1632857"/>
            <a:ext cx="88860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zh-CN" dirty="0"/>
              <a:t>项目所需人员：</a:t>
            </a:r>
            <a:r>
              <a:rPr lang="en-US" altLang="zh-CN" dirty="0"/>
              <a:t>5</a:t>
            </a:r>
            <a:r>
              <a:rPr lang="zh-CN" altLang="zh-CN" dirty="0"/>
              <a:t>人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zh-CN" altLang="zh-CN" dirty="0"/>
              <a:t>项目所需时间：一个学期（</a:t>
            </a:r>
            <a:r>
              <a:rPr lang="en-US" altLang="zh-CN" dirty="0"/>
              <a:t>4</a:t>
            </a:r>
            <a:r>
              <a:rPr lang="zh-CN" altLang="zh-CN" dirty="0"/>
              <a:t>个月）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组长曹依娜以时薪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r>
              <a:rPr lang="zh-CN" altLang="zh-CN" dirty="0"/>
              <a:t>组员梁晗昕以时薪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r>
              <a:rPr lang="zh-CN" altLang="zh-CN" dirty="0"/>
              <a:t>组员查振宇以时薪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r>
              <a:rPr lang="zh-CN" altLang="zh-CN" dirty="0"/>
              <a:t>组员林伟以时薪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r>
              <a:rPr lang="zh-CN" altLang="zh-CN" dirty="0"/>
              <a:t>组员陈杭俊以时薪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6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5"/>
          </a:solidFill>
        </p:grpSpPr>
        <p:sp>
          <p:nvSpPr>
            <p:cNvPr id="6" name="矩形 5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六边形 6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FFC000"/>
          </a:solidFill>
        </p:grpSpPr>
        <p:sp>
          <p:nvSpPr>
            <p:cNvPr id="10" name="六边形 9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3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63710" y="2941832"/>
              <a:ext cx="1098378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05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质量管理计划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41271" y="2754888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业务需求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54334" y="3220635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用户需求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19648" y="369944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系统运行环境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8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 2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业务需求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272" name="文本框 271"/>
          <p:cNvSpPr txBox="1"/>
          <p:nvPr/>
        </p:nvSpPr>
        <p:spPr>
          <a:xfrm>
            <a:off x="1112520" y="2253696"/>
            <a:ext cx="104698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</a:t>
            </a:r>
            <a:r>
              <a:rPr lang="zh-CN" altLang="zh-CN" sz="2000" dirty="0"/>
              <a:t>项目启动是为了能创建一个软件系列课程教学辅助网站。该网站能为学生，老师提供更好地交流平台。学生可以通过该网站更好地去了解知识。</a:t>
            </a:r>
            <a:endParaRPr lang="zh-CN" altLang="zh-CN" sz="2000" dirty="0"/>
          </a:p>
          <a:p>
            <a:r>
              <a:rPr lang="zh-CN" altLang="zh-CN" sz="2000" dirty="0"/>
              <a:t>背景：从我们现在所用的</a:t>
            </a:r>
            <a:r>
              <a:rPr lang="en-US" altLang="zh-CN" sz="2000" dirty="0"/>
              <a:t>bb</a:t>
            </a:r>
            <a:r>
              <a:rPr lang="zh-CN" altLang="zh-CN" sz="2000" dirty="0"/>
              <a:t>平台而言，其不稳定性以及所存在的师生交互不够良好的方面，我们希望所创建的网站在此基础上不断改善。</a:t>
            </a:r>
            <a:endParaRPr lang="zh-CN" altLang="zh-CN" sz="2000" dirty="0"/>
          </a:p>
          <a:p>
            <a:r>
              <a:rPr lang="en-US" altLang="zh-CN" sz="2000" dirty="0"/>
              <a:t>       </a:t>
            </a:r>
            <a:r>
              <a:rPr lang="zh-CN" altLang="zh-CN" sz="2000" dirty="0"/>
              <a:t>业务机遇：就解决现存的网站不稳定，交互不够良好，以及界面设计不够美观</a:t>
            </a:r>
            <a:endParaRPr lang="zh-CN" altLang="zh-CN" sz="2000" dirty="0"/>
          </a:p>
          <a:p>
            <a:r>
              <a:rPr lang="en-US" altLang="zh-CN" sz="2000" dirty="0"/>
              <a:t>        </a:t>
            </a:r>
            <a:r>
              <a:rPr lang="zh-CN" altLang="zh-CN" sz="2000" dirty="0"/>
              <a:t>业务目标：为学生和教师提供随时都能便捷登陆的网站，也希望能帮助学生能和老师沟通更好地了解知识点，在此基础上增加网站美观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56824" y="4386402"/>
            <a:ext cx="838691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 引言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11609" y="21857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项目概述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29513" y="4250231"/>
            <a:ext cx="1723549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时间管理计划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8406" y="213008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成本管理计划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33062" y="4186347"/>
            <a:ext cx="1723549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质量管理计划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8720" y="2701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主目录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832" y="2183607"/>
            <a:ext cx="1748518" cy="1507343"/>
            <a:chOff x="1992539" y="2268638"/>
            <a:chExt cx="1748518" cy="1507343"/>
          </a:xfrm>
          <a:solidFill>
            <a:schemeClr val="accent2"/>
          </a:solidFill>
        </p:grpSpPr>
        <p:sp>
          <p:nvSpPr>
            <p:cNvPr id="6" name="六边形 5"/>
            <p:cNvSpPr/>
            <p:nvPr/>
          </p:nvSpPr>
          <p:spPr>
            <a:xfrm>
              <a:off x="19925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60643" y="2584126"/>
              <a:ext cx="1063112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80001" y="3000005"/>
            <a:ext cx="1748518" cy="1507343"/>
            <a:chOff x="3567339" y="3187700"/>
            <a:chExt cx="1748518" cy="1507343"/>
          </a:xfrm>
          <a:solidFill>
            <a:schemeClr val="accent2"/>
          </a:solidFill>
        </p:grpSpPr>
        <p:sp>
          <p:nvSpPr>
            <p:cNvPr id="8" name="六边形 7"/>
            <p:cNvSpPr/>
            <p:nvPr/>
          </p:nvSpPr>
          <p:spPr>
            <a:xfrm>
              <a:off x="3567339" y="3187700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898645" y="3479377"/>
              <a:ext cx="1090363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66795" y="2156075"/>
            <a:ext cx="1748518" cy="1507343"/>
            <a:chOff x="5142139" y="2268638"/>
            <a:chExt cx="1748518" cy="1507343"/>
          </a:xfrm>
          <a:solidFill>
            <a:schemeClr val="accent2"/>
          </a:solidFill>
        </p:grpSpPr>
        <p:sp>
          <p:nvSpPr>
            <p:cNvPr id="9" name="六边形 8"/>
            <p:cNvSpPr/>
            <p:nvPr/>
          </p:nvSpPr>
          <p:spPr>
            <a:xfrm>
              <a:off x="51421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89101" y="2584126"/>
              <a:ext cx="1093569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65923" y="2953774"/>
            <a:ext cx="1748518" cy="1507343"/>
            <a:chOff x="6716939" y="3187700"/>
            <a:chExt cx="1748518" cy="1507343"/>
          </a:xfrm>
          <a:solidFill>
            <a:schemeClr val="accent2"/>
          </a:solidFill>
        </p:grpSpPr>
        <p:sp>
          <p:nvSpPr>
            <p:cNvPr id="12" name="六边形 11"/>
            <p:cNvSpPr/>
            <p:nvPr/>
          </p:nvSpPr>
          <p:spPr>
            <a:xfrm>
              <a:off x="6716939" y="3187700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44413" y="3485727"/>
              <a:ext cx="1093569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035362" y="2148869"/>
            <a:ext cx="1748518" cy="1507343"/>
            <a:chOff x="8291739" y="2268638"/>
            <a:chExt cx="1748518" cy="1507343"/>
          </a:xfrm>
          <a:solidFill>
            <a:schemeClr val="accent2"/>
          </a:solidFill>
        </p:grpSpPr>
        <p:sp>
          <p:nvSpPr>
            <p:cNvPr id="13" name="六边形 12"/>
            <p:cNvSpPr/>
            <p:nvPr/>
          </p:nvSpPr>
          <p:spPr>
            <a:xfrm>
              <a:off x="82917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8619677" y="2595556"/>
              <a:ext cx="1093569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05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87350" y="731809"/>
            <a:ext cx="118046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5400000">
            <a:off x="-56669" y="347637"/>
            <a:ext cx="420013" cy="30667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91762" y="182881"/>
            <a:ext cx="1837914" cy="1742520"/>
          </a:xfrm>
          <a:prstGeom prst="rect">
            <a:avLst/>
          </a:prstGeom>
          <a:noFill/>
        </p:spPr>
      </p:pic>
      <p:grpSp>
        <p:nvGrpSpPr>
          <p:cNvPr id="28" name="组合 27"/>
          <p:cNvGrpSpPr/>
          <p:nvPr/>
        </p:nvGrpSpPr>
        <p:grpSpPr>
          <a:xfrm>
            <a:off x="7530361" y="2932183"/>
            <a:ext cx="1748518" cy="1507343"/>
            <a:chOff x="8291739" y="2268638"/>
            <a:chExt cx="1748518" cy="1507343"/>
          </a:xfrm>
          <a:solidFill>
            <a:schemeClr val="accent2"/>
          </a:solidFill>
        </p:grpSpPr>
        <p:sp>
          <p:nvSpPr>
            <p:cNvPr id="29" name="六边形 28"/>
            <p:cNvSpPr/>
            <p:nvPr/>
          </p:nvSpPr>
          <p:spPr>
            <a:xfrm>
              <a:off x="82917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601397" y="2588571"/>
              <a:ext cx="1098378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06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938280" y="2098287"/>
            <a:ext cx="1748518" cy="1507343"/>
            <a:chOff x="8291739" y="2268638"/>
            <a:chExt cx="1748518" cy="1507343"/>
          </a:xfrm>
          <a:solidFill>
            <a:schemeClr val="accent2"/>
          </a:solidFill>
        </p:grpSpPr>
        <p:sp>
          <p:nvSpPr>
            <p:cNvPr id="35" name="六边形 34"/>
            <p:cNvSpPr/>
            <p:nvPr/>
          </p:nvSpPr>
          <p:spPr>
            <a:xfrm>
              <a:off x="82917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610152" y="2579046"/>
              <a:ext cx="1093569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07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349928" y="2831703"/>
            <a:ext cx="1748518" cy="1507343"/>
            <a:chOff x="8291739" y="2268638"/>
            <a:chExt cx="1748518" cy="1507343"/>
          </a:xfrm>
          <a:solidFill>
            <a:schemeClr val="accent2"/>
          </a:solidFill>
        </p:grpSpPr>
        <p:sp>
          <p:nvSpPr>
            <p:cNvPr id="43" name="六边形 42"/>
            <p:cNvSpPr/>
            <p:nvPr/>
          </p:nvSpPr>
          <p:spPr>
            <a:xfrm>
              <a:off x="82917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628671" y="2560631"/>
              <a:ext cx="1104790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08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83879" y="1925401"/>
            <a:ext cx="1253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人力资源管理计划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4345" y="4221362"/>
            <a:ext cx="190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沟通管理计划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44916" y="2008474"/>
            <a:ext cx="184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风险管理计划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push dir="r"/>
      </p:transition>
    </mc:Choice>
    <mc:Fallback>
      <p:transition spd="slow" advClick="0" advTm="0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  <p:bldP spid="23" grpId="0"/>
      <p:bldP spid="25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03.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系统运行环境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58240" y="2491740"/>
            <a:ext cx="9875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</a:t>
            </a:r>
            <a:r>
              <a:rPr lang="zh-CN" altLang="zh-CN" sz="2000" dirty="0"/>
              <a:t>网站希望能保证至少</a:t>
            </a:r>
            <a:r>
              <a:rPr lang="en-US" altLang="zh-CN" sz="2000" dirty="0"/>
              <a:t>600</a:t>
            </a:r>
            <a:r>
              <a:rPr lang="zh-CN" altLang="zh-CN" sz="2000" dirty="0"/>
              <a:t>名同学上课辅助服务的要求，包括数据存储能力，网咯服务吞吐能力，数据安全特性等。</a:t>
            </a:r>
            <a:endParaRPr lang="zh-CN" altLang="zh-CN" sz="2000" dirty="0"/>
          </a:p>
          <a:p>
            <a:r>
              <a:rPr lang="en-US" altLang="zh-CN" sz="2000" dirty="0"/>
              <a:t>       </a:t>
            </a:r>
            <a:r>
              <a:rPr lang="zh-CN" altLang="zh-CN" sz="2000" dirty="0"/>
              <a:t>服务器建议选用</a:t>
            </a:r>
            <a:r>
              <a:rPr lang="en-US" altLang="zh-CN" sz="2000" dirty="0"/>
              <a:t>Intel,</a:t>
            </a:r>
            <a:r>
              <a:rPr lang="zh-CN" altLang="zh-CN" sz="2000" dirty="0"/>
              <a:t>可以选用</a:t>
            </a:r>
            <a:r>
              <a:rPr lang="en-US" altLang="zh-CN" sz="2000" dirty="0"/>
              <a:t>Windows</a:t>
            </a:r>
            <a:r>
              <a:rPr lang="zh-CN" altLang="zh-CN" sz="2000" dirty="0"/>
              <a:t>或者</a:t>
            </a:r>
            <a:r>
              <a:rPr lang="en-US" altLang="zh-CN" sz="2000" dirty="0"/>
              <a:t>Linux</a:t>
            </a:r>
            <a:r>
              <a:rPr lang="zh-CN" altLang="zh-CN" sz="2000" dirty="0"/>
              <a:t>系统</a:t>
            </a:r>
            <a:endParaRPr lang="zh-CN" altLang="zh-CN" sz="2000" dirty="0"/>
          </a:p>
          <a:p>
            <a:r>
              <a:rPr lang="en-US" altLang="zh-CN" sz="2000" dirty="0"/>
              <a:t>       </a:t>
            </a:r>
            <a:r>
              <a:rPr lang="zh-CN" altLang="zh-CN" sz="2000" dirty="0"/>
              <a:t>开发平台可以选择</a:t>
            </a:r>
            <a:r>
              <a:rPr lang="en-US" altLang="zh-CN" sz="2000" dirty="0"/>
              <a:t>IIS</a:t>
            </a:r>
            <a:r>
              <a:rPr lang="zh-CN" altLang="zh-CN" sz="2000" dirty="0"/>
              <a:t>，</a:t>
            </a:r>
            <a:r>
              <a:rPr lang="en-US" altLang="zh-CN" sz="2000" dirty="0"/>
              <a:t>.NET</a:t>
            </a:r>
            <a:endParaRPr lang="zh-CN" altLang="zh-CN" sz="2000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663" y="300764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5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FFC000"/>
          </a:solidFill>
        </p:grpSpPr>
        <p:sp>
          <p:nvSpPr>
            <p:cNvPr id="8" name="六边形 7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3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863710" y="2941832"/>
              <a:ext cx="184731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458313" y="324626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人力资源管理计划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58276" y="300991"/>
            <a:ext cx="1837914" cy="174252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863710" y="2941832"/>
            <a:ext cx="1098378" cy="92333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06</a:t>
            </a:r>
            <a:endParaRPr lang="zh-CN" altLang="en-US" sz="54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8220" y="526098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72401357151121333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3" y="256223"/>
            <a:ext cx="60769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1908606735056467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3" y="3708083"/>
            <a:ext cx="61055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8216801097560337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339" y="2399983"/>
            <a:ext cx="6162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58276" y="30099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21999301001133767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3" y="1010603"/>
            <a:ext cx="6153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452929438648923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43" y="4032568"/>
            <a:ext cx="63150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8276" y="30099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663" y="300764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5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FFC000"/>
          </a:solidFill>
        </p:grpSpPr>
        <p:sp>
          <p:nvSpPr>
            <p:cNvPr id="8" name="六边形 7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3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863710" y="2941832"/>
              <a:ext cx="184731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沟通管理计划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864512" y="2941832"/>
            <a:ext cx="1096775" cy="92333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07</a:t>
            </a:r>
            <a:endParaRPr lang="zh-CN" altLang="en-US" sz="54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开发团队内部沟通计划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35380" y="2459355"/>
            <a:ext cx="9921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沟通出现问题，先检查沟通管理计划。</a:t>
            </a:r>
            <a:endParaRPr lang="zh-CN" altLang="zh-CN" sz="2000" dirty="0"/>
          </a:p>
          <a:p>
            <a:r>
              <a:rPr lang="en-US" altLang="zh-CN" sz="2000" dirty="0"/>
              <a:t>     </a:t>
            </a:r>
            <a:r>
              <a:rPr lang="zh-CN" altLang="zh-CN" sz="2000" dirty="0"/>
              <a:t>包括：</a:t>
            </a:r>
            <a:endParaRPr lang="zh-CN" altLang="zh-CN" sz="2000" dirty="0"/>
          </a:p>
          <a:p>
            <a:r>
              <a:rPr lang="en-US" altLang="zh-CN" sz="2000" dirty="0"/>
              <a:t>     1.</a:t>
            </a:r>
            <a:r>
              <a:rPr lang="zh-CN" altLang="zh-CN" sz="2000" dirty="0"/>
              <a:t>小组每周会议</a:t>
            </a:r>
            <a:endParaRPr lang="zh-CN" altLang="zh-CN" sz="2000" dirty="0"/>
          </a:p>
          <a:p>
            <a:r>
              <a:rPr lang="en-US" altLang="zh-CN" sz="2000" dirty="0"/>
              <a:t>      2.</a:t>
            </a:r>
            <a:r>
              <a:rPr lang="zh-CN" altLang="zh-CN" sz="2000" dirty="0"/>
              <a:t>微信</a:t>
            </a:r>
            <a:endParaRPr lang="zh-CN" altLang="zh-CN" sz="2000" dirty="0"/>
          </a:p>
          <a:p>
            <a:r>
              <a:rPr lang="en-US" altLang="zh-CN" sz="2000" dirty="0"/>
              <a:t>      3.QQ</a:t>
            </a:r>
            <a:endParaRPr lang="zh-CN" altLang="zh-CN" sz="2000" dirty="0"/>
          </a:p>
          <a:p>
            <a:r>
              <a:rPr lang="en-US" altLang="zh-CN" sz="2000" dirty="0"/>
              <a:t>      4.</a:t>
            </a:r>
            <a:r>
              <a:rPr lang="zh-CN" altLang="zh-CN" sz="2000" dirty="0"/>
              <a:t>邮件</a:t>
            </a:r>
            <a:endParaRPr lang="zh-CN" altLang="zh-CN" sz="2000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客户沟通计划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36320" y="2606040"/>
            <a:ext cx="10774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主要是与老师和潜在客户的沟通。</a:t>
            </a:r>
            <a:endParaRPr lang="zh-CN" altLang="zh-CN" sz="2000" dirty="0"/>
          </a:p>
          <a:p>
            <a:endParaRPr lang="zh-CN" altLang="zh-CN" sz="2000" dirty="0"/>
          </a:p>
          <a:p>
            <a:r>
              <a:rPr lang="zh-CN" altLang="zh-CN" sz="2000" dirty="0"/>
              <a:t>主要形式：小组需求获取会议，向主要客户代表杨老师获取需求，通过见面约谈，以及电子邮    件联系；通过问卷调查对用户进行需求获取；通过访谈对客户代表进行进一步需求访问。</a:t>
            </a:r>
            <a:endParaRPr lang="zh-CN" altLang="zh-CN" sz="2000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663" y="300764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5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FFC000"/>
          </a:solidFill>
        </p:grpSpPr>
        <p:sp>
          <p:nvSpPr>
            <p:cNvPr id="8" name="六边形 7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3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863710" y="2941832"/>
              <a:ext cx="184731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风险管理计划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860504" y="2941832"/>
            <a:ext cx="1104790" cy="92333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08</a:t>
            </a:r>
            <a:endParaRPr lang="zh-CN" altLang="en-US" sz="54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0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风险评估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1" y="1166496"/>
            <a:ext cx="8641080" cy="5142863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077" y="0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02.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风险控制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24525" y="652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60" y="1451610"/>
            <a:ext cx="7520940" cy="501777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2"/>
          </a:solidFill>
        </p:grpSpPr>
        <p:sp>
          <p:nvSpPr>
            <p:cNvPr id="7" name="矩形 6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</p:grpSpPr>
        <p:sp>
          <p:nvSpPr>
            <p:cNvPr id="9" name="六边形 8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2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81343" y="2941832"/>
              <a:ext cx="1063112" cy="923330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58313" y="3246260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引言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93143" y="2741825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编写目的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93143" y="3233697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项目背景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93143" y="3725569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参考资料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3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9531" y="2129245"/>
            <a:ext cx="9744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项目的实施需要各组员各尽所能，通过初步的项目规划，逐步进行项目的实现。每一次的</a:t>
            </a:r>
            <a:r>
              <a:rPr lang="en-US" sz="2400" dirty="0"/>
              <a:t>team building</a:t>
            </a:r>
            <a:r>
              <a:rPr lang="zh-CN" altLang="en-US" sz="2400" dirty="0"/>
              <a:t>更好得让组员了解了每个阶段的项目计划，有了更明确的目标，使计划更丰满。</a:t>
            </a:r>
            <a:endParaRPr lang="zh-CN" altLang="en-US" sz="2400" dirty="0"/>
          </a:p>
          <a:p>
            <a:r>
              <a:rPr lang="en-US" sz="2400" dirty="0"/>
              <a:t>          </a:t>
            </a:r>
            <a:r>
              <a:rPr lang="zh-CN" altLang="en-US" sz="2400" dirty="0"/>
              <a:t>对于我们组员来说，真正重要的不是最后做出的项目效果，而是每一次</a:t>
            </a:r>
            <a:r>
              <a:rPr lang="en-US" sz="2400" dirty="0"/>
              <a:t>building</a:t>
            </a:r>
            <a:r>
              <a:rPr lang="zh-CN" altLang="en-US" sz="2400" dirty="0"/>
              <a:t>带来的收获，通过各阶段的正确认识，我们更好地认识了什么是软件工程。</a:t>
            </a:r>
            <a:endParaRPr lang="zh-CN" altLang="en-US" sz="2400" dirty="0"/>
          </a:p>
          <a:p>
            <a:r>
              <a:rPr lang="en-US" sz="2400" dirty="0"/>
              <a:t> </a:t>
            </a:r>
            <a:endParaRPr lang="zh-CN" altLang="en-US" sz="2400" dirty="0"/>
          </a:p>
          <a:p>
            <a:r>
              <a:rPr lang="en-US" sz="2400" dirty="0"/>
              <a:t> 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小组分工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8087" y="1860006"/>
            <a:ext cx="99930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曹依娜：负责文档编写，文档的整合修改，会议内容的记录以及</a:t>
            </a:r>
            <a:r>
              <a:rPr lang="en-US" altLang="zh-CN" dirty="0" err="1"/>
              <a:t>ppt</a:t>
            </a:r>
            <a:r>
              <a:rPr lang="zh-CN" altLang="en-US" dirty="0"/>
              <a:t>的制作             </a:t>
            </a:r>
            <a:r>
              <a:rPr lang="en-US" altLang="zh-CN" dirty="0"/>
              <a:t>8.3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梁晗昕：负责文档的质量管理，人力资源管理部分                                                           </a:t>
            </a:r>
            <a:r>
              <a:rPr lang="en-US" altLang="zh-CN" dirty="0"/>
              <a:t>8.2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林伟：    负责甘特图，</a:t>
            </a:r>
            <a:r>
              <a:rPr lang="en-US" altLang="zh-CN" dirty="0"/>
              <a:t>WBS</a:t>
            </a:r>
            <a:r>
              <a:rPr lang="zh-CN" altLang="en-US" dirty="0"/>
              <a:t>，</a:t>
            </a:r>
            <a:r>
              <a:rPr lang="en-US" altLang="zh-CN" dirty="0"/>
              <a:t>OBS </a:t>
            </a:r>
            <a:r>
              <a:rPr lang="zh-CN" altLang="en-US" dirty="0"/>
              <a:t>的完成                                                                              </a:t>
            </a:r>
            <a:r>
              <a:rPr lang="en-US" altLang="zh-CN" dirty="0"/>
              <a:t>8.5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查振宇：负责文档的修改 </a:t>
            </a:r>
            <a:r>
              <a:rPr lang="en-US" altLang="zh-CN" dirty="0"/>
              <a:t>,</a:t>
            </a:r>
            <a:r>
              <a:rPr lang="zh-CN" altLang="en-US" dirty="0"/>
              <a:t>项目章程的编写</a:t>
            </a:r>
            <a:r>
              <a:rPr lang="zh-CN" altLang="en-US" dirty="0"/>
              <a:t>                                                                           </a:t>
            </a:r>
            <a:r>
              <a:rPr lang="en-US" altLang="zh-CN" dirty="0"/>
              <a:t>8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陈杭俊：负责文档的风险管理，沟通管理部分                                                                    </a:t>
            </a:r>
            <a:r>
              <a:rPr lang="en-US" altLang="zh-CN" dirty="0"/>
              <a:t>9</a:t>
            </a:r>
            <a:endParaRPr lang="en-US" altLang="zh-CN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/>
          <p:nvPr/>
        </p:nvSpPr>
        <p:spPr>
          <a:xfrm rot="19649784">
            <a:off x="1503310" y="-467107"/>
            <a:ext cx="7888288" cy="5661007"/>
          </a:xfrm>
          <a:prstGeom prst="triangl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419380">
            <a:off x="1869839" y="-83844"/>
            <a:ext cx="8181428" cy="5871378"/>
          </a:xfrm>
          <a:prstGeom prst="triangl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8"/>
          <p:cNvSpPr txBox="1"/>
          <p:nvPr/>
        </p:nvSpPr>
        <p:spPr>
          <a:xfrm>
            <a:off x="4134412" y="33835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感谢观赏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1406555">
            <a:off x="7344177" y="829983"/>
            <a:ext cx="530710" cy="380863"/>
          </a:xfrm>
          <a:prstGeom prst="triangl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592427">
            <a:off x="2903060" y="6181133"/>
            <a:ext cx="530710" cy="380863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0" y="6366040"/>
            <a:ext cx="594484" cy="491961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6200000">
            <a:off x="11648777" y="6314778"/>
            <a:ext cx="594485" cy="491961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33626" y="2218209"/>
            <a:ext cx="36894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Impact" panose="020B0806030902050204" pitchFamily="34" charset="0"/>
              </a:rPr>
              <a:t>THANKS</a:t>
            </a:r>
            <a:endParaRPr lang="zh-CN" altLang="en-US" sz="88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/>
      <p:bldP spid="50" grpId="0" animBg="1"/>
      <p:bldP spid="50" grpId="1" animBg="1"/>
      <p:bldP spid="51" grpId="0" animBg="1"/>
      <p:bldP spid="51" grpId="1" animBg="1"/>
      <p:bldP spid="57" grpId="0" animBg="1"/>
      <p:bldP spid="5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编写目的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altLang="zh-CN" sz="2400" dirty="0"/>
          </a:p>
          <a:p>
            <a:pPr lvl="0"/>
            <a:endParaRPr lang="en-US" altLang="zh-CN" sz="2400" dirty="0"/>
          </a:p>
          <a:p>
            <a:pPr lvl="0">
              <a:buNone/>
            </a:pPr>
            <a:r>
              <a:rPr lang="zh-CN" altLang="en-US" sz="2400" dirty="0"/>
              <a:t>把在开发过程中对各项工作的人员、分工、系统设备支持、技术支持等问题的安排以文档的形式记载下来，以便根据本计划开展和检查本项目工作，保证项目开发成功；</a:t>
            </a:r>
            <a:endParaRPr lang="zh-CN" altLang="en-US" sz="2400" dirty="0"/>
          </a:p>
          <a:p>
            <a:pPr lvl="0"/>
            <a:r>
              <a:rPr lang="zh-CN" altLang="en-US" sz="2400" dirty="0"/>
              <a:t>制定小组开发过程中的开发计划，规定软件配置管理的活动内容和要求，明确相应的工程项目配置管理人员。</a:t>
            </a:r>
            <a:endParaRPr lang="zh-CN" altLang="en-US" sz="2400" dirty="0"/>
          </a:p>
          <a:p>
            <a:r>
              <a:rPr lang="zh-CN" altLang="en-US" sz="2400" dirty="0"/>
              <a:t>特别要求：需求分析必须详细，多和杨老师进行需求交流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9908615" y="3725569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去年相比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5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02.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项目名称：软件工程系列课程教学辅助网站</a:t>
            </a:r>
            <a:endParaRPr lang="zh-CN" altLang="en-US" sz="2400" dirty="0"/>
          </a:p>
          <a:p>
            <a:r>
              <a:rPr lang="zh-CN" altLang="en-US" sz="2400" dirty="0"/>
              <a:t>任务来源：杨枨老师和侯宏仑老师</a:t>
            </a:r>
            <a:endParaRPr lang="zh-CN" altLang="en-US" sz="2400" dirty="0"/>
          </a:p>
          <a:p>
            <a:r>
              <a:rPr lang="zh-CN" altLang="en-US" sz="2400" dirty="0"/>
              <a:t>项目开发者：曹依娜 梁晗昕 林伟 查振宇 陈杭俊</a:t>
            </a:r>
            <a:endParaRPr lang="zh-CN" altLang="en-US" sz="2400" dirty="0"/>
          </a:p>
          <a:p>
            <a:r>
              <a:rPr lang="en-US" sz="2400" dirty="0"/>
              <a:t>    </a:t>
            </a:r>
            <a:r>
              <a:rPr lang="zh-CN" altLang="en-US" sz="2400" dirty="0"/>
              <a:t>用户：软件工程专业学生和老师以及对软件工程专业知识感兴趣的人</a:t>
            </a:r>
            <a:endParaRPr lang="zh-CN" altLang="en-US" sz="2400" dirty="0"/>
          </a:p>
          <a:p>
            <a:r>
              <a:rPr lang="zh-CN" altLang="en-US" sz="2400" dirty="0"/>
              <a:t>课程名称：</a:t>
            </a:r>
            <a:r>
              <a:rPr lang="en-US" altLang="zh-CN" sz="2400" dirty="0"/>
              <a:t>《</a:t>
            </a:r>
            <a:r>
              <a:rPr lang="zh-CN" altLang="en-US" sz="2400" dirty="0"/>
              <a:t>软件需求分析与设计</a:t>
            </a:r>
            <a:r>
              <a:rPr lang="en-US" altLang="zh-CN" sz="2400" dirty="0"/>
              <a:t>》</a:t>
            </a:r>
            <a:r>
              <a:rPr lang="zh-CN" altLang="en-US" sz="2400" dirty="0"/>
              <a:t>和</a:t>
            </a:r>
            <a:r>
              <a:rPr lang="en-US" altLang="zh-CN" sz="2400" dirty="0"/>
              <a:t>《</a:t>
            </a:r>
            <a:r>
              <a:rPr lang="zh-CN" altLang="en-US" sz="2400" dirty="0"/>
              <a:t>软件项目管理</a:t>
            </a:r>
            <a:r>
              <a:rPr lang="en-US" altLang="zh-CN" sz="2400" dirty="0"/>
              <a:t>》</a:t>
            </a:r>
            <a:endParaRPr lang="en-US" altLang="zh-CN" sz="2400" dirty="0"/>
          </a:p>
          <a:p>
            <a:r>
              <a:rPr lang="zh-CN" altLang="en-US" sz="2400" dirty="0"/>
              <a:t>任务来源：杨枨老师和侯宏仑老师</a:t>
            </a:r>
            <a:endParaRPr lang="zh-CN" altLang="en-US" sz="2400" dirty="0"/>
          </a:p>
          <a:p>
            <a:r>
              <a:rPr lang="zh-CN" altLang="en-US" sz="2400" dirty="0"/>
              <a:t>承办小组：</a:t>
            </a:r>
            <a:r>
              <a:rPr lang="en-US" sz="2400" dirty="0"/>
              <a:t>PRD-G13</a:t>
            </a:r>
            <a:r>
              <a:rPr lang="zh-CN" altLang="en-US" sz="2400" dirty="0"/>
              <a:t>小组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03.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软件工程基础课程的课本 </a:t>
            </a:r>
            <a:r>
              <a:rPr lang="en-US" altLang="zh-CN" sz="2400" dirty="0"/>
              <a:t>《</a:t>
            </a:r>
            <a:r>
              <a:rPr lang="zh-CN" altLang="en-US" sz="2400" dirty="0"/>
              <a:t>软件工程导论</a:t>
            </a:r>
            <a:r>
              <a:rPr lang="en-US" altLang="zh-CN" sz="2400" dirty="0"/>
              <a:t>》</a:t>
            </a:r>
            <a:r>
              <a:rPr lang="en-US" sz="2400" dirty="0"/>
              <a:t>------</a:t>
            </a:r>
            <a:r>
              <a:rPr lang="zh-CN" altLang="en-US" sz="2400" dirty="0"/>
              <a:t>清华大学出版社</a:t>
            </a:r>
            <a:endParaRPr lang="zh-CN" altLang="en-US" sz="2400" dirty="0"/>
          </a:p>
          <a:p>
            <a:r>
              <a:rPr lang="en-US" sz="2400" dirty="0"/>
              <a:t>       </a:t>
            </a:r>
            <a:r>
              <a:rPr lang="en-US" altLang="zh-CN" sz="2400" dirty="0"/>
              <a:t>《</a:t>
            </a:r>
            <a:r>
              <a:rPr lang="en-US" sz="2400" dirty="0"/>
              <a:t>Java</a:t>
            </a:r>
            <a:r>
              <a:rPr lang="zh-CN" altLang="en-US" sz="2400" dirty="0"/>
              <a:t>面向对象设计</a:t>
            </a:r>
            <a:r>
              <a:rPr lang="en-US" altLang="zh-CN" sz="2400" dirty="0"/>
              <a:t>》</a:t>
            </a:r>
            <a:r>
              <a:rPr lang="en-US" sz="2400" dirty="0"/>
              <a:t>------</a:t>
            </a:r>
            <a:r>
              <a:rPr lang="zh-CN" altLang="en-US" sz="2400" dirty="0"/>
              <a:t>高等教育出版社</a:t>
            </a:r>
            <a:endParaRPr lang="zh-CN" altLang="en-US" sz="2400" dirty="0"/>
          </a:p>
          <a:p>
            <a:r>
              <a:rPr lang="en-US" sz="2400" dirty="0"/>
              <a:t>       </a:t>
            </a:r>
            <a:r>
              <a:rPr lang="en-US" altLang="zh-CN" sz="2400" dirty="0"/>
              <a:t>《</a:t>
            </a:r>
            <a:r>
              <a:rPr lang="zh-CN" altLang="en-US" sz="2400" dirty="0"/>
              <a:t>数据库系统概论</a:t>
            </a:r>
            <a:r>
              <a:rPr lang="en-US" altLang="zh-CN" sz="2400" dirty="0"/>
              <a:t>》</a:t>
            </a:r>
            <a:r>
              <a:rPr lang="en-US" sz="2400" dirty="0"/>
              <a:t>------</a:t>
            </a:r>
            <a:r>
              <a:rPr lang="zh-CN" altLang="en-US" sz="2400" dirty="0"/>
              <a:t>高等教育出版社</a:t>
            </a:r>
            <a:endParaRPr lang="zh-CN" altLang="en-US" sz="2400" dirty="0"/>
          </a:p>
          <a:p>
            <a:r>
              <a:rPr lang="en-US" altLang="zh-CN" sz="2400" dirty="0"/>
              <a:t>       《</a:t>
            </a:r>
            <a:r>
              <a:rPr lang="zh-CN" altLang="en-US" sz="2400" dirty="0"/>
              <a:t>软件需求（第</a:t>
            </a:r>
            <a:r>
              <a:rPr lang="en-US" sz="2400" dirty="0"/>
              <a:t>3</a:t>
            </a:r>
            <a:r>
              <a:rPr lang="zh-CN" altLang="en-US" sz="2400" dirty="0"/>
              <a:t>版）</a:t>
            </a:r>
            <a:r>
              <a:rPr lang="en-US" altLang="zh-CN" sz="2400" dirty="0"/>
              <a:t>》</a:t>
            </a:r>
            <a:endParaRPr lang="en-US" altLang="zh-CN" sz="2400" dirty="0"/>
          </a:p>
          <a:p>
            <a:r>
              <a:rPr lang="en-US" altLang="zh-CN" sz="2400" dirty="0"/>
              <a:t>       《</a:t>
            </a:r>
            <a:r>
              <a:rPr lang="zh-CN" altLang="en-US" sz="2400" dirty="0"/>
              <a:t>软件项目管理</a:t>
            </a:r>
            <a:r>
              <a:rPr lang="en-US" altLang="zh-CN" sz="2400" dirty="0"/>
              <a:t>》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1"/>
          </a:solidFill>
        </p:grpSpPr>
        <p:sp>
          <p:nvSpPr>
            <p:cNvPr id="7" name="矩形 6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</p:grpSpPr>
        <p:sp>
          <p:nvSpPr>
            <p:cNvPr id="9" name="六边形 8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1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67718" y="2941832"/>
              <a:ext cx="1090363" cy="923330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58313" y="324626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项目概述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93143" y="2741825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工作内容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93143" y="3233697"/>
            <a:ext cx="1678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主要参加人员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93143" y="3725569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产品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8615" y="3246397"/>
            <a:ext cx="1883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本计划的批准者</a:t>
            </a:r>
            <a:endParaRPr lang="en-US" altLang="zh-CN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    </a:t>
            </a:r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和批准日期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/>
      <p:bldP spid="15" grpId="0"/>
      <p:bldP spid="16" grpId="0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工作内容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zh-CN" dirty="0"/>
              <a:t>项目开发内容主要包括：可行性分析报告，项目开发计划，需求分析，概要设计，详细设计，测试与维护。软件开发的整个过程都贯穿着文档的编写。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02.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主要参加人员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姓名</a:t>
            </a:r>
            <a:r>
              <a:rPr lang="en-US" sz="2400" dirty="0"/>
              <a:t>	 </a:t>
            </a:r>
            <a:r>
              <a:rPr lang="zh-CN" altLang="en-US" sz="2400" dirty="0"/>
              <a:t>职责</a:t>
            </a:r>
            <a:r>
              <a:rPr lang="en-US" sz="2400" dirty="0"/>
              <a:t>			      </a:t>
            </a:r>
            <a:r>
              <a:rPr lang="zh-CN" altLang="en-US" sz="2400" dirty="0"/>
              <a:t>参与时间</a:t>
            </a:r>
            <a:endParaRPr lang="zh-CN" altLang="en-US" sz="2400" dirty="0"/>
          </a:p>
          <a:p>
            <a:r>
              <a:rPr lang="zh-CN" altLang="en-US" sz="2400" dirty="0"/>
              <a:t>曹依娜</a:t>
            </a:r>
            <a:r>
              <a:rPr lang="en-US" sz="2400" dirty="0"/>
              <a:t>	 </a:t>
            </a:r>
            <a:r>
              <a:rPr lang="zh-CN" altLang="en-US" sz="2400" dirty="0"/>
              <a:t>负责软件总体</a:t>
            </a:r>
            <a:r>
              <a:rPr lang="en-US" sz="2400" dirty="0"/>
              <a:t>	             </a:t>
            </a:r>
            <a:r>
              <a:rPr lang="zh-CN" altLang="en-US" sz="2400" dirty="0"/>
              <a:t>全部</a:t>
            </a:r>
            <a:endParaRPr lang="zh-CN" altLang="en-US" sz="2400" dirty="0"/>
          </a:p>
          <a:p>
            <a:r>
              <a:rPr lang="zh-CN" altLang="en-US" sz="2400" dirty="0"/>
              <a:t>梁晗昕         参与软件总体</a:t>
            </a:r>
            <a:r>
              <a:rPr lang="en-US" sz="2400" dirty="0"/>
              <a:t>		</a:t>
            </a:r>
            <a:r>
              <a:rPr lang="zh-CN" altLang="en-US" sz="2400" dirty="0"/>
              <a:t>全部</a:t>
            </a:r>
            <a:endParaRPr lang="zh-CN" altLang="en-US" sz="2400" dirty="0"/>
          </a:p>
          <a:p>
            <a:r>
              <a:rPr lang="zh-CN" altLang="en-US" sz="2400" dirty="0"/>
              <a:t>查振宇         参与软件总体</a:t>
            </a:r>
            <a:r>
              <a:rPr lang="en-US" sz="2400" dirty="0"/>
              <a:t>		</a:t>
            </a:r>
            <a:r>
              <a:rPr lang="zh-CN" altLang="en-US" sz="2400" dirty="0"/>
              <a:t>全部</a:t>
            </a:r>
            <a:endParaRPr lang="zh-CN" altLang="en-US" sz="2400" dirty="0"/>
          </a:p>
          <a:p>
            <a:r>
              <a:rPr lang="zh-CN" altLang="en-US" sz="2400" dirty="0"/>
              <a:t>陈杭俊</a:t>
            </a:r>
            <a:r>
              <a:rPr lang="en-US" sz="2400" dirty="0"/>
              <a:t>	 </a:t>
            </a:r>
            <a:r>
              <a:rPr lang="zh-CN" altLang="en-US" sz="2400" dirty="0"/>
              <a:t>参与软件总体</a:t>
            </a:r>
            <a:r>
              <a:rPr lang="en-US" sz="2400" dirty="0"/>
              <a:t>		</a:t>
            </a:r>
            <a:r>
              <a:rPr lang="zh-CN" altLang="en-US" sz="2400" dirty="0"/>
              <a:t>全部</a:t>
            </a:r>
            <a:endParaRPr lang="zh-CN" altLang="en-US" sz="2400" dirty="0"/>
          </a:p>
          <a:p>
            <a:r>
              <a:rPr lang="zh-CN" altLang="en-US" sz="2400" dirty="0"/>
              <a:t>林伟</a:t>
            </a:r>
            <a:r>
              <a:rPr lang="en-US" sz="2400" dirty="0"/>
              <a:t>	 </a:t>
            </a:r>
            <a:r>
              <a:rPr lang="zh-CN" altLang="en-US" sz="2400" dirty="0"/>
              <a:t>参与软件总体</a:t>
            </a:r>
            <a:r>
              <a:rPr lang="en-US" sz="2400" dirty="0"/>
              <a:t>		</a:t>
            </a:r>
            <a:r>
              <a:rPr lang="zh-CN" altLang="en-US" sz="2400" dirty="0"/>
              <a:t>全部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3505</Words>
  <Application>WPS 演示</Application>
  <PresentationFormat>宽屏</PresentationFormat>
  <Paragraphs>285</Paragraphs>
  <Slides>32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方正兰亭特黑_GBK</vt:lpstr>
      <vt:lpstr>方正兰亭准黑_GBK</vt:lpstr>
      <vt:lpstr>Impact</vt:lpstr>
      <vt:lpstr>方正兰亭中粗黑_GBK</vt:lpstr>
      <vt:lpstr>Calibri</vt:lpstr>
      <vt:lpstr>微软雅黑</vt:lpstr>
      <vt:lpstr>Arial Unicode MS</vt:lpstr>
      <vt:lpstr>Times New Roman</vt:lpstr>
      <vt:lpstr>第一PPT，www.1ppt.com</vt:lpstr>
      <vt:lpstr>PowerPoint 演示文稿</vt:lpstr>
      <vt:lpstr>PowerPoint 演示文稿</vt:lpstr>
      <vt:lpstr>PowerPoint 演示文稿</vt:lpstr>
      <vt:lpstr>01.编写目的</vt:lpstr>
      <vt:lpstr>02.项目背景</vt:lpstr>
      <vt:lpstr>03.参考资料</vt:lpstr>
      <vt:lpstr>PowerPoint 演示文稿</vt:lpstr>
      <vt:lpstr>01.工作内容</vt:lpstr>
      <vt:lpstr>02.主要参加人员</vt:lpstr>
      <vt:lpstr>03.产品</vt:lpstr>
      <vt:lpstr>03.产品</vt:lpstr>
      <vt:lpstr>04.本计划的批准者和批准日期</vt:lpstr>
      <vt:lpstr>PowerPoint 演示文稿</vt:lpstr>
      <vt:lpstr> 01.工作任务分解人员分工</vt:lpstr>
      <vt:lpstr>PowerPoint 演示文稿</vt:lpstr>
      <vt:lpstr>PowerPoint 演示文稿</vt:lpstr>
      <vt:lpstr>01.需求工程经费预算</vt:lpstr>
      <vt:lpstr>PowerPoint 演示文稿</vt:lpstr>
      <vt:lpstr>01.业务需求</vt:lpstr>
      <vt:lpstr>03.系统运行环境</vt:lpstr>
      <vt:lpstr>PowerPoint 演示文稿</vt:lpstr>
      <vt:lpstr>PowerPoint 演示文稿</vt:lpstr>
      <vt:lpstr>PowerPoint 演示文稿</vt:lpstr>
      <vt:lpstr>PowerPoint 演示文稿</vt:lpstr>
      <vt:lpstr>01.开发团队内部沟通计划</vt:lpstr>
      <vt:lpstr>01.客户沟通计划</vt:lpstr>
      <vt:lpstr>PowerPoint 演示文稿</vt:lpstr>
      <vt:lpstr>01.风险评估</vt:lpstr>
      <vt:lpstr>02.风险控制</vt:lpstr>
      <vt:lpstr>PowerPoint 演示文稿</vt:lpstr>
      <vt:lpstr>小组分工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大气简洁</dc:title>
  <dc:creator>第一PPT模板网：www.1ppt.com</dc:creator>
  <cp:keywords>第一PPT模板网：www.1ppt.com</cp:keywords>
  <cp:lastModifiedBy>lemon</cp:lastModifiedBy>
  <cp:revision>573</cp:revision>
  <dcterms:created xsi:type="dcterms:W3CDTF">2015-09-30T13:08:00Z</dcterms:created>
  <dcterms:modified xsi:type="dcterms:W3CDTF">2017-11-02T05:38:36Z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KSOProductBuildVer">
    <vt:lpwstr>2052-10.1.0.6930</vt:lpwstr>
  </property>
</Properties>
</file>