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6" r:id="rId1"/>
  </p:sldMasterIdLst>
  <p:notesMasterIdLst>
    <p:notesMasterId r:id="rId27"/>
  </p:notesMasterIdLst>
  <p:sldIdLst>
    <p:sldId id="293" r:id="rId2"/>
    <p:sldId id="294" r:id="rId3"/>
    <p:sldId id="263" r:id="rId4"/>
    <p:sldId id="344" r:id="rId5"/>
    <p:sldId id="345" r:id="rId6"/>
    <p:sldId id="346" r:id="rId7"/>
    <p:sldId id="300" r:id="rId8"/>
    <p:sldId id="347" r:id="rId9"/>
    <p:sldId id="348" r:id="rId10"/>
    <p:sldId id="349" r:id="rId11"/>
    <p:sldId id="307" r:id="rId12"/>
    <p:sldId id="353" r:id="rId13"/>
    <p:sldId id="354" r:id="rId14"/>
    <p:sldId id="355" r:id="rId15"/>
    <p:sldId id="313" r:id="rId16"/>
    <p:sldId id="339" r:id="rId17"/>
    <p:sldId id="340" r:id="rId18"/>
    <p:sldId id="318" r:id="rId19"/>
    <p:sldId id="342" r:id="rId20"/>
    <p:sldId id="350" r:id="rId21"/>
    <p:sldId id="351" r:id="rId22"/>
    <p:sldId id="352" r:id="rId23"/>
    <p:sldId id="357" r:id="rId24"/>
    <p:sldId id="356" r:id="rId25"/>
    <p:sldId id="322" r:id="rId26"/>
  </p:sldIdLst>
  <p:sldSz cx="12192000" cy="6858000"/>
  <p:notesSz cx="6858000" cy="9144000"/>
  <p:embeddedFontLst>
    <p:embeddedFont>
      <p:font typeface="Calibri" pitchFamily="34" charset="0"/>
      <p:regular r:id="rId28"/>
      <p:bold r:id="rId29"/>
      <p:italic r:id="rId30"/>
      <p:boldItalic r:id="rId31"/>
    </p:embeddedFont>
    <p:embeddedFont>
      <p:font typeface="方正兰亭特黑_GBK" charset="-122"/>
      <p:regular r:id="rId32"/>
    </p:embeddedFont>
    <p:embeddedFont>
      <p:font typeface="方正兰亭准黑_GBK" charset="-122"/>
      <p:regular r:id="rId33"/>
    </p:embeddedFont>
    <p:embeddedFont>
      <p:font typeface="Impact" pitchFamily="34" charset="0"/>
      <p:regular r:id="rId34"/>
    </p:embeddedFont>
    <p:embeddedFont>
      <p:font typeface="方正兰亭中粗黑_GBK" charset="-122"/>
      <p:regular r:id="rId35"/>
    </p:embeddedFont>
    <p:embeddedFont>
      <p:font typeface="时尚中黑简体" charset="-122"/>
      <p:regular r:id="rId36"/>
    </p:embeddedFont>
  </p:embeddedFontLst>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1253" userDrawn="1">
          <p15:clr>
            <a:srgbClr val="A4A3A4"/>
          </p15:clr>
        </p15:guide>
        <p15:guide id="4" orient="horz" pos="3067" userDrawn="1">
          <p15:clr>
            <a:srgbClr val="A4A3A4"/>
          </p15:clr>
        </p15:guide>
        <p15:guide id="5" pos="5201" userDrawn="1">
          <p15:clr>
            <a:srgbClr val="A4A3A4"/>
          </p15:clr>
        </p15:guide>
        <p15:guide id="6" pos="2479" userDrawn="1">
          <p15:clr>
            <a:srgbClr val="A4A3A4"/>
          </p15:clr>
        </p15:guide>
        <p15:guide id="7" orient="horz" pos="3725" userDrawn="1">
          <p15:clr>
            <a:srgbClr val="A4A3A4"/>
          </p15:clr>
        </p15:guide>
        <p15:guide id="8" orient="horz" pos="414" userDrawn="1">
          <p15:clr>
            <a:srgbClr val="A4A3A4"/>
          </p15:clr>
        </p15:guide>
        <p15:guide id="9" pos="415"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B0B"/>
    <a:srgbClr val="F8F8F8"/>
    <a:srgbClr val="009999"/>
    <a:srgbClr val="021929"/>
    <a:srgbClr val="FF5050"/>
    <a:srgbClr val="003366"/>
    <a:srgbClr val="B12D25"/>
    <a:srgbClr val="E5E5E5"/>
    <a:srgbClr val="DEDEDE"/>
    <a:srgbClr val="5B77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6198" autoAdjust="0"/>
  </p:normalViewPr>
  <p:slideViewPr>
    <p:cSldViewPr snapToGrid="0">
      <p:cViewPr>
        <p:scale>
          <a:sx n="73" d="100"/>
          <a:sy n="73" d="100"/>
        </p:scale>
        <p:origin x="-570" y="-42"/>
      </p:cViewPr>
      <p:guideLst>
        <p:guide orient="horz" pos="2160"/>
        <p:guide orient="horz" pos="1253"/>
        <p:guide orient="horz" pos="3067"/>
        <p:guide orient="horz" pos="3725"/>
        <p:guide orient="horz" pos="414"/>
        <p:guide pos="3840"/>
        <p:guide pos="5201"/>
        <p:guide pos="2479"/>
        <p:guide pos="41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4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C3468-528F-419E-97D4-38981A651046}" type="datetimeFigureOut">
              <a:rPr lang="zh-CN" altLang="en-US" smtClean="0"/>
              <a:pPr/>
              <a:t>2017/10/26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06B33-BD50-4973-A02E-54C7B31D9E57}" type="slidenum">
              <a:rPr lang="zh-CN" altLang="en-US" smtClean="0"/>
              <a:pPr/>
              <a:t>‹#›</a:t>
            </a:fld>
            <a:endParaRPr lang="zh-CN" altLang="en-US"/>
          </a:p>
        </p:txBody>
      </p:sp>
    </p:spTree>
    <p:extLst>
      <p:ext uri="{BB962C8B-B14F-4D97-AF65-F5344CB8AC3E}">
        <p14:creationId xmlns="" xmlns:p14="http://schemas.microsoft.com/office/powerpoint/2010/main" val="77278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506B33-BD50-4973-A02E-54C7B31D9E57}" type="slidenum">
              <a:rPr lang="zh-CN" altLang="en-US" smtClean="0"/>
              <a:pPr/>
              <a:t>1</a:t>
            </a:fld>
            <a:endParaRPr lang="zh-CN" altLang="en-US"/>
          </a:p>
        </p:txBody>
      </p:sp>
    </p:spTree>
    <p:extLst>
      <p:ext uri="{BB962C8B-B14F-4D97-AF65-F5344CB8AC3E}">
        <p14:creationId xmlns="" xmlns:p14="http://schemas.microsoft.com/office/powerpoint/2010/main" val="2335738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pPr/>
              <a:t>19</a:t>
            </a:fld>
            <a:endParaRPr lang="zh-CN" altLang="en-US"/>
          </a:p>
        </p:txBody>
      </p:sp>
    </p:spTree>
    <p:extLst>
      <p:ext uri="{BB962C8B-B14F-4D97-AF65-F5344CB8AC3E}">
        <p14:creationId xmlns="" xmlns:p14="http://schemas.microsoft.com/office/powerpoint/2010/main" val="224708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506B33-BD50-4973-A02E-54C7B31D9E57}" type="slidenum">
              <a:rPr lang="zh-CN" altLang="en-US" smtClean="0"/>
              <a:pPr/>
              <a:t>25</a:t>
            </a:fld>
            <a:endParaRPr lang="zh-CN" altLang="en-US"/>
          </a:p>
        </p:txBody>
      </p:sp>
    </p:spTree>
    <p:extLst>
      <p:ext uri="{BB962C8B-B14F-4D97-AF65-F5344CB8AC3E}">
        <p14:creationId xmlns="" xmlns:p14="http://schemas.microsoft.com/office/powerpoint/2010/main" val="267728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pPr/>
              <a:t>2</a:t>
            </a:fld>
            <a:endParaRPr lang="zh-CN" altLang="en-US"/>
          </a:p>
        </p:txBody>
      </p:sp>
    </p:spTree>
    <p:extLst>
      <p:ext uri="{BB962C8B-B14F-4D97-AF65-F5344CB8AC3E}">
        <p14:creationId xmlns="" xmlns:p14="http://schemas.microsoft.com/office/powerpoint/2010/main" val="1363309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pPr/>
              <a:t>3</a:t>
            </a:fld>
            <a:endParaRPr lang="zh-CN" altLang="en-US"/>
          </a:p>
        </p:txBody>
      </p:sp>
    </p:spTree>
    <p:extLst>
      <p:ext uri="{BB962C8B-B14F-4D97-AF65-F5344CB8AC3E}">
        <p14:creationId xmlns="" xmlns:p14="http://schemas.microsoft.com/office/powerpoint/2010/main" val="295699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pPr/>
              <a:t>7</a:t>
            </a:fld>
            <a:endParaRPr lang="zh-CN" altLang="en-US"/>
          </a:p>
        </p:txBody>
      </p:sp>
    </p:spTree>
    <p:extLst>
      <p:ext uri="{BB962C8B-B14F-4D97-AF65-F5344CB8AC3E}">
        <p14:creationId xmlns="" xmlns:p14="http://schemas.microsoft.com/office/powerpoint/2010/main" val="19952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pPr/>
              <a:t>11</a:t>
            </a:fld>
            <a:endParaRPr lang="zh-CN" altLang="en-US"/>
          </a:p>
        </p:txBody>
      </p:sp>
    </p:spTree>
    <p:extLst>
      <p:ext uri="{BB962C8B-B14F-4D97-AF65-F5344CB8AC3E}">
        <p14:creationId xmlns="" xmlns:p14="http://schemas.microsoft.com/office/powerpoint/2010/main" val="4000201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pPr/>
              <a:t>15</a:t>
            </a:fld>
            <a:endParaRPr lang="zh-CN" altLang="en-US"/>
          </a:p>
        </p:txBody>
      </p:sp>
    </p:spTree>
    <p:extLst>
      <p:ext uri="{BB962C8B-B14F-4D97-AF65-F5344CB8AC3E}">
        <p14:creationId xmlns="" xmlns:p14="http://schemas.microsoft.com/office/powerpoint/2010/main" val="183894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pPr/>
              <a:t>16</a:t>
            </a:fld>
            <a:endParaRPr lang="zh-CN" altLang="en-US"/>
          </a:p>
        </p:txBody>
      </p:sp>
    </p:spTree>
    <p:extLst>
      <p:ext uri="{BB962C8B-B14F-4D97-AF65-F5344CB8AC3E}">
        <p14:creationId xmlns="" xmlns:p14="http://schemas.microsoft.com/office/powerpoint/2010/main" val="249324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pPr/>
              <a:t>17</a:t>
            </a:fld>
            <a:endParaRPr lang="zh-CN" altLang="en-US"/>
          </a:p>
        </p:txBody>
      </p:sp>
    </p:spTree>
    <p:extLst>
      <p:ext uri="{BB962C8B-B14F-4D97-AF65-F5344CB8AC3E}">
        <p14:creationId xmlns="" xmlns:p14="http://schemas.microsoft.com/office/powerpoint/2010/main" val="1574846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pPr/>
              <a:t>18</a:t>
            </a:fld>
            <a:endParaRPr lang="zh-CN" altLang="en-US"/>
          </a:p>
        </p:txBody>
      </p:sp>
    </p:spTree>
    <p:extLst>
      <p:ext uri="{BB962C8B-B14F-4D97-AF65-F5344CB8AC3E}">
        <p14:creationId xmlns="" xmlns:p14="http://schemas.microsoft.com/office/powerpoint/2010/main" val="4164536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pPr/>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pPr/>
              <a:t>‹#›</a:t>
            </a:fld>
            <a:endParaRPr lang="zh-CN" altLang="en-US"/>
          </a:p>
        </p:txBody>
      </p:sp>
    </p:spTree>
    <p:extLst>
      <p:ext uri="{BB962C8B-B14F-4D97-AF65-F5344CB8AC3E}">
        <p14:creationId xmlns="" xmlns:p14="http://schemas.microsoft.com/office/powerpoint/2010/main" val="3803175288"/>
      </p:ext>
    </p:extLst>
  </p:cSld>
  <p:clrMapOvr>
    <a:masterClrMapping/>
  </p:clrMapOvr>
  <p:transition spd="slow" advClick="0" advTm="0">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pPr/>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pPr/>
              <a:t>‹#›</a:t>
            </a:fld>
            <a:endParaRPr lang="zh-CN" altLang="en-US"/>
          </a:p>
        </p:txBody>
      </p:sp>
    </p:spTree>
    <p:extLst>
      <p:ext uri="{BB962C8B-B14F-4D97-AF65-F5344CB8AC3E}">
        <p14:creationId xmlns="" xmlns:p14="http://schemas.microsoft.com/office/powerpoint/2010/main" val="570920594"/>
      </p:ext>
    </p:extLst>
  </p:cSld>
  <p:clrMapOvr>
    <a:masterClrMapping/>
  </p:clrMapOvr>
  <p:transition spd="slow" advClick="0" advTm="0">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pPr/>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pPr/>
              <a:t>‹#›</a:t>
            </a:fld>
            <a:endParaRPr lang="zh-CN" altLang="en-US"/>
          </a:p>
        </p:txBody>
      </p:sp>
    </p:spTree>
    <p:extLst>
      <p:ext uri="{BB962C8B-B14F-4D97-AF65-F5344CB8AC3E}">
        <p14:creationId xmlns="" xmlns:p14="http://schemas.microsoft.com/office/powerpoint/2010/main" val="4048380876"/>
      </p:ext>
    </p:extLst>
  </p:cSld>
  <p:clrMapOvr>
    <a:masterClrMapping/>
  </p:clrMapOvr>
  <p:transition spd="slow" advClick="0" advTm="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pPr/>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pPr/>
              <a:t>‹#›</a:t>
            </a:fld>
            <a:endParaRPr lang="zh-CN" altLang="en-US"/>
          </a:p>
        </p:txBody>
      </p:sp>
    </p:spTree>
    <p:extLst>
      <p:ext uri="{BB962C8B-B14F-4D97-AF65-F5344CB8AC3E}">
        <p14:creationId xmlns="" xmlns:p14="http://schemas.microsoft.com/office/powerpoint/2010/main" val="12145226"/>
      </p:ext>
    </p:extLst>
  </p:cSld>
  <p:clrMapOvr>
    <a:masterClrMapping/>
  </p:clrMapOvr>
  <p:transition spd="slow" advClick="0" advTm="0">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EEC6C49-B95F-4EF2-A28C-2B0EE7EF8415}" type="datetimeFigureOut">
              <a:rPr lang="zh-CN" altLang="en-US" smtClean="0"/>
              <a:pPr/>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pPr/>
              <a:t>‹#›</a:t>
            </a:fld>
            <a:endParaRPr lang="zh-CN" altLang="en-US"/>
          </a:p>
        </p:txBody>
      </p:sp>
    </p:spTree>
    <p:extLst>
      <p:ext uri="{BB962C8B-B14F-4D97-AF65-F5344CB8AC3E}">
        <p14:creationId xmlns="" xmlns:p14="http://schemas.microsoft.com/office/powerpoint/2010/main" val="1491156082"/>
      </p:ext>
    </p:extLst>
  </p:cSld>
  <p:clrMapOvr>
    <a:masterClrMapping/>
  </p:clrMapOvr>
  <p:transition spd="slow"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EEC6C49-B95F-4EF2-A28C-2B0EE7EF8415}" type="datetimeFigureOut">
              <a:rPr lang="zh-CN" altLang="en-US" smtClean="0"/>
              <a:pPr/>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pPr/>
              <a:t>‹#›</a:t>
            </a:fld>
            <a:endParaRPr lang="zh-CN" altLang="en-US"/>
          </a:p>
        </p:txBody>
      </p:sp>
    </p:spTree>
    <p:extLst>
      <p:ext uri="{BB962C8B-B14F-4D97-AF65-F5344CB8AC3E}">
        <p14:creationId xmlns="" xmlns:p14="http://schemas.microsoft.com/office/powerpoint/2010/main" val="1732376227"/>
      </p:ext>
    </p:extLst>
  </p:cSld>
  <p:clrMapOvr>
    <a:masterClrMapping/>
  </p:clrMapOvr>
  <p:transition spd="slow"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EEC6C49-B95F-4EF2-A28C-2B0EE7EF8415}" type="datetimeFigureOut">
              <a:rPr lang="zh-CN" altLang="en-US" smtClean="0"/>
              <a:pPr/>
              <a:t>2017/10/26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B7DC80-7304-42FF-B73E-E917F4A02325}" type="slidenum">
              <a:rPr lang="zh-CN" altLang="en-US" smtClean="0"/>
              <a:pPr/>
              <a:t>‹#›</a:t>
            </a:fld>
            <a:endParaRPr lang="zh-CN" altLang="en-US"/>
          </a:p>
        </p:txBody>
      </p:sp>
    </p:spTree>
    <p:extLst>
      <p:ext uri="{BB962C8B-B14F-4D97-AF65-F5344CB8AC3E}">
        <p14:creationId xmlns="" xmlns:p14="http://schemas.microsoft.com/office/powerpoint/2010/main" val="385879518"/>
      </p:ext>
    </p:extLst>
  </p:cSld>
  <p:clrMapOvr>
    <a:masterClrMapping/>
  </p:clrMapOvr>
  <p:transition spd="slow"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EEC6C49-B95F-4EF2-A28C-2B0EE7EF8415}" type="datetimeFigureOut">
              <a:rPr lang="zh-CN" altLang="en-US" smtClean="0"/>
              <a:pPr/>
              <a:t>2017/10/26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B7DC80-7304-42FF-B73E-E917F4A02325}" type="slidenum">
              <a:rPr lang="zh-CN" altLang="en-US" smtClean="0"/>
              <a:pPr/>
              <a:t>‹#›</a:t>
            </a:fld>
            <a:endParaRPr lang="zh-CN" altLang="en-US"/>
          </a:p>
        </p:txBody>
      </p:sp>
    </p:spTree>
    <p:extLst>
      <p:ext uri="{BB962C8B-B14F-4D97-AF65-F5344CB8AC3E}">
        <p14:creationId xmlns="" xmlns:p14="http://schemas.microsoft.com/office/powerpoint/2010/main" val="3650145167"/>
      </p:ext>
    </p:extLst>
  </p:cSld>
  <p:clrMapOvr>
    <a:masterClrMapping/>
  </p:clrMapOvr>
  <p:transition spd="slow"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EC6C49-B95F-4EF2-A28C-2B0EE7EF8415}" type="datetimeFigureOut">
              <a:rPr lang="zh-CN" altLang="en-US" smtClean="0"/>
              <a:pPr/>
              <a:t>2017/10/26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16985D-ACD7-4DAB-8EAC-926A93D37270}" type="slidenum">
              <a:rPr lang="zh-CN" altLang="en-US" smtClean="0"/>
              <a:pPr/>
              <a:t>‹#›</a:t>
            </a:fld>
            <a:endParaRPr lang="zh-CN" altLang="en-US"/>
          </a:p>
        </p:txBody>
      </p:sp>
    </p:spTree>
    <p:extLst>
      <p:ext uri="{BB962C8B-B14F-4D97-AF65-F5344CB8AC3E}">
        <p14:creationId xmlns="" xmlns:p14="http://schemas.microsoft.com/office/powerpoint/2010/main" val="3141527859"/>
      </p:ext>
    </p:extLst>
  </p:cSld>
  <p:clrMapOvr>
    <a:masterClrMapping/>
  </p:clrMapOvr>
  <p:transition spd="slow" advClick="0" advTm="0">
    <p:push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EEC6C49-B95F-4EF2-A28C-2B0EE7EF8415}" type="datetimeFigureOut">
              <a:rPr lang="zh-CN" altLang="en-US" smtClean="0"/>
              <a:pPr/>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pPr/>
              <a:t>‹#›</a:t>
            </a:fld>
            <a:endParaRPr lang="zh-CN" altLang="en-US"/>
          </a:p>
        </p:txBody>
      </p:sp>
    </p:spTree>
    <p:extLst>
      <p:ext uri="{BB962C8B-B14F-4D97-AF65-F5344CB8AC3E}">
        <p14:creationId xmlns="" xmlns:p14="http://schemas.microsoft.com/office/powerpoint/2010/main" val="3427072575"/>
      </p:ext>
    </p:extLst>
  </p:cSld>
  <p:clrMapOvr>
    <a:masterClrMapping/>
  </p:clrMapOvr>
  <p:transition spd="slow" advClick="0" advTm="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EEC6C49-B95F-4EF2-A28C-2B0EE7EF8415}" type="datetimeFigureOut">
              <a:rPr lang="zh-CN" altLang="en-US" smtClean="0"/>
              <a:pPr/>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pPr/>
              <a:t>‹#›</a:t>
            </a:fld>
            <a:endParaRPr lang="zh-CN" altLang="en-US"/>
          </a:p>
        </p:txBody>
      </p:sp>
    </p:spTree>
    <p:extLst>
      <p:ext uri="{BB962C8B-B14F-4D97-AF65-F5344CB8AC3E}">
        <p14:creationId xmlns="" xmlns:p14="http://schemas.microsoft.com/office/powerpoint/2010/main" val="38283695"/>
      </p:ext>
    </p:extLst>
  </p:cSld>
  <p:clrMapOvr>
    <a:masterClrMapping/>
  </p:clrMapOvr>
  <p:transition spd="slow" advClick="0" advTm="0">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C6C49-B95F-4EF2-A28C-2B0EE7EF8415}" type="datetimeFigureOut">
              <a:rPr lang="zh-CN" altLang="en-US" smtClean="0"/>
              <a:pPr/>
              <a:t>2017/10/26</a:t>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7DC80-7304-42FF-B73E-E917F4A02325}" type="slidenum">
              <a:rPr lang="zh-CN" altLang="en-US" smtClean="0"/>
              <a:pPr/>
              <a:t>‹#›</a:t>
            </a:fld>
            <a:endParaRPr lang="zh-CN" altLang="en-US"/>
          </a:p>
        </p:txBody>
      </p:sp>
    </p:spTree>
    <p:extLst>
      <p:ext uri="{BB962C8B-B14F-4D97-AF65-F5344CB8AC3E}">
        <p14:creationId xmlns="" xmlns:p14="http://schemas.microsoft.com/office/powerpoint/2010/main" val="206063047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spd="slow" advClick="0" advTm="0">
    <p:push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等腰三角形 46"/>
          <p:cNvSpPr/>
          <p:nvPr/>
        </p:nvSpPr>
        <p:spPr>
          <a:xfrm rot="20846006">
            <a:off x="1586664" y="-725006"/>
            <a:ext cx="7888288" cy="5661007"/>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4065129">
            <a:off x="1869839" y="-83844"/>
            <a:ext cx="8181428" cy="5871378"/>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8"/>
          <p:cNvSpPr txBox="1"/>
          <p:nvPr/>
        </p:nvSpPr>
        <p:spPr>
          <a:xfrm>
            <a:off x="3461427" y="3669300"/>
            <a:ext cx="4815742" cy="769441"/>
          </a:xfrm>
          <a:prstGeom prst="rect">
            <a:avLst/>
          </a:prstGeom>
          <a:noFill/>
        </p:spPr>
        <p:txBody>
          <a:bodyPr wrap="none" rtlCol="0">
            <a:spAutoFit/>
          </a:bodyPr>
          <a:lstStyle/>
          <a:p>
            <a:r>
              <a:rPr lang="en-US" altLang="zh-CN" sz="4400" dirty="0" smtClean="0">
                <a:solidFill>
                  <a:schemeClr val="tx1">
                    <a:lumMod val="50000"/>
                    <a:lumOff val="50000"/>
                  </a:schemeClr>
                </a:solidFill>
                <a:latin typeface="方正兰亭特黑_GBK" panose="02000000000000000000" pitchFamily="2" charset="-122"/>
                <a:ea typeface="方正兰亭特黑_GBK" panose="02000000000000000000" pitchFamily="2" charset="-122"/>
              </a:rPr>
              <a:t>G13</a:t>
            </a:r>
            <a:r>
              <a:rPr lang="zh-CN" altLang="en-US" sz="4400" dirty="0" smtClean="0">
                <a:solidFill>
                  <a:schemeClr val="tx1">
                    <a:lumMod val="50000"/>
                    <a:lumOff val="50000"/>
                  </a:schemeClr>
                </a:solidFill>
                <a:latin typeface="方正兰亭特黑_GBK" panose="02000000000000000000" pitchFamily="2" charset="-122"/>
                <a:ea typeface="方正兰亭特黑_GBK" panose="02000000000000000000" pitchFamily="2" charset="-122"/>
              </a:rPr>
              <a:t>项目开发计划</a:t>
            </a:r>
            <a:endParaRPr lang="zh-CN" altLang="en-US" sz="44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50" name="等腰三角形 49"/>
          <p:cNvSpPr/>
          <p:nvPr/>
        </p:nvSpPr>
        <p:spPr>
          <a:xfrm rot="11406555">
            <a:off x="7344177" y="82998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592427">
            <a:off x="2903060" y="618113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0" y="6366040"/>
            <a:ext cx="594484" cy="491961"/>
          </a:xfrm>
          <a:prstGeom prst="triangle">
            <a:avLst>
              <a:gd name="adj" fmla="val 0"/>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6200000">
            <a:off x="11648777" y="6314778"/>
            <a:ext cx="594485" cy="491961"/>
          </a:xfrm>
          <a:prstGeom prst="triangle">
            <a:avLst>
              <a:gd name="adj" fmla="val 0"/>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51548" y="1772321"/>
            <a:ext cx="3004349" cy="2215991"/>
          </a:xfrm>
          <a:prstGeom prst="rect">
            <a:avLst/>
          </a:prstGeom>
          <a:noFill/>
        </p:spPr>
        <p:txBody>
          <a:bodyPr wrap="none" rtlCol="0">
            <a:spAutoFit/>
          </a:bodyPr>
          <a:lstStyle/>
          <a:p>
            <a:r>
              <a:rPr lang="en-US" altLang="zh-CN" sz="13800" dirty="0" smtClean="0">
                <a:solidFill>
                  <a:schemeClr val="accent1"/>
                </a:solidFill>
                <a:latin typeface="Impact" panose="020B0806030902050204" pitchFamily="34" charset="0"/>
              </a:rPr>
              <a:t>PRD</a:t>
            </a:r>
            <a:endParaRPr lang="zh-CN" altLang="en-US" sz="13800" dirty="0">
              <a:solidFill>
                <a:schemeClr val="accent1"/>
              </a:solidFill>
              <a:latin typeface="Impact" panose="020B0806030902050204" pitchFamily="34" charset="0"/>
            </a:endParaRPr>
          </a:p>
        </p:txBody>
      </p:sp>
      <p:pic>
        <p:nvPicPr>
          <p:cNvPr id="34817" name="Picture 1" descr="C:\Users\lemon\Desktop\微信图片_20171022122841.jpg"/>
          <p:cNvPicPr>
            <a:picLocks noChangeAspect="1" noChangeArrowheads="1"/>
          </p:cNvPicPr>
          <p:nvPr/>
        </p:nvPicPr>
        <p:blipFill>
          <a:blip r:embed="rId3"/>
          <a:srcRect/>
          <a:stretch>
            <a:fillRect/>
          </a:stretch>
        </p:blipFill>
        <p:spPr bwMode="auto">
          <a:xfrm>
            <a:off x="9487583" y="0"/>
            <a:ext cx="2287144" cy="2168434"/>
          </a:xfrm>
          <a:prstGeom prst="rect">
            <a:avLst/>
          </a:prstGeom>
          <a:noFill/>
        </p:spPr>
      </p:pic>
    </p:spTree>
    <p:extLst>
      <p:ext uri="{BB962C8B-B14F-4D97-AF65-F5344CB8AC3E}">
        <p14:creationId xmlns="" xmlns:p14="http://schemas.microsoft.com/office/powerpoint/2010/main" val="881876626"/>
      </p:ext>
    </p:extLst>
  </p:cSld>
  <p:clrMapOvr>
    <a:masterClrMapping/>
  </p:clrMapOvr>
  <mc:AlternateContent xmlns:mc="http://schemas.openxmlformats.org/markup-compatibility/2006">
    <mc:Choice xmlns="" xmlns:p14="http://schemas.microsoft.com/office/powerpoint/2010/main" Requires="p14">
      <p:transition spd="slow" p14:dur="3000" advClick="0" advTm="0">
        <p14:vortex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8" presetClass="emph" presetSubtype="0" fill="hold" grpId="0" nodeType="withEffect">
                                  <p:stCondLst>
                                    <p:cond delay="0"/>
                                  </p:stCondLst>
                                  <p:childTnLst>
                                    <p:animRot by="21600000">
                                      <p:cBhvr>
                                        <p:cTn id="9" dur="3500" fill="hold"/>
                                        <p:tgtEl>
                                          <p:spTgt spid="47"/>
                                        </p:tgtEl>
                                        <p:attrNameLst>
                                          <p:attrName>r</p:attrName>
                                        </p:attrNameLst>
                                      </p:cBhvr>
                                    </p:animRot>
                                  </p:childTnLst>
                                </p:cTn>
                              </p:par>
                              <p:par>
                                <p:cTn id="10" presetID="10" presetClass="entr" presetSubtype="0" fill="hold" grpId="1"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8" presetClass="emph" presetSubtype="0" fill="hold" grpId="0" nodeType="withEffect">
                                  <p:stCondLst>
                                    <p:cond delay="0"/>
                                  </p:stCondLst>
                                  <p:childTnLst>
                                    <p:animRot by="-21600000">
                                      <p:cBhvr>
                                        <p:cTn id="14" dur="3500" fill="hold"/>
                                        <p:tgtEl>
                                          <p:spTgt spid="48"/>
                                        </p:tgtEl>
                                        <p:attrNameLst>
                                          <p:attrName>r</p:attrName>
                                        </p:attrNameLst>
                                      </p:cBhvr>
                                    </p:animRot>
                                  </p:childTnLst>
                                </p:cTn>
                              </p:par>
                              <p:par>
                                <p:cTn id="15" presetID="47"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750"/>
                                        <p:tgtEl>
                                          <p:spTgt spid="49"/>
                                        </p:tgtEl>
                                      </p:cBhvr>
                                    </p:animEffect>
                                    <p:anim calcmode="lin" valueType="num">
                                      <p:cBhvr>
                                        <p:cTn id="23" dur="750" fill="hold"/>
                                        <p:tgtEl>
                                          <p:spTgt spid="49"/>
                                        </p:tgtEl>
                                        <p:attrNameLst>
                                          <p:attrName>ppt_x</p:attrName>
                                        </p:attrNameLst>
                                      </p:cBhvr>
                                      <p:tavLst>
                                        <p:tav tm="0">
                                          <p:val>
                                            <p:strVal val="#ppt_x"/>
                                          </p:val>
                                        </p:tav>
                                        <p:tav tm="100000">
                                          <p:val>
                                            <p:strVal val="#ppt_x"/>
                                          </p:val>
                                        </p:tav>
                                      </p:tavLst>
                                    </p:anim>
                                    <p:anim calcmode="lin" valueType="num">
                                      <p:cBhvr>
                                        <p:cTn id="24" dur="750" fill="hold"/>
                                        <p:tgtEl>
                                          <p:spTgt spid="49"/>
                                        </p:tgtEl>
                                        <p:attrNameLst>
                                          <p:attrName>ppt_y</p:attrName>
                                        </p:attrNameLst>
                                      </p:cBhvr>
                                      <p:tavLst>
                                        <p:tav tm="0">
                                          <p:val>
                                            <p:strVal val="#ppt_y+.1"/>
                                          </p:val>
                                        </p:tav>
                                        <p:tav tm="100000">
                                          <p:val>
                                            <p:strVal val="#ppt_y"/>
                                          </p:val>
                                        </p:tav>
                                      </p:tavLst>
                                    </p:anim>
                                  </p:childTnLst>
                                </p:cTn>
                              </p:par>
                              <p:par>
                                <p:cTn id="25" presetID="2" presetClass="entr" presetSubtype="3" fill="hold" grpId="0" nodeType="withEffect">
                                  <p:stCondLst>
                                    <p:cond delay="50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1+#ppt_w/2"/>
                                          </p:val>
                                        </p:tav>
                                        <p:tav tm="100000">
                                          <p:val>
                                            <p:strVal val="#ppt_x"/>
                                          </p:val>
                                        </p:tav>
                                      </p:tavLst>
                                    </p:anim>
                                    <p:anim calcmode="lin" valueType="num">
                                      <p:cBhvr additive="base">
                                        <p:cTn id="28" dur="500" fill="hold"/>
                                        <p:tgtEl>
                                          <p:spTgt spid="50"/>
                                        </p:tgtEl>
                                        <p:attrNameLst>
                                          <p:attrName>ppt_y</p:attrName>
                                        </p:attrNameLst>
                                      </p:cBhvr>
                                      <p:tavLst>
                                        <p:tav tm="0">
                                          <p:val>
                                            <p:strVal val="0-#ppt_h/2"/>
                                          </p:val>
                                        </p:tav>
                                        <p:tav tm="100000">
                                          <p:val>
                                            <p:strVal val="#ppt_y"/>
                                          </p:val>
                                        </p:tav>
                                      </p:tavLst>
                                    </p:anim>
                                  </p:childTnLst>
                                </p:cTn>
                              </p:par>
                              <p:par>
                                <p:cTn id="29" presetID="8" presetClass="emph" presetSubtype="0" fill="hold" grpId="1" nodeType="withEffect">
                                  <p:stCondLst>
                                    <p:cond delay="500"/>
                                  </p:stCondLst>
                                  <p:childTnLst>
                                    <p:animRot by="21600000">
                                      <p:cBhvr>
                                        <p:cTn id="30" dur="2000" fill="hold"/>
                                        <p:tgtEl>
                                          <p:spTgt spid="50"/>
                                        </p:tgtEl>
                                        <p:attrNameLst>
                                          <p:attrName>r</p:attrName>
                                        </p:attrNameLst>
                                      </p:cBhvr>
                                    </p:animRot>
                                  </p:childTnLst>
                                </p:cTn>
                              </p:par>
                              <p:par>
                                <p:cTn id="31" presetID="2" presetClass="entr" presetSubtype="12" fill="hold" grpId="0" nodeType="withEffect">
                                  <p:stCondLst>
                                    <p:cond delay="50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8" presetClass="emph" presetSubtype="0" fill="hold" grpId="1" nodeType="withEffect">
                                  <p:stCondLst>
                                    <p:cond delay="500"/>
                                  </p:stCondLst>
                                  <p:childTnLst>
                                    <p:animRot by="21600000">
                                      <p:cBhvr>
                                        <p:cTn id="36" dur="2000" fill="hold"/>
                                        <p:tgtEl>
                                          <p:spTgt spid="51"/>
                                        </p:tgtEl>
                                        <p:attrNameLst>
                                          <p:attrName>r</p:attrName>
                                        </p:attrNameLst>
                                      </p:cBhvr>
                                    </p:animRot>
                                  </p:childTnLst>
                                </p:cTn>
                              </p:par>
                              <p:par>
                                <p:cTn id="37" presetID="42"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anim calcmode="lin" valueType="num">
                                      <p:cBhvr>
                                        <p:cTn id="45" dur="1000" fill="hold"/>
                                        <p:tgtEl>
                                          <p:spTgt spid="58"/>
                                        </p:tgtEl>
                                        <p:attrNameLst>
                                          <p:attrName>ppt_x</p:attrName>
                                        </p:attrNameLst>
                                      </p:cBhvr>
                                      <p:tavLst>
                                        <p:tav tm="0">
                                          <p:val>
                                            <p:strVal val="#ppt_x"/>
                                          </p:val>
                                        </p:tav>
                                        <p:tav tm="100000">
                                          <p:val>
                                            <p:strVal val="#ppt_x"/>
                                          </p:val>
                                        </p:tav>
                                      </p:tavLst>
                                    </p:anim>
                                    <p:anim calcmode="lin" valueType="num">
                                      <p:cBhvr>
                                        <p:cTn id="4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p:bldP spid="50" grpId="0" animBg="1"/>
      <p:bldP spid="50" grpId="1" animBg="1"/>
      <p:bldP spid="51" grpId="0" animBg="1"/>
      <p:bldP spid="51" grpId="1" animBg="1"/>
      <p:bldP spid="57" grpId="0" animBg="1"/>
      <p:bldP spid="58"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03.</a:t>
            </a:r>
            <a:r>
              <a:rPr lang="zh-CN" altLang="en-US" dirty="0" smtClean="0">
                <a:solidFill>
                  <a:schemeClr val="accent2"/>
                </a:solidFill>
                <a:effectLst>
                  <a:outerShdw blurRad="38100" dist="38100" dir="2700000" algn="tl">
                    <a:srgbClr val="000000">
                      <a:alpha val="43137"/>
                    </a:srgbClr>
                  </a:outerShdw>
                </a:effectLst>
                <a:cs typeface="+mn-ea"/>
              </a:rPr>
              <a:t>产品</a:t>
            </a:r>
            <a:endParaRPr lang="zh-CN" altLang="en-US" dirty="0"/>
          </a:p>
        </p:txBody>
      </p:sp>
      <p:sp>
        <p:nvSpPr>
          <p:cNvPr id="3" name="内容占位符 2"/>
          <p:cNvSpPr>
            <a:spLocks noGrp="1"/>
          </p:cNvSpPr>
          <p:nvPr>
            <p:ph idx="1"/>
          </p:nvPr>
        </p:nvSpPr>
        <p:spPr/>
        <p:txBody>
          <a:bodyPr/>
          <a:lstStyle/>
          <a:p>
            <a:endParaRPr lang="en-US" altLang="zh-CN" sz="2400" dirty="0" smtClean="0"/>
          </a:p>
          <a:p>
            <a:endParaRPr lang="en-US" altLang="zh-CN" sz="2400" dirty="0" smtClean="0"/>
          </a:p>
          <a:p>
            <a:r>
              <a:rPr lang="zh-CN" altLang="en-US" sz="2400" dirty="0" smtClean="0"/>
              <a:t>项目名称：软件工程系列课程教学辅助网站</a:t>
            </a:r>
            <a:r>
              <a:rPr lang="en-US" sz="2400" dirty="0" smtClean="0"/>
              <a:t>   </a:t>
            </a:r>
            <a:endParaRPr lang="zh-CN" altLang="en-US" sz="2400" dirty="0" smtClean="0"/>
          </a:p>
          <a:p>
            <a:r>
              <a:rPr lang="zh-CN" altLang="en-US" sz="2400" dirty="0" smtClean="0"/>
              <a:t>编程语言：</a:t>
            </a:r>
            <a:r>
              <a:rPr lang="en-US" sz="2400" dirty="0" smtClean="0"/>
              <a:t>html</a:t>
            </a:r>
            <a:r>
              <a:rPr lang="zh-CN" altLang="en-US" sz="2400" dirty="0" smtClean="0"/>
              <a:t>，</a:t>
            </a:r>
            <a:r>
              <a:rPr lang="en-US" sz="2400" dirty="0" smtClean="0"/>
              <a:t>JavaScript</a:t>
            </a:r>
            <a:r>
              <a:rPr lang="zh-CN" altLang="en-US" sz="2400" dirty="0" smtClean="0"/>
              <a:t>，</a:t>
            </a:r>
            <a:r>
              <a:rPr lang="en-US" sz="2400" dirty="0" smtClean="0"/>
              <a:t>Java</a:t>
            </a:r>
            <a:r>
              <a:rPr lang="zh-CN" altLang="en-US" sz="2400" dirty="0" smtClean="0"/>
              <a:t>等</a:t>
            </a:r>
          </a:p>
          <a:p>
            <a:r>
              <a:rPr lang="zh-CN" altLang="en-US" sz="2400" dirty="0" smtClean="0"/>
              <a:t>主要功能：教师可对学生资料、成绩以及所选课程进行修改管理；学生可通过查询获取自身成绩，自主选择相关课程。</a:t>
            </a:r>
            <a:endParaRPr lang="en-US" altLang="zh-CN" sz="2400" dirty="0" smtClean="0"/>
          </a:p>
          <a:p>
            <a:endParaRPr lang="en-US" altLang="zh-CN" sz="2400" dirty="0" smtClean="0"/>
          </a:p>
          <a:p>
            <a:endParaRPr lang="en-US" altLang="zh-CN" sz="2400" dirty="0" smtClean="0"/>
          </a:p>
          <a:p>
            <a:r>
              <a:rPr lang="zh-CN" altLang="en-US" sz="2400" dirty="0" smtClean="0"/>
              <a:t>完成项目的最终期限：第</a:t>
            </a:r>
            <a:r>
              <a:rPr lang="en-US" sz="2400" dirty="0" smtClean="0"/>
              <a:t>15</a:t>
            </a:r>
            <a:r>
              <a:rPr lang="zh-CN" altLang="en-US" sz="2400" dirty="0" smtClean="0"/>
              <a:t>周周末（</a:t>
            </a:r>
            <a:r>
              <a:rPr lang="en-US" sz="2400" dirty="0" smtClean="0"/>
              <a:t>2018.1</a:t>
            </a:r>
            <a:r>
              <a:rPr lang="zh-CN" altLang="en-US" sz="2400" dirty="0" smtClean="0"/>
              <a:t>月）（不包括测试及验收）</a:t>
            </a:r>
            <a:endParaRPr lang="zh-CN" altLang="en-US" sz="2400" dirty="0"/>
          </a:p>
        </p:txBody>
      </p:sp>
      <p:pic>
        <p:nvPicPr>
          <p:cNvPr id="4"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0"/>
            <a:ext cx="4724400" cy="6858000"/>
            <a:chOff x="0" y="0"/>
            <a:chExt cx="4724400" cy="6858000"/>
          </a:xfrm>
          <a:solidFill>
            <a:schemeClr val="accent2"/>
          </a:solidFill>
        </p:grpSpPr>
        <p:sp>
          <p:nvSpPr>
            <p:cNvPr id="6" name="矩形 5"/>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944455" y="2591337"/>
            <a:ext cx="8247545" cy="1602756"/>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13239" y="2626344"/>
            <a:ext cx="1748518" cy="1507343"/>
            <a:chOff x="2513239" y="2626344"/>
            <a:chExt cx="1748518" cy="1507343"/>
          </a:xfrm>
          <a:solidFill>
            <a:srgbClr val="00B0F0"/>
          </a:solidFill>
        </p:grpSpPr>
        <p:sp>
          <p:nvSpPr>
            <p:cNvPr id="10" name="六边形 9"/>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66115" y="2941832"/>
              <a:ext cx="1093569" cy="923330"/>
            </a:xfrm>
            <a:prstGeom prst="rect">
              <a:avLst/>
            </a:prstGeom>
            <a:noFill/>
            <a:ln>
              <a:noFill/>
            </a:ln>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03</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2379177" cy="707886"/>
          </a:xfrm>
          <a:prstGeom prst="rect">
            <a:avLst/>
          </a:prstGeom>
        </p:spPr>
        <p:txBody>
          <a:bodyPr wrap="none">
            <a:spAutoFit/>
          </a:bodyPr>
          <a:lstStyle/>
          <a:p>
            <a:r>
              <a:rPr lang="zh-CN" altLang="en-US" sz="4000" dirty="0" smtClean="0">
                <a:solidFill>
                  <a:schemeClr val="bg1"/>
                </a:solidFill>
                <a:latin typeface="方正兰亭准黑_GBK" panose="02000000000000000000" pitchFamily="2" charset="-122"/>
                <a:ea typeface="方正兰亭准黑_GBK" panose="02000000000000000000" pitchFamily="2" charset="-122"/>
              </a:rPr>
              <a:t>实施计划 </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14" name="矩形 13"/>
          <p:cNvSpPr/>
          <p:nvPr/>
        </p:nvSpPr>
        <p:spPr>
          <a:xfrm>
            <a:off x="8393143" y="2741825"/>
            <a:ext cx="3730508"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工作任务的分解与人员与人员的分工</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6" name="矩形 15"/>
          <p:cNvSpPr/>
          <p:nvPr/>
        </p:nvSpPr>
        <p:spPr>
          <a:xfrm>
            <a:off x="8380079" y="3242245"/>
            <a:ext cx="857927"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进度</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9" name="矩形 18"/>
          <p:cNvSpPr/>
          <p:nvPr/>
        </p:nvSpPr>
        <p:spPr>
          <a:xfrm>
            <a:off x="8406387" y="3738632"/>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关键问题</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13" name="Picture 1" descr="C:\Users\lemon\Desktop\微信图片_20171022122841.jpg"/>
          <p:cNvPicPr>
            <a:picLocks noChangeAspect="1" noChangeArrowheads="1"/>
          </p:cNvPicPr>
          <p:nvPr/>
        </p:nvPicPr>
        <p:blipFill>
          <a:blip r:embed="rId3"/>
          <a:srcRect/>
          <a:stretch>
            <a:fillRect/>
          </a:stretch>
        </p:blipFill>
        <p:spPr bwMode="auto">
          <a:xfrm>
            <a:off x="9814156" y="182881"/>
            <a:ext cx="1837914" cy="1742520"/>
          </a:xfrm>
          <a:prstGeom prst="rect">
            <a:avLst/>
          </a:prstGeom>
          <a:noFill/>
        </p:spPr>
      </p:pic>
    </p:spTree>
    <p:extLst>
      <p:ext uri="{BB962C8B-B14F-4D97-AF65-F5344CB8AC3E}">
        <p14:creationId xmlns="" xmlns:p14="http://schemas.microsoft.com/office/powerpoint/2010/main" val="2283380835"/>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4" grpId="0"/>
      <p:bldP spid="16"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71623" y="440466"/>
            <a:ext cx="5000370" cy="5699075"/>
          </a:xfrm>
          <a:prstGeom prst="rect">
            <a:avLst/>
          </a:prstGeom>
          <a:noFill/>
          <a:ln w="9525">
            <a:noFill/>
            <a:miter lim="800000"/>
            <a:headEnd/>
            <a:tailEnd/>
          </a:ln>
          <a:effectLst/>
        </p:spPr>
      </p:pic>
      <p:sp>
        <p:nvSpPr>
          <p:cNvPr id="2" name="标题 1"/>
          <p:cNvSpPr>
            <a:spLocks noGrp="1"/>
          </p:cNvSpPr>
          <p:nvPr>
            <p:ph type="title"/>
          </p:nvPr>
        </p:nvSpPr>
        <p:spPr/>
        <p:txBody>
          <a:bodyPr>
            <a:normAutofit fontScale="90000"/>
          </a:bodyPr>
          <a:lstStyle/>
          <a:p>
            <a:r>
              <a:rPr lang="en-US" altLang="zh-CN" dirty="0" smtClean="0">
                <a:solidFill>
                  <a:schemeClr val="accent2"/>
                </a:solidFill>
                <a:effectLst>
                  <a:outerShdw blurRad="38100" dist="38100" dir="2700000" algn="tl">
                    <a:srgbClr val="000000">
                      <a:alpha val="43137"/>
                    </a:srgbClr>
                  </a:outerShdw>
                </a:effectLst>
                <a:cs typeface="+mn-ea"/>
              </a:rPr>
              <a:t>                   01.</a:t>
            </a:r>
            <a:r>
              <a:rPr lang="zh-CN" altLang="en-US" dirty="0" smtClean="0">
                <a:solidFill>
                  <a:schemeClr val="accent2"/>
                </a:solidFill>
                <a:effectLst>
                  <a:outerShdw blurRad="38100" dist="38100" dir="2700000" algn="tl">
                    <a:srgbClr val="000000">
                      <a:alpha val="43137"/>
                    </a:srgbClr>
                  </a:outerShdw>
                </a:effectLst>
                <a:cs typeface="+mn-ea"/>
              </a:rPr>
              <a:t>工作任务分解与</a:t>
            </a:r>
            <a:r>
              <a:rPr lang="en-US" altLang="zh-CN" dirty="0" smtClean="0">
                <a:solidFill>
                  <a:schemeClr val="accent2"/>
                </a:solidFill>
                <a:effectLst>
                  <a:outerShdw blurRad="38100" dist="38100" dir="2700000" algn="tl">
                    <a:srgbClr val="000000">
                      <a:alpha val="43137"/>
                    </a:srgbClr>
                  </a:outerShdw>
                </a:effectLst>
                <a:cs typeface="+mn-ea"/>
              </a:rPr>
              <a:t/>
            </a:r>
            <a:br>
              <a:rPr lang="en-US" altLang="zh-CN" dirty="0" smtClean="0">
                <a:solidFill>
                  <a:schemeClr val="accent2"/>
                </a:solidFill>
                <a:effectLst>
                  <a:outerShdw blurRad="38100" dist="38100" dir="2700000" algn="tl">
                    <a:srgbClr val="000000">
                      <a:alpha val="43137"/>
                    </a:srgbClr>
                  </a:outerShdw>
                </a:effectLst>
                <a:cs typeface="+mn-ea"/>
              </a:rPr>
            </a:br>
            <a:r>
              <a:rPr lang="en-US" altLang="zh-CN" dirty="0" smtClean="0">
                <a:solidFill>
                  <a:schemeClr val="accent2"/>
                </a:solidFill>
                <a:effectLst>
                  <a:outerShdw blurRad="38100" dist="38100" dir="2700000" algn="tl">
                    <a:srgbClr val="000000">
                      <a:alpha val="43137"/>
                    </a:srgbClr>
                  </a:outerShdw>
                </a:effectLst>
                <a:cs typeface="+mn-ea"/>
              </a:rPr>
              <a:t>                     </a:t>
            </a:r>
            <a:r>
              <a:rPr lang="zh-CN" altLang="en-US" dirty="0" smtClean="0">
                <a:solidFill>
                  <a:schemeClr val="accent2"/>
                </a:solidFill>
                <a:effectLst>
                  <a:outerShdw blurRad="38100" dist="38100" dir="2700000" algn="tl">
                    <a:srgbClr val="000000">
                      <a:alpha val="43137"/>
                    </a:srgbClr>
                  </a:outerShdw>
                </a:effectLst>
                <a:cs typeface="+mn-ea"/>
              </a:rPr>
              <a:t>人员与人员的分工</a:t>
            </a:r>
            <a:endParaRPr lang="zh-CN" altLang="en-US" dirty="0"/>
          </a:p>
        </p:txBody>
      </p:sp>
      <p:pic>
        <p:nvPicPr>
          <p:cNvPr id="5" name="Picture 1" descr="C:\Users\lemon\Desktop\微信图片_20171022122841.jpg"/>
          <p:cNvPicPr>
            <a:picLocks noChangeAspect="1" noChangeArrowheads="1"/>
          </p:cNvPicPr>
          <p:nvPr/>
        </p:nvPicPr>
        <p:blipFill>
          <a:blip r:embed="rId3"/>
          <a:srcRect/>
          <a:stretch>
            <a:fillRect/>
          </a:stretch>
        </p:blipFill>
        <p:spPr bwMode="auto">
          <a:xfrm>
            <a:off x="9814156" y="182881"/>
            <a:ext cx="1837914" cy="1742520"/>
          </a:xfrm>
          <a:prstGeom prst="rect">
            <a:avLst/>
          </a:prstGeom>
          <a:noFill/>
        </p:spPr>
      </p:pic>
      <p:pic>
        <p:nvPicPr>
          <p:cNvPr id="3075" name="Picture 3"/>
          <p:cNvPicPr>
            <a:picLocks noChangeAspect="1" noChangeArrowheads="1"/>
          </p:cNvPicPr>
          <p:nvPr/>
        </p:nvPicPr>
        <p:blipFill>
          <a:blip r:embed="rId4"/>
          <a:srcRect/>
          <a:stretch>
            <a:fillRect/>
          </a:stretch>
        </p:blipFill>
        <p:spPr bwMode="auto">
          <a:xfrm>
            <a:off x="5924142" y="1835331"/>
            <a:ext cx="5229225" cy="4572000"/>
          </a:xfrm>
          <a:prstGeom prst="rect">
            <a:avLst/>
          </a:prstGeom>
          <a:noFill/>
          <a:ln w="9525">
            <a:noFill/>
            <a:miter lim="800000"/>
            <a:headEnd/>
            <a:tailEnd/>
          </a:ln>
          <a:effectLst/>
        </p:spPr>
      </p:pic>
    </p:spTree>
  </p:cSld>
  <p:clrMapOvr>
    <a:masterClrMapping/>
  </p:clrMapOvr>
  <p:transition spd="slow" advClick="0" advTm="0">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67910" y="421549"/>
            <a:ext cx="5566683" cy="6034753"/>
          </a:xfrm>
          <a:prstGeom prst="rect">
            <a:avLst/>
          </a:prstGeom>
          <a:noFill/>
          <a:ln w="9525">
            <a:noFill/>
            <a:miter lim="800000"/>
            <a:headEnd/>
            <a:tailEnd/>
          </a:ln>
          <a:effectLst/>
        </p:spPr>
      </p:pic>
      <p:sp>
        <p:nvSpPr>
          <p:cNvPr id="2" name="标题 1"/>
          <p:cNvSpPr>
            <a:spLocks noGrp="1"/>
          </p:cNvSpPr>
          <p:nvPr>
            <p:ph type="title"/>
          </p:nvPr>
        </p:nvSpPr>
        <p:spPr>
          <a:xfrm>
            <a:off x="622663" y="287701"/>
            <a:ext cx="10972800" cy="1143000"/>
          </a:xfrm>
        </p:spPr>
        <p:txBody>
          <a:bodyPr/>
          <a:lstStyle/>
          <a:p>
            <a:r>
              <a:rPr lang="en-US" altLang="zh-CN" dirty="0" smtClean="0">
                <a:solidFill>
                  <a:schemeClr val="accent2"/>
                </a:solidFill>
                <a:effectLst>
                  <a:outerShdw blurRad="38100" dist="38100" dir="2700000" algn="tl">
                    <a:srgbClr val="000000">
                      <a:alpha val="43137"/>
                    </a:srgbClr>
                  </a:outerShdw>
                </a:effectLst>
                <a:cs typeface="+mn-ea"/>
              </a:rPr>
              <a:t>          02.</a:t>
            </a:r>
            <a:r>
              <a:rPr lang="zh-CN" altLang="en-US" dirty="0" smtClean="0">
                <a:solidFill>
                  <a:schemeClr val="accent2"/>
                </a:solidFill>
                <a:effectLst>
                  <a:outerShdw blurRad="38100" dist="38100" dir="2700000" algn="tl">
                    <a:srgbClr val="000000">
                      <a:alpha val="43137"/>
                    </a:srgbClr>
                  </a:outerShdw>
                </a:effectLst>
                <a:cs typeface="+mn-ea"/>
              </a:rPr>
              <a:t>进度</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5415506" y="2312535"/>
            <a:ext cx="6429375" cy="3800475"/>
          </a:xfrm>
          <a:prstGeom prst="rect">
            <a:avLst/>
          </a:prstGeom>
          <a:noFill/>
          <a:ln w="9525">
            <a:noFill/>
            <a:miter lim="800000"/>
            <a:headEnd/>
            <a:tailEnd/>
          </a:ln>
          <a:effectLst/>
        </p:spPr>
      </p:pic>
      <p:pic>
        <p:nvPicPr>
          <p:cNvPr id="6" name="Picture 1" descr="C:\Users\lemon\Desktop\微信图片_20171022122841.jpg"/>
          <p:cNvPicPr>
            <a:picLocks noChangeAspect="1" noChangeArrowheads="1"/>
          </p:cNvPicPr>
          <p:nvPr/>
        </p:nvPicPr>
        <p:blipFill>
          <a:blip r:embed="rId4"/>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03.</a:t>
            </a:r>
            <a:r>
              <a:rPr lang="zh-CN" altLang="en-US" dirty="0" smtClean="0">
                <a:solidFill>
                  <a:schemeClr val="accent2"/>
                </a:solidFill>
                <a:effectLst>
                  <a:outerShdw blurRad="38100" dist="38100" dir="2700000" algn="tl">
                    <a:srgbClr val="000000">
                      <a:alpha val="43137"/>
                    </a:srgbClr>
                  </a:outerShdw>
                </a:effectLst>
                <a:cs typeface="+mn-ea"/>
              </a:rPr>
              <a:t>关键问题</a:t>
            </a:r>
            <a:endParaRPr lang="zh-CN" altLang="en-US" dirty="0"/>
          </a:p>
        </p:txBody>
      </p:sp>
      <p:sp>
        <p:nvSpPr>
          <p:cNvPr id="3" name="TextBox 2"/>
          <p:cNvSpPr txBox="1"/>
          <p:nvPr/>
        </p:nvSpPr>
        <p:spPr>
          <a:xfrm>
            <a:off x="1711234" y="1711233"/>
            <a:ext cx="8216537" cy="2308324"/>
          </a:xfrm>
          <a:prstGeom prst="rect">
            <a:avLst/>
          </a:prstGeom>
          <a:noFill/>
        </p:spPr>
        <p:txBody>
          <a:bodyPr wrap="square" rtlCol="0">
            <a:spAutoFit/>
          </a:bodyPr>
          <a:lstStyle/>
          <a:p>
            <a:endParaRPr lang="en-US" dirty="0" smtClean="0"/>
          </a:p>
          <a:p>
            <a:endParaRPr lang="en-US" dirty="0" smtClean="0"/>
          </a:p>
          <a:p>
            <a:endParaRPr lang="en-US" dirty="0" smtClean="0"/>
          </a:p>
          <a:p>
            <a:r>
              <a:rPr lang="en-US" dirty="0" smtClean="0"/>
              <a:t>1</a:t>
            </a:r>
            <a:r>
              <a:rPr lang="zh-CN" altLang="en-US" dirty="0" smtClean="0"/>
              <a:t>：由于时间有限，系统难免存在漏洞。</a:t>
            </a:r>
          </a:p>
          <a:p>
            <a:r>
              <a:rPr lang="en-US" dirty="0" smtClean="0"/>
              <a:t>2</a:t>
            </a:r>
            <a:r>
              <a:rPr lang="zh-CN" altLang="en-US" dirty="0" smtClean="0"/>
              <a:t>：由于对数据库设计与开发的知识理解不全面，有可能导致网页关于软件方面信息数据库信息收集不齐全，更新不及时。</a:t>
            </a:r>
          </a:p>
          <a:p>
            <a:r>
              <a:rPr lang="en-US" dirty="0" smtClean="0"/>
              <a:t>3</a:t>
            </a:r>
            <a:r>
              <a:rPr lang="zh-CN" altLang="en-US" dirty="0" smtClean="0"/>
              <a:t>：系统优化知识不太了解。</a:t>
            </a:r>
          </a:p>
          <a:p>
            <a:endParaRPr lang="zh-CN" altLang="en-US" dirty="0"/>
          </a:p>
        </p:txBody>
      </p:sp>
      <p:pic>
        <p:nvPicPr>
          <p:cNvPr id="4"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4724400" cy="6858000"/>
            <a:chOff x="0" y="0"/>
            <a:chExt cx="4724400" cy="6858000"/>
          </a:xfrm>
          <a:solidFill>
            <a:schemeClr val="accent4"/>
          </a:solidFill>
        </p:grpSpPr>
        <p:sp>
          <p:nvSpPr>
            <p:cNvPr id="32" name="矩形 31"/>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六边形 58"/>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944455" y="2591337"/>
            <a:ext cx="8247545" cy="1602756"/>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2513239" y="2626344"/>
            <a:ext cx="1748518" cy="1507343"/>
            <a:chOff x="2513239" y="2626344"/>
            <a:chExt cx="1748518" cy="1507343"/>
          </a:xfrm>
          <a:solidFill>
            <a:srgbClr val="00B050"/>
          </a:solidFill>
        </p:grpSpPr>
        <p:sp>
          <p:nvSpPr>
            <p:cNvPr id="62" name="六边形 61"/>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862107" y="2941832"/>
              <a:ext cx="1101584" cy="923330"/>
            </a:xfrm>
            <a:prstGeom prst="rect">
              <a:avLst/>
            </a:prstGeom>
            <a:no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04</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64" name="矩形 63"/>
          <p:cNvSpPr/>
          <p:nvPr/>
        </p:nvSpPr>
        <p:spPr>
          <a:xfrm>
            <a:off x="4458313" y="3246260"/>
            <a:ext cx="2236510" cy="707886"/>
          </a:xfrm>
          <a:prstGeom prst="rect">
            <a:avLst/>
          </a:prstGeom>
        </p:spPr>
        <p:txBody>
          <a:bodyPr wrap="none">
            <a:spAutoFit/>
          </a:bodyPr>
          <a:lstStyle/>
          <a:p>
            <a:r>
              <a:rPr lang="zh-CN" altLang="en-US" sz="4000" dirty="0" smtClean="0">
                <a:solidFill>
                  <a:schemeClr val="bg1"/>
                </a:solidFill>
                <a:latin typeface="方正兰亭准黑_GBK" panose="02000000000000000000" pitchFamily="2" charset="-122"/>
                <a:ea typeface="方正兰亭准黑_GBK" panose="02000000000000000000" pitchFamily="2" charset="-122"/>
              </a:rPr>
              <a:t>支持条件</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66" name="矩形 65"/>
          <p:cNvSpPr/>
          <p:nvPr/>
        </p:nvSpPr>
        <p:spPr>
          <a:xfrm>
            <a:off x="8340891" y="2745526"/>
            <a:ext cx="1883849"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计算机系统支持</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67" name="矩形 66"/>
          <p:cNvSpPr/>
          <p:nvPr/>
        </p:nvSpPr>
        <p:spPr>
          <a:xfrm>
            <a:off x="8327829" y="3237398"/>
            <a:ext cx="2294218"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需由用户承担的工作</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2" name="矩形 11"/>
          <p:cNvSpPr/>
          <p:nvPr/>
        </p:nvSpPr>
        <p:spPr>
          <a:xfrm>
            <a:off x="8353955" y="3668472"/>
            <a:ext cx="2499402"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需由外单位承担的工作</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13" name="Picture 1" descr="C:\Users\lemon\Desktop\微信图片_20171022122841.jpg"/>
          <p:cNvPicPr>
            <a:picLocks noChangeAspect="1" noChangeArrowheads="1"/>
          </p:cNvPicPr>
          <p:nvPr/>
        </p:nvPicPr>
        <p:blipFill>
          <a:blip r:embed="rId3"/>
          <a:srcRect/>
          <a:stretch>
            <a:fillRect/>
          </a:stretch>
        </p:blipFill>
        <p:spPr bwMode="auto">
          <a:xfrm>
            <a:off x="9814156" y="182881"/>
            <a:ext cx="1837914" cy="1742520"/>
          </a:xfrm>
          <a:prstGeom prst="rect">
            <a:avLst/>
          </a:prstGeom>
          <a:noFill/>
        </p:spPr>
      </p:pic>
    </p:spTree>
    <p:extLst>
      <p:ext uri="{BB962C8B-B14F-4D97-AF65-F5344CB8AC3E}">
        <p14:creationId xmlns="" xmlns:p14="http://schemas.microsoft.com/office/powerpoint/2010/main" val="3018964460"/>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500" fill="hold"/>
                                        <p:tgtEl>
                                          <p:spTgt spid="61"/>
                                        </p:tgtEl>
                                        <p:attrNameLst>
                                          <p:attrName>ppt_w</p:attrName>
                                        </p:attrNameLst>
                                      </p:cBhvr>
                                      <p:tavLst>
                                        <p:tav tm="0">
                                          <p:val>
                                            <p:fltVal val="0"/>
                                          </p:val>
                                        </p:tav>
                                        <p:tav tm="100000">
                                          <p:val>
                                            <p:strVal val="#ppt_w"/>
                                          </p:val>
                                        </p:tav>
                                      </p:tavLst>
                                    </p:anim>
                                    <p:anim calcmode="lin" valueType="num">
                                      <p:cBhvr>
                                        <p:cTn id="14" dur="500" fill="hold"/>
                                        <p:tgtEl>
                                          <p:spTgt spid="61"/>
                                        </p:tgtEl>
                                        <p:attrNameLst>
                                          <p:attrName>ppt_h</p:attrName>
                                        </p:attrNameLst>
                                      </p:cBhvr>
                                      <p:tavLst>
                                        <p:tav tm="0">
                                          <p:val>
                                            <p:fltVal val="0"/>
                                          </p:val>
                                        </p:tav>
                                        <p:tav tm="100000">
                                          <p:val>
                                            <p:strVal val="#ppt_h"/>
                                          </p:val>
                                        </p:tav>
                                      </p:tavLst>
                                    </p:anim>
                                    <p:animEffect transition="in" filter="fad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4" grpId="0"/>
      <p:bldP spid="66" grpId="0"/>
      <p:bldP spid="6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596537" y="287701"/>
            <a:ext cx="10972800" cy="1143000"/>
          </a:xfrm>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01.</a:t>
            </a:r>
            <a:r>
              <a:rPr lang="zh-CN" altLang="en-US" dirty="0" smtClean="0">
                <a:solidFill>
                  <a:schemeClr val="accent2"/>
                </a:solidFill>
                <a:effectLst>
                  <a:outerShdw blurRad="38100" dist="38100" dir="2700000" algn="tl">
                    <a:srgbClr val="000000">
                      <a:alpha val="43137"/>
                    </a:srgbClr>
                  </a:outerShdw>
                </a:effectLst>
                <a:cs typeface="+mn-ea"/>
              </a:rPr>
              <a:t>计算机系统支持</a:t>
            </a:r>
            <a:endParaRPr lang="zh-CN" altLang="en-US" dirty="0"/>
          </a:p>
        </p:txBody>
      </p:sp>
      <p:sp>
        <p:nvSpPr>
          <p:cNvPr id="45" name="TextBox 44"/>
          <p:cNvSpPr txBox="1"/>
          <p:nvPr/>
        </p:nvSpPr>
        <p:spPr>
          <a:xfrm>
            <a:off x="1149531" y="1632857"/>
            <a:ext cx="8556172" cy="3693319"/>
          </a:xfrm>
          <a:prstGeom prst="rect">
            <a:avLst/>
          </a:prstGeom>
          <a:noFill/>
        </p:spPr>
        <p:txBody>
          <a:bodyPr wrap="square" rtlCol="0">
            <a:spAutoFit/>
          </a:bodyPr>
          <a:lstStyle/>
          <a:p>
            <a:endParaRPr lang="en-US" altLang="zh-CN" dirty="0" smtClean="0"/>
          </a:p>
          <a:p>
            <a:endParaRPr lang="en-US" altLang="zh-CN" dirty="0" smtClean="0"/>
          </a:p>
          <a:p>
            <a:r>
              <a:rPr lang="zh-CN" altLang="en-US" dirty="0" smtClean="0"/>
              <a:t>设备支持：</a:t>
            </a:r>
            <a:endParaRPr lang="en-US" altLang="zh-CN" dirty="0" smtClean="0"/>
          </a:p>
          <a:p>
            <a:r>
              <a:rPr lang="zh-CN" altLang="en-US" dirty="0" smtClean="0"/>
              <a:t>        现有</a:t>
            </a:r>
            <a:r>
              <a:rPr lang="en-US" dirty="0" smtClean="0"/>
              <a:t>PC </a:t>
            </a:r>
            <a:r>
              <a:rPr lang="zh-CN" altLang="en-US" dirty="0" smtClean="0"/>
              <a:t>机</a:t>
            </a:r>
            <a:r>
              <a:rPr lang="en-US" dirty="0" smtClean="0"/>
              <a:t>5</a:t>
            </a:r>
            <a:r>
              <a:rPr lang="zh-CN" altLang="en-US" dirty="0" smtClean="0"/>
              <a:t>台，支持</a:t>
            </a:r>
            <a:r>
              <a:rPr lang="en-US" dirty="0" smtClean="0"/>
              <a:t>win8</a:t>
            </a:r>
            <a:r>
              <a:rPr lang="zh-CN" altLang="en-US" dirty="0" smtClean="0"/>
              <a:t>，</a:t>
            </a:r>
            <a:r>
              <a:rPr lang="en-US" dirty="0" smtClean="0"/>
              <a:t>win10</a:t>
            </a:r>
            <a:r>
              <a:rPr lang="zh-CN" altLang="en-US" dirty="0" smtClean="0"/>
              <a:t>等；</a:t>
            </a:r>
          </a:p>
          <a:p>
            <a:r>
              <a:rPr lang="en-US" dirty="0" smtClean="0"/>
              <a:t>        </a:t>
            </a:r>
            <a:r>
              <a:rPr lang="zh-CN" altLang="en-US" dirty="0" smtClean="0"/>
              <a:t>已安装各项课程所需软件；</a:t>
            </a:r>
            <a:endParaRPr lang="en-US" altLang="zh-CN" dirty="0" smtClean="0"/>
          </a:p>
          <a:p>
            <a:endParaRPr lang="en-US" altLang="zh-CN" dirty="0" smtClean="0"/>
          </a:p>
          <a:p>
            <a:r>
              <a:rPr lang="zh-CN" altLang="en-US" dirty="0" smtClean="0"/>
              <a:t>技术支持：</a:t>
            </a:r>
            <a:endParaRPr lang="en-US" altLang="zh-CN" dirty="0" smtClean="0"/>
          </a:p>
          <a:p>
            <a:r>
              <a:rPr lang="zh-CN" altLang="en-US" dirty="0" smtClean="0"/>
              <a:t>         语言实现：</a:t>
            </a:r>
            <a:r>
              <a:rPr lang="en-US" dirty="0" smtClean="0"/>
              <a:t>HTML,JAVA</a:t>
            </a:r>
            <a:r>
              <a:rPr lang="zh-CN" altLang="en-US" dirty="0" smtClean="0"/>
              <a:t>以及</a:t>
            </a:r>
            <a:r>
              <a:rPr lang="en-US" dirty="0" smtClean="0"/>
              <a:t>JavaScript</a:t>
            </a:r>
            <a:endParaRPr lang="zh-CN" altLang="en-US" dirty="0" smtClean="0"/>
          </a:p>
          <a:p>
            <a:r>
              <a:rPr lang="en-US" dirty="0" smtClean="0"/>
              <a:t>         </a:t>
            </a:r>
            <a:r>
              <a:rPr lang="zh-CN" altLang="en-US" dirty="0" smtClean="0"/>
              <a:t>平台实现：</a:t>
            </a:r>
            <a:r>
              <a:rPr lang="en-US" dirty="0" err="1" smtClean="0"/>
              <a:t>axure</a:t>
            </a:r>
            <a:r>
              <a:rPr lang="en-US" dirty="0" smtClean="0"/>
              <a:t> </a:t>
            </a:r>
            <a:r>
              <a:rPr lang="en-US" dirty="0" err="1" smtClean="0"/>
              <a:t>rp</a:t>
            </a:r>
            <a:endParaRPr lang="zh-CN" altLang="en-US" dirty="0" smtClean="0"/>
          </a:p>
          <a:p>
            <a:r>
              <a:rPr lang="en-US" dirty="0" smtClean="0"/>
              <a:t>          </a:t>
            </a:r>
            <a:r>
              <a:rPr lang="zh-CN" altLang="en-US" dirty="0" smtClean="0"/>
              <a:t>协议：</a:t>
            </a:r>
            <a:r>
              <a:rPr lang="en-US" dirty="0" smtClean="0"/>
              <a:t>TCP/IP</a:t>
            </a:r>
            <a:r>
              <a:rPr lang="zh-CN" altLang="en-US" dirty="0" smtClean="0"/>
              <a:t>协议</a:t>
            </a:r>
          </a:p>
          <a:p>
            <a:endParaRPr lang="en-US" altLang="zh-CN" dirty="0" smtClean="0"/>
          </a:p>
          <a:p>
            <a:r>
              <a:rPr lang="en-US" altLang="zh-CN" dirty="0" smtClean="0"/>
              <a:t>        </a:t>
            </a:r>
            <a:endParaRPr lang="zh-CN" altLang="en-US" dirty="0" smtClean="0"/>
          </a:p>
          <a:p>
            <a:endParaRPr lang="zh-CN" altLang="en-US" dirty="0"/>
          </a:p>
        </p:txBody>
      </p:sp>
      <p:pic>
        <p:nvPicPr>
          <p:cNvPr id="46" name="Picture 1" descr="C:\Users\lemon\Desktop\微信图片_20171022122841.jpg"/>
          <p:cNvPicPr>
            <a:picLocks noChangeAspect="1" noChangeArrowheads="1"/>
          </p:cNvPicPr>
          <p:nvPr/>
        </p:nvPicPr>
        <p:blipFill>
          <a:blip r:embed="rId3"/>
          <a:srcRect/>
          <a:stretch>
            <a:fillRect/>
          </a:stretch>
        </p:blipFill>
        <p:spPr bwMode="auto">
          <a:xfrm>
            <a:off x="9814156" y="182881"/>
            <a:ext cx="1837914" cy="1742520"/>
          </a:xfrm>
          <a:prstGeom prst="rect">
            <a:avLst/>
          </a:prstGeom>
          <a:noFill/>
        </p:spPr>
      </p:pic>
    </p:spTree>
    <p:extLst>
      <p:ext uri="{BB962C8B-B14F-4D97-AF65-F5344CB8AC3E}">
        <p14:creationId xmlns="" xmlns:p14="http://schemas.microsoft.com/office/powerpoint/2010/main" val="2856181349"/>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02.</a:t>
            </a:r>
            <a:r>
              <a:rPr lang="zh-CN" altLang="en-US" dirty="0" smtClean="0">
                <a:solidFill>
                  <a:schemeClr val="accent2"/>
                </a:solidFill>
                <a:effectLst>
                  <a:outerShdw blurRad="38100" dist="38100" dir="2700000" algn="tl">
                    <a:srgbClr val="000000">
                      <a:alpha val="43137"/>
                    </a:srgbClr>
                  </a:outerShdw>
                </a:effectLst>
                <a:cs typeface="+mn-ea"/>
              </a:rPr>
              <a:t>需由用户承担的工作</a:t>
            </a:r>
            <a:endParaRPr lang="zh-CN" altLang="en-US" dirty="0"/>
          </a:p>
        </p:txBody>
      </p:sp>
      <p:sp>
        <p:nvSpPr>
          <p:cNvPr id="34" name="TextBox 33"/>
          <p:cNvSpPr txBox="1"/>
          <p:nvPr/>
        </p:nvSpPr>
        <p:spPr>
          <a:xfrm>
            <a:off x="1423853" y="1632858"/>
            <a:ext cx="8882741" cy="2954655"/>
          </a:xfrm>
          <a:prstGeom prst="rect">
            <a:avLst/>
          </a:prstGeom>
          <a:noFill/>
        </p:spPr>
        <p:txBody>
          <a:bodyPr wrap="square" rtlCol="0">
            <a:spAutoFit/>
          </a:bodyPr>
          <a:lstStyle/>
          <a:p>
            <a:r>
              <a:rPr lang="zh-CN" altLang="en-US" sz="2400" dirty="0" smtClean="0"/>
              <a:t>        向本小组成员进行培训，其内容包括教学辅助系统的工作结构、教学辅助系统的工作流程，以及教学辅助系统的规模包括可容纳多少学生</a:t>
            </a:r>
            <a:r>
              <a:rPr lang="en-US" sz="2400" dirty="0" smtClean="0"/>
              <a:t>,</a:t>
            </a:r>
            <a:r>
              <a:rPr lang="zh-CN" altLang="en-US" sz="2400" dirty="0" smtClean="0"/>
              <a:t>多少教师</a:t>
            </a:r>
            <a:r>
              <a:rPr lang="en-US" sz="2400" dirty="0" smtClean="0"/>
              <a:t>,</a:t>
            </a:r>
            <a:r>
              <a:rPr lang="zh-CN" altLang="en-US" sz="2400" dirty="0" smtClean="0"/>
              <a:t>系统有几个级别的管理员和管理员数目这些内容必须在数据库创建之初就进行培训。配备相应硬件系统，做到规范操作，备份好数据防止数据丢失，软件交付日期为软件安装测试人员提供环境</a:t>
            </a:r>
          </a:p>
          <a:p>
            <a:r>
              <a:rPr lang="en-US" sz="2400" dirty="0" smtClean="0"/>
              <a:t> </a:t>
            </a:r>
            <a:endParaRPr lang="zh-CN" altLang="en-US" sz="2400" dirty="0" smtClean="0"/>
          </a:p>
          <a:p>
            <a:endParaRPr lang="zh-CN" altLang="en-US" dirty="0"/>
          </a:p>
        </p:txBody>
      </p:sp>
      <p:sp>
        <p:nvSpPr>
          <p:cNvPr id="51" name="TextBox 50"/>
          <p:cNvSpPr txBox="1"/>
          <p:nvPr/>
        </p:nvSpPr>
        <p:spPr>
          <a:xfrm>
            <a:off x="2325188" y="5512525"/>
            <a:ext cx="7367452" cy="646331"/>
          </a:xfrm>
          <a:prstGeom prst="rect">
            <a:avLst/>
          </a:prstGeom>
          <a:noFill/>
        </p:spPr>
        <p:txBody>
          <a:bodyPr wrap="square" rtlCol="0">
            <a:spAutoFit/>
          </a:bodyPr>
          <a:lstStyle/>
          <a:p>
            <a:r>
              <a:rPr lang="zh-CN" altLang="en-US" dirty="0" smtClean="0"/>
              <a:t>本系统为独立开发，不需要外单位提供条件</a:t>
            </a:r>
          </a:p>
          <a:p>
            <a:endParaRPr lang="zh-CN" altLang="en-US" dirty="0"/>
          </a:p>
        </p:txBody>
      </p:sp>
      <p:sp>
        <p:nvSpPr>
          <p:cNvPr id="53" name="标题 10"/>
          <p:cNvSpPr txBox="1">
            <a:spLocks/>
          </p:cNvSpPr>
          <p:nvPr/>
        </p:nvSpPr>
        <p:spPr>
          <a:xfrm>
            <a:off x="409303" y="4110764"/>
            <a:ext cx="109728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n-ea"/>
              </a:rPr>
              <a:t>03.</a:t>
            </a:r>
            <a:r>
              <a:rPr kumimoji="0" lang="zh-CN" altLang="en-US" sz="4400" b="0" i="0" u="none" strike="noStrike" kern="120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n-ea"/>
              </a:rPr>
              <a:t>需由外单位承担的工作</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4" name="Picture 1" descr="C:\Users\lemon\Desktop\微信图片_20171022122841.jpg"/>
          <p:cNvPicPr>
            <a:picLocks noChangeAspect="1" noChangeArrowheads="1"/>
          </p:cNvPicPr>
          <p:nvPr/>
        </p:nvPicPr>
        <p:blipFill>
          <a:blip r:embed="rId3"/>
          <a:srcRect/>
          <a:stretch>
            <a:fillRect/>
          </a:stretch>
        </p:blipFill>
        <p:spPr bwMode="auto">
          <a:xfrm>
            <a:off x="9814156" y="182881"/>
            <a:ext cx="1837914" cy="1742520"/>
          </a:xfrm>
          <a:prstGeom prst="rect">
            <a:avLst/>
          </a:prstGeom>
          <a:noFill/>
        </p:spPr>
      </p:pic>
    </p:spTree>
    <p:extLst>
      <p:ext uri="{BB962C8B-B14F-4D97-AF65-F5344CB8AC3E}">
        <p14:creationId xmlns="" xmlns:p14="http://schemas.microsoft.com/office/powerpoint/2010/main" val="2024956244"/>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0"/>
            <a:ext cx="4724400" cy="6858000"/>
            <a:chOff x="0" y="0"/>
            <a:chExt cx="4724400" cy="6858000"/>
          </a:xfrm>
          <a:solidFill>
            <a:schemeClr val="accent5"/>
          </a:solidFill>
        </p:grpSpPr>
        <p:sp>
          <p:nvSpPr>
            <p:cNvPr id="6" name="矩形 5"/>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13239" y="2626344"/>
            <a:ext cx="1748518" cy="1507343"/>
            <a:chOff x="2513239" y="2626344"/>
            <a:chExt cx="1748518" cy="1507343"/>
          </a:xfrm>
          <a:solidFill>
            <a:srgbClr val="FFC000"/>
          </a:solidFill>
        </p:grpSpPr>
        <p:sp>
          <p:nvSpPr>
            <p:cNvPr id="10" name="六边形 9"/>
            <p:cNvSpPr/>
            <p:nvPr/>
          </p:nvSpPr>
          <p:spPr>
            <a:xfrm>
              <a:off x="2513239" y="2626344"/>
              <a:ext cx="1748518" cy="1507343"/>
            </a:xfrm>
            <a:prstGeom prst="hexagon">
              <a:avLst/>
            </a:prstGeom>
            <a:solidFill>
              <a:schemeClr val="accent3"/>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63710" y="2941832"/>
              <a:ext cx="1098378" cy="923330"/>
            </a:xfrm>
            <a:prstGeom prst="rect">
              <a:avLst/>
            </a:prstGeom>
            <a:no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05</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3262432" cy="707886"/>
          </a:xfrm>
          <a:prstGeom prst="rect">
            <a:avLst/>
          </a:prstGeom>
        </p:spPr>
        <p:txBody>
          <a:bodyPr wrap="none">
            <a:spAutoFit/>
          </a:bodyPr>
          <a:lstStyle/>
          <a:p>
            <a:r>
              <a:rPr lang="zh-CN" altLang="en-US" sz="4000" dirty="0" smtClean="0">
                <a:solidFill>
                  <a:schemeClr val="bg1"/>
                </a:solidFill>
                <a:latin typeface="方正兰亭准黑_GBK" panose="02000000000000000000" pitchFamily="2" charset="-122"/>
                <a:ea typeface="方正兰亭准黑_GBK" panose="02000000000000000000" pitchFamily="2" charset="-122"/>
              </a:rPr>
              <a:t>专题计划要点</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14" name="矩形 13"/>
          <p:cNvSpPr/>
          <p:nvPr/>
        </p:nvSpPr>
        <p:spPr>
          <a:xfrm>
            <a:off x="8541271" y="2754888"/>
            <a:ext cx="1678665"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人员配置计划</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5" name="矩形 14"/>
          <p:cNvSpPr/>
          <p:nvPr/>
        </p:nvSpPr>
        <p:spPr>
          <a:xfrm>
            <a:off x="8554334" y="3220635"/>
            <a:ext cx="2089033"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开发人员培训计划</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6" name="矩形 15"/>
          <p:cNvSpPr/>
          <p:nvPr/>
        </p:nvSpPr>
        <p:spPr>
          <a:xfrm>
            <a:off x="8619648" y="3699444"/>
            <a:ext cx="1678665"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质量保证计划</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7" name="矩形 16"/>
          <p:cNvSpPr/>
          <p:nvPr/>
        </p:nvSpPr>
        <p:spPr>
          <a:xfrm>
            <a:off x="10308151" y="2767951"/>
            <a:ext cx="1678665"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安全保密计划</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18" name="Picture 1" descr="C:\Users\lemon\Desktop\微信图片_20171022122841.jpg"/>
          <p:cNvPicPr>
            <a:picLocks noChangeAspect="1" noChangeArrowheads="1"/>
          </p:cNvPicPr>
          <p:nvPr/>
        </p:nvPicPr>
        <p:blipFill>
          <a:blip r:embed="rId3"/>
          <a:srcRect/>
          <a:stretch>
            <a:fillRect/>
          </a:stretch>
        </p:blipFill>
        <p:spPr bwMode="auto">
          <a:xfrm>
            <a:off x="9814156" y="182881"/>
            <a:ext cx="1837914" cy="1742520"/>
          </a:xfrm>
          <a:prstGeom prst="rect">
            <a:avLst/>
          </a:prstGeom>
          <a:noFill/>
        </p:spPr>
      </p:pic>
    </p:spTree>
    <p:extLst>
      <p:ext uri="{BB962C8B-B14F-4D97-AF65-F5344CB8AC3E}">
        <p14:creationId xmlns="" xmlns:p14="http://schemas.microsoft.com/office/powerpoint/2010/main" val="2167340321"/>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4" grpId="0"/>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2960763" y="1494095"/>
            <a:ext cx="4679951" cy="4448175"/>
            <a:chOff x="2220572" y="1120571"/>
            <a:chExt cx="3509963" cy="3336131"/>
          </a:xfrm>
        </p:grpSpPr>
        <p:sp>
          <p:nvSpPr>
            <p:cNvPr id="5" name="Freeform 5"/>
            <p:cNvSpPr>
              <a:spLocks/>
            </p:cNvSpPr>
            <p:nvPr/>
          </p:nvSpPr>
          <p:spPr bwMode="auto">
            <a:xfrm>
              <a:off x="2220572" y="1120571"/>
              <a:ext cx="3509963" cy="3336131"/>
            </a:xfrm>
            <a:custGeom>
              <a:avLst/>
              <a:gdLst>
                <a:gd name="T0" fmla="*/ 1142 w 1245"/>
                <a:gd name="T1" fmla="*/ 1006 h 1183"/>
                <a:gd name="T2" fmla="*/ 999 w 1245"/>
                <a:gd name="T3" fmla="*/ 947 h 1183"/>
                <a:gd name="T4" fmla="*/ 950 w 1245"/>
                <a:gd name="T5" fmla="*/ 899 h 1183"/>
                <a:gd name="T6" fmla="*/ 669 w 1245"/>
                <a:gd name="T7" fmla="*/ 947 h 1183"/>
                <a:gd name="T8" fmla="*/ 277 w 1245"/>
                <a:gd name="T9" fmla="*/ 1006 h 1183"/>
                <a:gd name="T10" fmla="*/ 281 w 1245"/>
                <a:gd name="T11" fmla="*/ 959 h 1183"/>
                <a:gd name="T12" fmla="*/ 329 w 1245"/>
                <a:gd name="T13" fmla="*/ 723 h 1183"/>
                <a:gd name="T14" fmla="*/ 281 w 1245"/>
                <a:gd name="T15" fmla="*/ 675 h 1183"/>
                <a:gd name="T16" fmla="*/ 277 w 1245"/>
                <a:gd name="T17" fmla="*/ 624 h 1183"/>
                <a:gd name="T18" fmla="*/ 438 w 1245"/>
                <a:gd name="T19" fmla="*/ 684 h 1183"/>
                <a:gd name="T20" fmla="*/ 719 w 1245"/>
                <a:gd name="T21" fmla="*/ 733 h 1183"/>
                <a:gd name="T22" fmla="*/ 768 w 1245"/>
                <a:gd name="T23" fmla="*/ 624 h 1183"/>
                <a:gd name="T24" fmla="*/ 1067 w 1245"/>
                <a:gd name="T25" fmla="*/ 506 h 1183"/>
                <a:gd name="T26" fmla="*/ 1202 w 1245"/>
                <a:gd name="T27" fmla="*/ 457 h 1183"/>
                <a:gd name="T28" fmla="*/ 1187 w 1245"/>
                <a:gd name="T29" fmla="*/ 236 h 1183"/>
                <a:gd name="T30" fmla="*/ 1066 w 1245"/>
                <a:gd name="T31" fmla="*/ 222 h 1183"/>
                <a:gd name="T32" fmla="*/ 645 w 1245"/>
                <a:gd name="T33" fmla="*/ 109 h 1183"/>
                <a:gd name="T34" fmla="*/ 631 w 1245"/>
                <a:gd name="T35" fmla="*/ 15 h 1183"/>
                <a:gd name="T36" fmla="*/ 364 w 1245"/>
                <a:gd name="T37" fmla="*/ 0 h 1183"/>
                <a:gd name="T38" fmla="*/ 316 w 1245"/>
                <a:gd name="T39" fmla="*/ 109 h 1183"/>
                <a:gd name="T40" fmla="*/ 157 w 1245"/>
                <a:gd name="T41" fmla="*/ 88 h 1183"/>
                <a:gd name="T42" fmla="*/ 157 w 1245"/>
                <a:gd name="T43" fmla="*/ 202 h 1183"/>
                <a:gd name="T44" fmla="*/ 316 w 1245"/>
                <a:gd name="T45" fmla="*/ 176 h 1183"/>
                <a:gd name="T46" fmla="*/ 364 w 1245"/>
                <a:gd name="T47" fmla="*/ 284 h 1183"/>
                <a:gd name="T48" fmla="*/ 645 w 1245"/>
                <a:gd name="T49" fmla="*/ 236 h 1183"/>
                <a:gd name="T50" fmla="*/ 925 w 1245"/>
                <a:gd name="T51" fmla="*/ 176 h 1183"/>
                <a:gd name="T52" fmla="*/ 920 w 1245"/>
                <a:gd name="T53" fmla="*/ 222 h 1183"/>
                <a:gd name="T54" fmla="*/ 872 w 1245"/>
                <a:gd name="T55" fmla="*/ 457 h 1183"/>
                <a:gd name="T56" fmla="*/ 999 w 1245"/>
                <a:gd name="T57" fmla="*/ 506 h 1183"/>
                <a:gd name="T58" fmla="*/ 768 w 1245"/>
                <a:gd name="T59" fmla="*/ 557 h 1183"/>
                <a:gd name="T60" fmla="*/ 754 w 1245"/>
                <a:gd name="T61" fmla="*/ 463 h 1183"/>
                <a:gd name="T62" fmla="*/ 487 w 1245"/>
                <a:gd name="T63" fmla="*/ 449 h 1183"/>
                <a:gd name="T64" fmla="*/ 438 w 1245"/>
                <a:gd name="T65" fmla="*/ 557 h 1183"/>
                <a:gd name="T66" fmla="*/ 134 w 1245"/>
                <a:gd name="T67" fmla="*/ 675 h 1183"/>
                <a:gd name="T68" fmla="*/ 0 w 1245"/>
                <a:gd name="T69" fmla="*/ 723 h 1183"/>
                <a:gd name="T70" fmla="*/ 48 w 1245"/>
                <a:gd name="T71" fmla="*/ 959 h 1183"/>
                <a:gd name="T72" fmla="*/ 277 w 1245"/>
                <a:gd name="T73" fmla="*/ 1072 h 1183"/>
                <a:gd name="T74" fmla="*/ 669 w 1245"/>
                <a:gd name="T75" fmla="*/ 1134 h 1183"/>
                <a:gd name="T76" fmla="*/ 950 w 1245"/>
                <a:gd name="T77" fmla="*/ 1183 h 1183"/>
                <a:gd name="T78" fmla="*/ 999 w 1245"/>
                <a:gd name="T79" fmla="*/ 1072 h 1183"/>
                <a:gd name="T80" fmla="*/ 1189 w 1245"/>
                <a:gd name="T81" fmla="*/ 1095 h 1183"/>
                <a:gd name="T82" fmla="*/ 1189 w 1245"/>
                <a:gd name="T83" fmla="*/ 982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5" h="1183">
                  <a:moveTo>
                    <a:pt x="1189" y="982"/>
                  </a:moveTo>
                  <a:cubicBezTo>
                    <a:pt x="1170" y="982"/>
                    <a:pt x="1153" y="991"/>
                    <a:pt x="1142" y="1006"/>
                  </a:cubicBezTo>
                  <a:cubicBezTo>
                    <a:pt x="999" y="1006"/>
                    <a:pt x="999" y="1006"/>
                    <a:pt x="999" y="1006"/>
                  </a:cubicBezTo>
                  <a:cubicBezTo>
                    <a:pt x="999" y="947"/>
                    <a:pt x="999" y="947"/>
                    <a:pt x="999" y="947"/>
                  </a:cubicBezTo>
                  <a:cubicBezTo>
                    <a:pt x="999" y="934"/>
                    <a:pt x="994" y="922"/>
                    <a:pt x="985" y="913"/>
                  </a:cubicBezTo>
                  <a:cubicBezTo>
                    <a:pt x="975" y="904"/>
                    <a:pt x="963" y="899"/>
                    <a:pt x="950" y="899"/>
                  </a:cubicBezTo>
                  <a:cubicBezTo>
                    <a:pt x="718" y="899"/>
                    <a:pt x="718" y="899"/>
                    <a:pt x="718" y="899"/>
                  </a:cubicBezTo>
                  <a:cubicBezTo>
                    <a:pt x="691" y="899"/>
                    <a:pt x="669" y="921"/>
                    <a:pt x="669" y="947"/>
                  </a:cubicBezTo>
                  <a:cubicBezTo>
                    <a:pt x="669" y="1006"/>
                    <a:pt x="669" y="1006"/>
                    <a:pt x="669" y="1006"/>
                  </a:cubicBezTo>
                  <a:cubicBezTo>
                    <a:pt x="277" y="1006"/>
                    <a:pt x="277" y="1006"/>
                    <a:pt x="277" y="1006"/>
                  </a:cubicBezTo>
                  <a:cubicBezTo>
                    <a:pt x="245" y="1006"/>
                    <a:pt x="217" y="986"/>
                    <a:pt x="205" y="959"/>
                  </a:cubicBezTo>
                  <a:cubicBezTo>
                    <a:pt x="281" y="959"/>
                    <a:pt x="281" y="959"/>
                    <a:pt x="281" y="959"/>
                  </a:cubicBezTo>
                  <a:cubicBezTo>
                    <a:pt x="308" y="959"/>
                    <a:pt x="329" y="937"/>
                    <a:pt x="329" y="910"/>
                  </a:cubicBezTo>
                  <a:cubicBezTo>
                    <a:pt x="329" y="723"/>
                    <a:pt x="329" y="723"/>
                    <a:pt x="329" y="723"/>
                  </a:cubicBezTo>
                  <a:cubicBezTo>
                    <a:pt x="329" y="710"/>
                    <a:pt x="324" y="698"/>
                    <a:pt x="315" y="689"/>
                  </a:cubicBezTo>
                  <a:cubicBezTo>
                    <a:pt x="306" y="680"/>
                    <a:pt x="294" y="675"/>
                    <a:pt x="281" y="675"/>
                  </a:cubicBezTo>
                  <a:cubicBezTo>
                    <a:pt x="203" y="675"/>
                    <a:pt x="203" y="675"/>
                    <a:pt x="203" y="675"/>
                  </a:cubicBezTo>
                  <a:cubicBezTo>
                    <a:pt x="214" y="645"/>
                    <a:pt x="243" y="624"/>
                    <a:pt x="277" y="624"/>
                  </a:cubicBezTo>
                  <a:cubicBezTo>
                    <a:pt x="438" y="624"/>
                    <a:pt x="438" y="624"/>
                    <a:pt x="438" y="624"/>
                  </a:cubicBezTo>
                  <a:cubicBezTo>
                    <a:pt x="438" y="684"/>
                    <a:pt x="438" y="684"/>
                    <a:pt x="438" y="684"/>
                  </a:cubicBezTo>
                  <a:cubicBezTo>
                    <a:pt x="438" y="711"/>
                    <a:pt x="460" y="733"/>
                    <a:pt x="487" y="733"/>
                  </a:cubicBezTo>
                  <a:cubicBezTo>
                    <a:pt x="719" y="733"/>
                    <a:pt x="719" y="733"/>
                    <a:pt x="719" y="733"/>
                  </a:cubicBezTo>
                  <a:cubicBezTo>
                    <a:pt x="746" y="733"/>
                    <a:pt x="768" y="711"/>
                    <a:pt x="768" y="684"/>
                  </a:cubicBezTo>
                  <a:cubicBezTo>
                    <a:pt x="768" y="624"/>
                    <a:pt x="768" y="624"/>
                    <a:pt x="768" y="624"/>
                  </a:cubicBezTo>
                  <a:cubicBezTo>
                    <a:pt x="925" y="624"/>
                    <a:pt x="925" y="624"/>
                    <a:pt x="925" y="624"/>
                  </a:cubicBezTo>
                  <a:cubicBezTo>
                    <a:pt x="996" y="624"/>
                    <a:pt x="1055" y="573"/>
                    <a:pt x="1067" y="506"/>
                  </a:cubicBezTo>
                  <a:cubicBezTo>
                    <a:pt x="1153" y="506"/>
                    <a:pt x="1153" y="506"/>
                    <a:pt x="1153" y="506"/>
                  </a:cubicBezTo>
                  <a:cubicBezTo>
                    <a:pt x="1180" y="506"/>
                    <a:pt x="1202" y="484"/>
                    <a:pt x="1202" y="457"/>
                  </a:cubicBezTo>
                  <a:cubicBezTo>
                    <a:pt x="1202" y="270"/>
                    <a:pt x="1202" y="270"/>
                    <a:pt x="1202" y="270"/>
                  </a:cubicBezTo>
                  <a:cubicBezTo>
                    <a:pt x="1202" y="257"/>
                    <a:pt x="1196" y="245"/>
                    <a:pt x="1187" y="236"/>
                  </a:cubicBezTo>
                  <a:cubicBezTo>
                    <a:pt x="1178" y="227"/>
                    <a:pt x="1166" y="222"/>
                    <a:pt x="1153" y="222"/>
                  </a:cubicBezTo>
                  <a:cubicBezTo>
                    <a:pt x="1066" y="222"/>
                    <a:pt x="1066" y="222"/>
                    <a:pt x="1066" y="222"/>
                  </a:cubicBezTo>
                  <a:cubicBezTo>
                    <a:pt x="1051" y="157"/>
                    <a:pt x="994" y="109"/>
                    <a:pt x="925" y="109"/>
                  </a:cubicBezTo>
                  <a:cubicBezTo>
                    <a:pt x="645" y="109"/>
                    <a:pt x="645" y="109"/>
                    <a:pt x="645" y="109"/>
                  </a:cubicBezTo>
                  <a:cubicBezTo>
                    <a:pt x="645" y="49"/>
                    <a:pt x="645" y="49"/>
                    <a:pt x="645" y="49"/>
                  </a:cubicBezTo>
                  <a:cubicBezTo>
                    <a:pt x="645" y="36"/>
                    <a:pt x="640" y="24"/>
                    <a:pt x="631" y="15"/>
                  </a:cubicBezTo>
                  <a:cubicBezTo>
                    <a:pt x="622" y="5"/>
                    <a:pt x="610" y="0"/>
                    <a:pt x="597" y="0"/>
                  </a:cubicBezTo>
                  <a:cubicBezTo>
                    <a:pt x="364" y="0"/>
                    <a:pt x="364" y="0"/>
                    <a:pt x="364" y="0"/>
                  </a:cubicBezTo>
                  <a:cubicBezTo>
                    <a:pt x="338" y="0"/>
                    <a:pt x="316" y="22"/>
                    <a:pt x="316" y="49"/>
                  </a:cubicBezTo>
                  <a:cubicBezTo>
                    <a:pt x="316" y="109"/>
                    <a:pt x="316" y="109"/>
                    <a:pt x="316" y="109"/>
                  </a:cubicBezTo>
                  <a:cubicBezTo>
                    <a:pt x="200" y="109"/>
                    <a:pt x="200" y="109"/>
                    <a:pt x="200" y="109"/>
                  </a:cubicBezTo>
                  <a:cubicBezTo>
                    <a:pt x="190" y="96"/>
                    <a:pt x="174" y="88"/>
                    <a:pt x="157" y="88"/>
                  </a:cubicBezTo>
                  <a:cubicBezTo>
                    <a:pt x="125" y="88"/>
                    <a:pt x="100" y="114"/>
                    <a:pt x="100" y="145"/>
                  </a:cubicBezTo>
                  <a:cubicBezTo>
                    <a:pt x="100" y="176"/>
                    <a:pt x="125" y="202"/>
                    <a:pt x="157" y="202"/>
                  </a:cubicBezTo>
                  <a:cubicBezTo>
                    <a:pt x="177" y="202"/>
                    <a:pt x="194" y="191"/>
                    <a:pt x="204" y="176"/>
                  </a:cubicBezTo>
                  <a:cubicBezTo>
                    <a:pt x="316" y="176"/>
                    <a:pt x="316" y="176"/>
                    <a:pt x="316" y="176"/>
                  </a:cubicBezTo>
                  <a:cubicBezTo>
                    <a:pt x="316" y="236"/>
                    <a:pt x="316" y="236"/>
                    <a:pt x="316" y="236"/>
                  </a:cubicBezTo>
                  <a:cubicBezTo>
                    <a:pt x="316" y="263"/>
                    <a:pt x="338" y="284"/>
                    <a:pt x="364" y="284"/>
                  </a:cubicBezTo>
                  <a:cubicBezTo>
                    <a:pt x="597" y="284"/>
                    <a:pt x="597" y="284"/>
                    <a:pt x="597" y="284"/>
                  </a:cubicBezTo>
                  <a:cubicBezTo>
                    <a:pt x="624" y="284"/>
                    <a:pt x="645" y="263"/>
                    <a:pt x="645" y="236"/>
                  </a:cubicBezTo>
                  <a:cubicBezTo>
                    <a:pt x="645" y="176"/>
                    <a:pt x="645" y="176"/>
                    <a:pt x="645" y="176"/>
                  </a:cubicBezTo>
                  <a:cubicBezTo>
                    <a:pt x="925" y="176"/>
                    <a:pt x="925" y="176"/>
                    <a:pt x="925" y="176"/>
                  </a:cubicBezTo>
                  <a:cubicBezTo>
                    <a:pt x="956" y="176"/>
                    <a:pt x="984" y="195"/>
                    <a:pt x="996" y="222"/>
                  </a:cubicBezTo>
                  <a:cubicBezTo>
                    <a:pt x="920" y="222"/>
                    <a:pt x="920" y="222"/>
                    <a:pt x="920" y="222"/>
                  </a:cubicBezTo>
                  <a:cubicBezTo>
                    <a:pt x="894" y="222"/>
                    <a:pt x="872" y="244"/>
                    <a:pt x="872" y="270"/>
                  </a:cubicBezTo>
                  <a:cubicBezTo>
                    <a:pt x="872" y="457"/>
                    <a:pt x="872" y="457"/>
                    <a:pt x="872" y="457"/>
                  </a:cubicBezTo>
                  <a:cubicBezTo>
                    <a:pt x="872" y="484"/>
                    <a:pt x="894" y="506"/>
                    <a:pt x="920" y="506"/>
                  </a:cubicBezTo>
                  <a:cubicBezTo>
                    <a:pt x="999" y="506"/>
                    <a:pt x="999" y="506"/>
                    <a:pt x="999" y="506"/>
                  </a:cubicBezTo>
                  <a:cubicBezTo>
                    <a:pt x="988" y="536"/>
                    <a:pt x="959" y="557"/>
                    <a:pt x="925" y="557"/>
                  </a:cubicBezTo>
                  <a:cubicBezTo>
                    <a:pt x="768" y="557"/>
                    <a:pt x="768" y="557"/>
                    <a:pt x="768" y="557"/>
                  </a:cubicBezTo>
                  <a:cubicBezTo>
                    <a:pt x="768" y="497"/>
                    <a:pt x="768" y="497"/>
                    <a:pt x="768" y="497"/>
                  </a:cubicBezTo>
                  <a:cubicBezTo>
                    <a:pt x="768" y="484"/>
                    <a:pt x="763" y="472"/>
                    <a:pt x="754" y="463"/>
                  </a:cubicBezTo>
                  <a:cubicBezTo>
                    <a:pt x="745" y="454"/>
                    <a:pt x="732" y="449"/>
                    <a:pt x="719" y="449"/>
                  </a:cubicBezTo>
                  <a:cubicBezTo>
                    <a:pt x="487" y="449"/>
                    <a:pt x="487" y="449"/>
                    <a:pt x="487" y="449"/>
                  </a:cubicBezTo>
                  <a:cubicBezTo>
                    <a:pt x="460" y="449"/>
                    <a:pt x="438" y="471"/>
                    <a:pt x="438" y="497"/>
                  </a:cubicBezTo>
                  <a:cubicBezTo>
                    <a:pt x="438" y="557"/>
                    <a:pt x="438" y="557"/>
                    <a:pt x="438" y="557"/>
                  </a:cubicBezTo>
                  <a:cubicBezTo>
                    <a:pt x="277" y="557"/>
                    <a:pt x="277" y="557"/>
                    <a:pt x="277" y="557"/>
                  </a:cubicBezTo>
                  <a:cubicBezTo>
                    <a:pt x="206" y="557"/>
                    <a:pt x="147" y="608"/>
                    <a:pt x="134" y="675"/>
                  </a:cubicBezTo>
                  <a:cubicBezTo>
                    <a:pt x="48" y="675"/>
                    <a:pt x="48" y="675"/>
                    <a:pt x="48" y="675"/>
                  </a:cubicBezTo>
                  <a:cubicBezTo>
                    <a:pt x="22" y="675"/>
                    <a:pt x="0" y="697"/>
                    <a:pt x="0" y="723"/>
                  </a:cubicBezTo>
                  <a:cubicBezTo>
                    <a:pt x="0" y="910"/>
                    <a:pt x="0" y="910"/>
                    <a:pt x="0" y="910"/>
                  </a:cubicBezTo>
                  <a:cubicBezTo>
                    <a:pt x="0" y="937"/>
                    <a:pt x="22" y="959"/>
                    <a:pt x="48" y="959"/>
                  </a:cubicBezTo>
                  <a:cubicBezTo>
                    <a:pt x="135" y="959"/>
                    <a:pt x="135" y="959"/>
                    <a:pt x="135" y="959"/>
                  </a:cubicBezTo>
                  <a:cubicBezTo>
                    <a:pt x="149" y="1024"/>
                    <a:pt x="207" y="1072"/>
                    <a:pt x="277" y="1072"/>
                  </a:cubicBezTo>
                  <a:cubicBezTo>
                    <a:pt x="669" y="1072"/>
                    <a:pt x="669" y="1072"/>
                    <a:pt x="669" y="1072"/>
                  </a:cubicBezTo>
                  <a:cubicBezTo>
                    <a:pt x="669" y="1134"/>
                    <a:pt x="669" y="1134"/>
                    <a:pt x="669" y="1134"/>
                  </a:cubicBezTo>
                  <a:cubicBezTo>
                    <a:pt x="669" y="1161"/>
                    <a:pt x="691" y="1183"/>
                    <a:pt x="718" y="1183"/>
                  </a:cubicBezTo>
                  <a:cubicBezTo>
                    <a:pt x="950" y="1183"/>
                    <a:pt x="950" y="1183"/>
                    <a:pt x="950" y="1183"/>
                  </a:cubicBezTo>
                  <a:cubicBezTo>
                    <a:pt x="977" y="1183"/>
                    <a:pt x="999" y="1161"/>
                    <a:pt x="999" y="1134"/>
                  </a:cubicBezTo>
                  <a:cubicBezTo>
                    <a:pt x="999" y="1072"/>
                    <a:pt x="999" y="1072"/>
                    <a:pt x="999" y="1072"/>
                  </a:cubicBezTo>
                  <a:cubicBezTo>
                    <a:pt x="1144" y="1072"/>
                    <a:pt x="1144" y="1072"/>
                    <a:pt x="1144" y="1072"/>
                  </a:cubicBezTo>
                  <a:cubicBezTo>
                    <a:pt x="1154" y="1086"/>
                    <a:pt x="1170" y="1095"/>
                    <a:pt x="1189" y="1095"/>
                  </a:cubicBezTo>
                  <a:cubicBezTo>
                    <a:pt x="1220" y="1095"/>
                    <a:pt x="1245" y="1070"/>
                    <a:pt x="1245" y="1038"/>
                  </a:cubicBezTo>
                  <a:cubicBezTo>
                    <a:pt x="1245" y="1007"/>
                    <a:pt x="1220" y="982"/>
                    <a:pt x="1189" y="982"/>
                  </a:cubicBezTo>
                  <a:close/>
                </a:path>
              </a:pathLst>
            </a:custGeom>
            <a:solidFill>
              <a:srgbClr val="FFFFFF"/>
            </a:solidFill>
            <a:ln>
              <a:noFill/>
            </a:ln>
            <a:effectLst>
              <a:outerShdw blurRad="101600" dist="889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1" name="椭圆 10"/>
            <p:cNvSpPr>
              <a:spLocks noChangeAspect="1"/>
            </p:cNvSpPr>
            <p:nvPr/>
          </p:nvSpPr>
          <p:spPr>
            <a:xfrm>
              <a:off x="2564544" y="1429905"/>
              <a:ext cx="189000" cy="189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2" name="椭圆 11"/>
            <p:cNvSpPr>
              <a:spLocks noChangeAspect="1"/>
            </p:cNvSpPr>
            <p:nvPr/>
          </p:nvSpPr>
          <p:spPr>
            <a:xfrm>
              <a:off x="5479139" y="3952623"/>
              <a:ext cx="189000" cy="189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grpSp>
      <p:grpSp>
        <p:nvGrpSpPr>
          <p:cNvPr id="4" name="组合 3"/>
          <p:cNvGrpSpPr/>
          <p:nvPr/>
        </p:nvGrpSpPr>
        <p:grpSpPr>
          <a:xfrm>
            <a:off x="4775049" y="3304181"/>
            <a:ext cx="899887" cy="828000"/>
            <a:chOff x="3581286" y="2478136"/>
            <a:chExt cx="674915" cy="621000"/>
          </a:xfrm>
        </p:grpSpPr>
        <p:sp>
          <p:nvSpPr>
            <p:cNvPr id="7" name="圆角矩形 6"/>
            <p:cNvSpPr/>
            <p:nvPr/>
          </p:nvSpPr>
          <p:spPr>
            <a:xfrm>
              <a:off x="3581286" y="2478136"/>
              <a:ext cx="674915" cy="621000"/>
            </a:xfrm>
            <a:prstGeom prst="roundRect">
              <a:avLst/>
            </a:prstGeom>
            <a:solidFill>
              <a:schemeClr val="accent4"/>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3" name="Freeform 9"/>
            <p:cNvSpPr>
              <a:spLocks noChangeAspect="1" noEditPoints="1"/>
            </p:cNvSpPr>
            <p:nvPr/>
          </p:nvSpPr>
          <p:spPr bwMode="auto">
            <a:xfrm>
              <a:off x="3618916" y="2598214"/>
              <a:ext cx="626399" cy="363317"/>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grpSp>
        <p:nvGrpSpPr>
          <p:cNvPr id="2" name="组合 1"/>
          <p:cNvGrpSpPr/>
          <p:nvPr/>
        </p:nvGrpSpPr>
        <p:grpSpPr>
          <a:xfrm>
            <a:off x="4325106" y="1611568"/>
            <a:ext cx="899887" cy="828000"/>
            <a:chOff x="3243829" y="1208676"/>
            <a:chExt cx="674915" cy="621000"/>
          </a:xfrm>
        </p:grpSpPr>
        <p:sp>
          <p:nvSpPr>
            <p:cNvPr id="6" name="圆角矩形 5"/>
            <p:cNvSpPr/>
            <p:nvPr/>
          </p:nvSpPr>
          <p:spPr>
            <a:xfrm>
              <a:off x="3243829" y="1208676"/>
              <a:ext cx="674915" cy="621000"/>
            </a:xfrm>
            <a:prstGeom prst="roundRect">
              <a:avLst/>
            </a:prstGeom>
            <a:solidFill>
              <a:schemeClr val="accent2"/>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4" name="Freeform 5"/>
            <p:cNvSpPr>
              <a:spLocks noChangeAspect="1" noEditPoints="1"/>
            </p:cNvSpPr>
            <p:nvPr/>
          </p:nvSpPr>
          <p:spPr bwMode="auto">
            <a:xfrm>
              <a:off x="3352535" y="1330176"/>
              <a:ext cx="457502" cy="378000"/>
            </a:xfrm>
            <a:custGeom>
              <a:avLst/>
              <a:gdLst>
                <a:gd name="T0" fmla="*/ 38 w 126"/>
                <a:gd name="T1" fmla="*/ 13 h 104"/>
                <a:gd name="T2" fmla="*/ 24 w 126"/>
                <a:gd name="T3" fmla="*/ 27 h 104"/>
                <a:gd name="T4" fmla="*/ 8 w 126"/>
                <a:gd name="T5" fmla="*/ 31 h 104"/>
                <a:gd name="T6" fmla="*/ 8 w 126"/>
                <a:gd name="T7" fmla="*/ 51 h 104"/>
                <a:gd name="T8" fmla="*/ 0 w 126"/>
                <a:gd name="T9" fmla="*/ 65 h 104"/>
                <a:gd name="T10" fmla="*/ 14 w 126"/>
                <a:gd name="T11" fmla="*/ 79 h 104"/>
                <a:gd name="T12" fmla="*/ 18 w 126"/>
                <a:gd name="T13" fmla="*/ 96 h 104"/>
                <a:gd name="T14" fmla="*/ 38 w 126"/>
                <a:gd name="T15" fmla="*/ 95 h 104"/>
                <a:gd name="T16" fmla="*/ 53 w 126"/>
                <a:gd name="T17" fmla="*/ 104 h 104"/>
                <a:gd name="T18" fmla="*/ 67 w 126"/>
                <a:gd name="T19" fmla="*/ 90 h 104"/>
                <a:gd name="T20" fmla="*/ 83 w 126"/>
                <a:gd name="T21" fmla="*/ 85 h 104"/>
                <a:gd name="T22" fmla="*/ 83 w 126"/>
                <a:gd name="T23" fmla="*/ 65 h 104"/>
                <a:gd name="T24" fmla="*/ 91 w 126"/>
                <a:gd name="T25" fmla="*/ 51 h 104"/>
                <a:gd name="T26" fmla="*/ 77 w 126"/>
                <a:gd name="T27" fmla="*/ 37 h 104"/>
                <a:gd name="T28" fmla="*/ 73 w 126"/>
                <a:gd name="T29" fmla="*/ 21 h 104"/>
                <a:gd name="T30" fmla="*/ 53 w 126"/>
                <a:gd name="T31" fmla="*/ 21 h 104"/>
                <a:gd name="T32" fmla="*/ 46 w 126"/>
                <a:gd name="T33" fmla="*/ 87 h 104"/>
                <a:gd name="T34" fmla="*/ 46 w 126"/>
                <a:gd name="T35" fmla="*/ 29 h 104"/>
                <a:gd name="T36" fmla="*/ 46 w 126"/>
                <a:gd name="T37" fmla="*/ 87 h 104"/>
                <a:gd name="T38" fmla="*/ 93 w 126"/>
                <a:gd name="T39" fmla="*/ 21 h 104"/>
                <a:gd name="T40" fmla="*/ 116 w 126"/>
                <a:gd name="T41" fmla="*/ 21 h 104"/>
                <a:gd name="T42" fmla="*/ 108 w 126"/>
                <a:gd name="T43" fmla="*/ 0 h 104"/>
                <a:gd name="T44" fmla="*/ 101 w 126"/>
                <a:gd name="T45" fmla="*/ 4 h 104"/>
                <a:gd name="T46" fmla="*/ 91 w 126"/>
                <a:gd name="T47" fmla="*/ 4 h 104"/>
                <a:gd name="T48" fmla="*/ 89 w 126"/>
                <a:gd name="T49" fmla="*/ 11 h 104"/>
                <a:gd name="T50" fmla="*/ 82 w 126"/>
                <a:gd name="T51" fmla="*/ 18 h 104"/>
                <a:gd name="T52" fmla="*/ 87 w 126"/>
                <a:gd name="T53" fmla="*/ 25 h 104"/>
                <a:gd name="T54" fmla="*/ 86 w 126"/>
                <a:gd name="T55" fmla="*/ 35 h 104"/>
                <a:gd name="T56" fmla="*/ 94 w 126"/>
                <a:gd name="T57" fmla="*/ 37 h 104"/>
                <a:gd name="T58" fmla="*/ 101 w 126"/>
                <a:gd name="T59" fmla="*/ 43 h 104"/>
                <a:gd name="T60" fmla="*/ 108 w 126"/>
                <a:gd name="T61" fmla="*/ 39 h 104"/>
                <a:gd name="T62" fmla="*/ 118 w 126"/>
                <a:gd name="T63" fmla="*/ 39 h 104"/>
                <a:gd name="T64" fmla="*/ 120 w 126"/>
                <a:gd name="T65" fmla="*/ 32 h 104"/>
                <a:gd name="T66" fmla="*/ 126 w 126"/>
                <a:gd name="T67" fmla="*/ 25 h 104"/>
                <a:gd name="T68" fmla="*/ 122 w 126"/>
                <a:gd name="T69" fmla="*/ 18 h 104"/>
                <a:gd name="T70" fmla="*/ 122 w 126"/>
                <a:gd name="T71" fmla="*/ 8 h 104"/>
                <a:gd name="T72" fmla="*/ 115 w 126"/>
                <a:gd name="T73" fmla="*/ 6 h 104"/>
                <a:gd name="T74" fmla="*/ 108 w 126"/>
                <a:gd name="T7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04">
                  <a:moveTo>
                    <a:pt x="53" y="13"/>
                  </a:moveTo>
                  <a:cubicBezTo>
                    <a:pt x="38" y="13"/>
                    <a:pt x="38" y="13"/>
                    <a:pt x="38" y="13"/>
                  </a:cubicBezTo>
                  <a:cubicBezTo>
                    <a:pt x="38" y="21"/>
                    <a:pt x="38" y="21"/>
                    <a:pt x="38" y="21"/>
                  </a:cubicBezTo>
                  <a:cubicBezTo>
                    <a:pt x="33" y="22"/>
                    <a:pt x="28" y="24"/>
                    <a:pt x="24" y="27"/>
                  </a:cubicBezTo>
                  <a:cubicBezTo>
                    <a:pt x="18" y="21"/>
                    <a:pt x="18" y="21"/>
                    <a:pt x="18" y="21"/>
                  </a:cubicBezTo>
                  <a:cubicBezTo>
                    <a:pt x="8" y="31"/>
                    <a:pt x="8" y="31"/>
                    <a:pt x="8" y="31"/>
                  </a:cubicBezTo>
                  <a:cubicBezTo>
                    <a:pt x="14" y="37"/>
                    <a:pt x="14" y="37"/>
                    <a:pt x="14" y="37"/>
                  </a:cubicBezTo>
                  <a:cubicBezTo>
                    <a:pt x="11" y="41"/>
                    <a:pt x="9" y="46"/>
                    <a:pt x="8" y="51"/>
                  </a:cubicBezTo>
                  <a:cubicBezTo>
                    <a:pt x="0" y="51"/>
                    <a:pt x="0" y="51"/>
                    <a:pt x="0" y="51"/>
                  </a:cubicBezTo>
                  <a:cubicBezTo>
                    <a:pt x="0" y="65"/>
                    <a:pt x="0" y="65"/>
                    <a:pt x="0" y="65"/>
                  </a:cubicBezTo>
                  <a:cubicBezTo>
                    <a:pt x="8" y="65"/>
                    <a:pt x="8" y="65"/>
                    <a:pt x="8" y="65"/>
                  </a:cubicBezTo>
                  <a:cubicBezTo>
                    <a:pt x="9" y="70"/>
                    <a:pt x="11" y="75"/>
                    <a:pt x="14" y="79"/>
                  </a:cubicBezTo>
                  <a:cubicBezTo>
                    <a:pt x="8" y="85"/>
                    <a:pt x="8" y="85"/>
                    <a:pt x="8" y="85"/>
                  </a:cubicBezTo>
                  <a:cubicBezTo>
                    <a:pt x="18" y="96"/>
                    <a:pt x="18" y="96"/>
                    <a:pt x="18" y="96"/>
                  </a:cubicBezTo>
                  <a:cubicBezTo>
                    <a:pt x="24" y="90"/>
                    <a:pt x="24" y="90"/>
                    <a:pt x="24" y="90"/>
                  </a:cubicBezTo>
                  <a:cubicBezTo>
                    <a:pt x="28" y="92"/>
                    <a:pt x="33" y="94"/>
                    <a:pt x="38" y="95"/>
                  </a:cubicBezTo>
                  <a:cubicBezTo>
                    <a:pt x="38" y="104"/>
                    <a:pt x="38" y="104"/>
                    <a:pt x="38" y="104"/>
                  </a:cubicBezTo>
                  <a:cubicBezTo>
                    <a:pt x="53" y="104"/>
                    <a:pt x="53" y="104"/>
                    <a:pt x="53" y="104"/>
                  </a:cubicBezTo>
                  <a:cubicBezTo>
                    <a:pt x="53" y="95"/>
                    <a:pt x="53" y="95"/>
                    <a:pt x="53" y="95"/>
                  </a:cubicBezTo>
                  <a:cubicBezTo>
                    <a:pt x="58" y="94"/>
                    <a:pt x="63" y="92"/>
                    <a:pt x="67" y="90"/>
                  </a:cubicBezTo>
                  <a:cubicBezTo>
                    <a:pt x="73" y="96"/>
                    <a:pt x="73" y="96"/>
                    <a:pt x="73" y="96"/>
                  </a:cubicBezTo>
                  <a:cubicBezTo>
                    <a:pt x="83" y="85"/>
                    <a:pt x="83" y="85"/>
                    <a:pt x="83" y="85"/>
                  </a:cubicBezTo>
                  <a:cubicBezTo>
                    <a:pt x="77" y="79"/>
                    <a:pt x="77" y="79"/>
                    <a:pt x="77" y="79"/>
                  </a:cubicBezTo>
                  <a:cubicBezTo>
                    <a:pt x="80" y="75"/>
                    <a:pt x="82" y="70"/>
                    <a:pt x="83" y="65"/>
                  </a:cubicBezTo>
                  <a:cubicBezTo>
                    <a:pt x="91" y="65"/>
                    <a:pt x="91" y="65"/>
                    <a:pt x="91" y="65"/>
                  </a:cubicBezTo>
                  <a:cubicBezTo>
                    <a:pt x="91" y="51"/>
                    <a:pt x="91" y="51"/>
                    <a:pt x="91" y="51"/>
                  </a:cubicBezTo>
                  <a:cubicBezTo>
                    <a:pt x="83" y="51"/>
                    <a:pt x="83" y="51"/>
                    <a:pt x="83" y="51"/>
                  </a:cubicBezTo>
                  <a:cubicBezTo>
                    <a:pt x="82" y="46"/>
                    <a:pt x="80" y="41"/>
                    <a:pt x="77" y="37"/>
                  </a:cubicBezTo>
                  <a:cubicBezTo>
                    <a:pt x="83" y="31"/>
                    <a:pt x="83" y="31"/>
                    <a:pt x="83" y="31"/>
                  </a:cubicBezTo>
                  <a:cubicBezTo>
                    <a:pt x="73" y="21"/>
                    <a:pt x="73" y="21"/>
                    <a:pt x="73" y="21"/>
                  </a:cubicBezTo>
                  <a:cubicBezTo>
                    <a:pt x="67" y="27"/>
                    <a:pt x="67" y="27"/>
                    <a:pt x="67" y="27"/>
                  </a:cubicBezTo>
                  <a:cubicBezTo>
                    <a:pt x="63" y="24"/>
                    <a:pt x="58" y="22"/>
                    <a:pt x="53" y="21"/>
                  </a:cubicBezTo>
                  <a:cubicBezTo>
                    <a:pt x="53" y="13"/>
                    <a:pt x="53" y="13"/>
                    <a:pt x="53" y="13"/>
                  </a:cubicBezTo>
                  <a:moveTo>
                    <a:pt x="46" y="87"/>
                  </a:moveTo>
                  <a:cubicBezTo>
                    <a:pt x="30" y="87"/>
                    <a:pt x="17" y="74"/>
                    <a:pt x="17" y="58"/>
                  </a:cubicBezTo>
                  <a:cubicBezTo>
                    <a:pt x="17" y="42"/>
                    <a:pt x="30" y="29"/>
                    <a:pt x="46" y="29"/>
                  </a:cubicBezTo>
                  <a:cubicBezTo>
                    <a:pt x="62" y="29"/>
                    <a:pt x="74" y="42"/>
                    <a:pt x="74" y="58"/>
                  </a:cubicBezTo>
                  <a:cubicBezTo>
                    <a:pt x="74" y="74"/>
                    <a:pt x="62" y="87"/>
                    <a:pt x="46" y="87"/>
                  </a:cubicBezTo>
                  <a:moveTo>
                    <a:pt x="104" y="33"/>
                  </a:moveTo>
                  <a:cubicBezTo>
                    <a:pt x="98" y="33"/>
                    <a:pt x="93" y="28"/>
                    <a:pt x="93" y="21"/>
                  </a:cubicBezTo>
                  <a:cubicBezTo>
                    <a:pt x="93" y="15"/>
                    <a:pt x="98" y="10"/>
                    <a:pt x="104" y="10"/>
                  </a:cubicBezTo>
                  <a:cubicBezTo>
                    <a:pt x="111" y="10"/>
                    <a:pt x="116" y="15"/>
                    <a:pt x="116" y="21"/>
                  </a:cubicBezTo>
                  <a:cubicBezTo>
                    <a:pt x="116" y="28"/>
                    <a:pt x="111" y="33"/>
                    <a:pt x="104" y="33"/>
                  </a:cubicBezTo>
                  <a:moveTo>
                    <a:pt x="108" y="0"/>
                  </a:moveTo>
                  <a:cubicBezTo>
                    <a:pt x="101" y="0"/>
                    <a:pt x="101" y="0"/>
                    <a:pt x="101" y="0"/>
                  </a:cubicBezTo>
                  <a:cubicBezTo>
                    <a:pt x="101" y="4"/>
                    <a:pt x="101" y="4"/>
                    <a:pt x="101" y="4"/>
                  </a:cubicBezTo>
                  <a:cubicBezTo>
                    <a:pt x="99" y="4"/>
                    <a:pt x="96" y="5"/>
                    <a:pt x="94" y="6"/>
                  </a:cubicBezTo>
                  <a:cubicBezTo>
                    <a:pt x="91" y="4"/>
                    <a:pt x="91" y="4"/>
                    <a:pt x="91" y="4"/>
                  </a:cubicBezTo>
                  <a:cubicBezTo>
                    <a:pt x="86" y="8"/>
                    <a:pt x="86" y="8"/>
                    <a:pt x="86" y="8"/>
                  </a:cubicBezTo>
                  <a:cubicBezTo>
                    <a:pt x="89" y="11"/>
                    <a:pt x="89" y="11"/>
                    <a:pt x="89" y="11"/>
                  </a:cubicBezTo>
                  <a:cubicBezTo>
                    <a:pt x="88" y="13"/>
                    <a:pt x="87" y="16"/>
                    <a:pt x="87" y="18"/>
                  </a:cubicBezTo>
                  <a:cubicBezTo>
                    <a:pt x="82" y="18"/>
                    <a:pt x="82" y="18"/>
                    <a:pt x="82" y="18"/>
                  </a:cubicBezTo>
                  <a:cubicBezTo>
                    <a:pt x="82" y="25"/>
                    <a:pt x="82" y="25"/>
                    <a:pt x="82" y="25"/>
                  </a:cubicBezTo>
                  <a:cubicBezTo>
                    <a:pt x="87" y="25"/>
                    <a:pt x="87" y="25"/>
                    <a:pt x="87" y="25"/>
                  </a:cubicBezTo>
                  <a:cubicBezTo>
                    <a:pt x="87" y="27"/>
                    <a:pt x="88" y="30"/>
                    <a:pt x="89" y="32"/>
                  </a:cubicBezTo>
                  <a:cubicBezTo>
                    <a:pt x="86" y="35"/>
                    <a:pt x="86" y="35"/>
                    <a:pt x="86" y="35"/>
                  </a:cubicBezTo>
                  <a:cubicBezTo>
                    <a:pt x="91" y="39"/>
                    <a:pt x="91" y="39"/>
                    <a:pt x="91" y="39"/>
                  </a:cubicBezTo>
                  <a:cubicBezTo>
                    <a:pt x="94" y="37"/>
                    <a:pt x="94" y="37"/>
                    <a:pt x="94" y="37"/>
                  </a:cubicBezTo>
                  <a:cubicBezTo>
                    <a:pt x="96" y="38"/>
                    <a:pt x="99" y="39"/>
                    <a:pt x="101" y="39"/>
                  </a:cubicBezTo>
                  <a:cubicBezTo>
                    <a:pt x="101" y="43"/>
                    <a:pt x="101" y="43"/>
                    <a:pt x="101" y="43"/>
                  </a:cubicBezTo>
                  <a:cubicBezTo>
                    <a:pt x="108" y="43"/>
                    <a:pt x="108" y="43"/>
                    <a:pt x="108" y="43"/>
                  </a:cubicBezTo>
                  <a:cubicBezTo>
                    <a:pt x="108" y="39"/>
                    <a:pt x="108" y="39"/>
                    <a:pt x="108" y="39"/>
                  </a:cubicBezTo>
                  <a:cubicBezTo>
                    <a:pt x="110" y="39"/>
                    <a:pt x="113" y="38"/>
                    <a:pt x="115" y="37"/>
                  </a:cubicBezTo>
                  <a:cubicBezTo>
                    <a:pt x="118" y="39"/>
                    <a:pt x="118" y="39"/>
                    <a:pt x="118" y="39"/>
                  </a:cubicBezTo>
                  <a:cubicBezTo>
                    <a:pt x="122" y="35"/>
                    <a:pt x="122" y="35"/>
                    <a:pt x="122" y="35"/>
                  </a:cubicBezTo>
                  <a:cubicBezTo>
                    <a:pt x="120" y="32"/>
                    <a:pt x="120" y="32"/>
                    <a:pt x="120" y="32"/>
                  </a:cubicBezTo>
                  <a:cubicBezTo>
                    <a:pt x="121" y="30"/>
                    <a:pt x="122" y="27"/>
                    <a:pt x="122" y="25"/>
                  </a:cubicBezTo>
                  <a:cubicBezTo>
                    <a:pt x="126" y="25"/>
                    <a:pt x="126" y="25"/>
                    <a:pt x="126" y="25"/>
                  </a:cubicBezTo>
                  <a:cubicBezTo>
                    <a:pt x="126" y="18"/>
                    <a:pt x="126" y="18"/>
                    <a:pt x="126" y="18"/>
                  </a:cubicBezTo>
                  <a:cubicBezTo>
                    <a:pt x="122" y="18"/>
                    <a:pt x="122" y="18"/>
                    <a:pt x="122" y="18"/>
                  </a:cubicBezTo>
                  <a:cubicBezTo>
                    <a:pt x="122" y="16"/>
                    <a:pt x="121" y="13"/>
                    <a:pt x="120" y="11"/>
                  </a:cubicBezTo>
                  <a:cubicBezTo>
                    <a:pt x="122" y="8"/>
                    <a:pt x="122" y="8"/>
                    <a:pt x="122" y="8"/>
                  </a:cubicBezTo>
                  <a:cubicBezTo>
                    <a:pt x="118" y="4"/>
                    <a:pt x="118" y="4"/>
                    <a:pt x="118" y="4"/>
                  </a:cubicBezTo>
                  <a:cubicBezTo>
                    <a:pt x="115" y="6"/>
                    <a:pt x="115" y="6"/>
                    <a:pt x="115" y="6"/>
                  </a:cubicBezTo>
                  <a:cubicBezTo>
                    <a:pt x="113" y="5"/>
                    <a:pt x="110" y="4"/>
                    <a:pt x="108" y="4"/>
                  </a:cubicBezTo>
                  <a:cubicBezTo>
                    <a:pt x="108" y="0"/>
                    <a:pt x="108" y="0"/>
                    <a:pt x="108" y="0"/>
                  </a:cubicBezTo>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grpSp>
        <p:nvGrpSpPr>
          <p:cNvPr id="3" name="组合 2"/>
          <p:cNvGrpSpPr/>
          <p:nvPr/>
        </p:nvGrpSpPr>
        <p:grpSpPr>
          <a:xfrm>
            <a:off x="6428998" y="2439568"/>
            <a:ext cx="899887" cy="828000"/>
            <a:chOff x="4821748" y="1829676"/>
            <a:chExt cx="674915" cy="621000"/>
          </a:xfrm>
        </p:grpSpPr>
        <p:sp>
          <p:nvSpPr>
            <p:cNvPr id="8" name="圆角矩形 7"/>
            <p:cNvSpPr/>
            <p:nvPr/>
          </p:nvSpPr>
          <p:spPr>
            <a:xfrm>
              <a:off x="4821748" y="1829676"/>
              <a:ext cx="674915" cy="621000"/>
            </a:xfrm>
            <a:prstGeom prst="roundRect">
              <a:avLst/>
            </a:prstGeom>
            <a:solidFill>
              <a:schemeClr val="accent3"/>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5" name="Freeform 17"/>
            <p:cNvSpPr>
              <a:spLocks noChangeAspect="1" noEditPoints="1"/>
            </p:cNvSpPr>
            <p:nvPr/>
          </p:nvSpPr>
          <p:spPr bwMode="auto">
            <a:xfrm>
              <a:off x="4993831" y="1951176"/>
              <a:ext cx="330749" cy="378000"/>
            </a:xfrm>
            <a:custGeom>
              <a:avLst/>
              <a:gdLst>
                <a:gd name="T0" fmla="*/ 43 w 83"/>
                <a:gd name="T1" fmla="*/ 27 h 95"/>
                <a:gd name="T2" fmla="*/ 41 w 83"/>
                <a:gd name="T3" fmla="*/ 27 h 95"/>
                <a:gd name="T4" fmla="*/ 41 w 83"/>
                <a:gd name="T5" fmla="*/ 53 h 95"/>
                <a:gd name="T6" fmla="*/ 39 w 83"/>
                <a:gd name="T7" fmla="*/ 55 h 95"/>
                <a:gd name="T8" fmla="*/ 40 w 83"/>
                <a:gd name="T9" fmla="*/ 56 h 95"/>
                <a:gd name="T10" fmla="*/ 41 w 83"/>
                <a:gd name="T11" fmla="*/ 55 h 95"/>
                <a:gd name="T12" fmla="*/ 41 w 83"/>
                <a:gd name="T13" fmla="*/ 58 h 95"/>
                <a:gd name="T14" fmla="*/ 43 w 83"/>
                <a:gd name="T15" fmla="*/ 58 h 95"/>
                <a:gd name="T16" fmla="*/ 43 w 83"/>
                <a:gd name="T17" fmla="*/ 54 h 95"/>
                <a:gd name="T18" fmla="*/ 57 w 83"/>
                <a:gd name="T19" fmla="*/ 39 h 95"/>
                <a:gd name="T20" fmla="*/ 56 w 83"/>
                <a:gd name="T21" fmla="*/ 38 h 95"/>
                <a:gd name="T22" fmla="*/ 43 w 83"/>
                <a:gd name="T23" fmla="*/ 51 h 95"/>
                <a:gd name="T24" fmla="*/ 43 w 83"/>
                <a:gd name="T25" fmla="*/ 27 h 95"/>
                <a:gd name="T26" fmla="*/ 41 w 83"/>
                <a:gd name="T27" fmla="*/ 25 h 95"/>
                <a:gd name="T28" fmla="*/ 43 w 83"/>
                <a:gd name="T29" fmla="*/ 25 h 95"/>
                <a:gd name="T30" fmla="*/ 43 w 83"/>
                <a:gd name="T31" fmla="*/ 17 h 95"/>
                <a:gd name="T32" fmla="*/ 66 w 83"/>
                <a:gd name="T33" fmla="*/ 27 h 95"/>
                <a:gd name="T34" fmla="*/ 61 w 83"/>
                <a:gd name="T35" fmla="*/ 32 h 95"/>
                <a:gd name="T36" fmla="*/ 63 w 83"/>
                <a:gd name="T37" fmla="*/ 34 h 95"/>
                <a:gd name="T38" fmla="*/ 68 w 83"/>
                <a:gd name="T39" fmla="*/ 29 h 95"/>
                <a:gd name="T40" fmla="*/ 78 w 83"/>
                <a:gd name="T41" fmla="*/ 52 h 95"/>
                <a:gd name="T42" fmla="*/ 70 w 83"/>
                <a:gd name="T43" fmla="*/ 52 h 95"/>
                <a:gd name="T44" fmla="*/ 70 w 83"/>
                <a:gd name="T45" fmla="*/ 54 h 95"/>
                <a:gd name="T46" fmla="*/ 78 w 83"/>
                <a:gd name="T47" fmla="*/ 54 h 95"/>
                <a:gd name="T48" fmla="*/ 68 w 83"/>
                <a:gd name="T49" fmla="*/ 78 h 95"/>
                <a:gd name="T50" fmla="*/ 63 w 83"/>
                <a:gd name="T51" fmla="*/ 72 h 95"/>
                <a:gd name="T52" fmla="*/ 61 w 83"/>
                <a:gd name="T53" fmla="*/ 74 h 95"/>
                <a:gd name="T54" fmla="*/ 66 w 83"/>
                <a:gd name="T55" fmla="*/ 79 h 95"/>
                <a:gd name="T56" fmla="*/ 43 w 83"/>
                <a:gd name="T57" fmla="*/ 89 h 95"/>
                <a:gd name="T58" fmla="*/ 43 w 83"/>
                <a:gd name="T59" fmla="*/ 82 h 95"/>
                <a:gd name="T60" fmla="*/ 41 w 83"/>
                <a:gd name="T61" fmla="*/ 82 h 95"/>
                <a:gd name="T62" fmla="*/ 41 w 83"/>
                <a:gd name="T63" fmla="*/ 89 h 95"/>
                <a:gd name="T64" fmla="*/ 17 w 83"/>
                <a:gd name="T65" fmla="*/ 79 h 95"/>
                <a:gd name="T66" fmla="*/ 22 w 83"/>
                <a:gd name="T67" fmla="*/ 74 h 95"/>
                <a:gd name="T68" fmla="*/ 21 w 83"/>
                <a:gd name="T69" fmla="*/ 72 h 95"/>
                <a:gd name="T70" fmla="*/ 16 w 83"/>
                <a:gd name="T71" fmla="*/ 78 h 95"/>
                <a:gd name="T72" fmla="*/ 6 w 83"/>
                <a:gd name="T73" fmla="*/ 54 h 95"/>
                <a:gd name="T74" fmla="*/ 13 w 83"/>
                <a:gd name="T75" fmla="*/ 54 h 95"/>
                <a:gd name="T76" fmla="*/ 13 w 83"/>
                <a:gd name="T77" fmla="*/ 52 h 95"/>
                <a:gd name="T78" fmla="*/ 6 w 83"/>
                <a:gd name="T79" fmla="*/ 52 h 95"/>
                <a:gd name="T80" fmla="*/ 16 w 83"/>
                <a:gd name="T81" fmla="*/ 29 h 95"/>
                <a:gd name="T82" fmla="*/ 21 w 83"/>
                <a:gd name="T83" fmla="*/ 34 h 95"/>
                <a:gd name="T84" fmla="*/ 22 w 83"/>
                <a:gd name="T85" fmla="*/ 32 h 95"/>
                <a:gd name="T86" fmla="*/ 17 w 83"/>
                <a:gd name="T87" fmla="*/ 27 h 95"/>
                <a:gd name="T88" fmla="*/ 41 w 83"/>
                <a:gd name="T89" fmla="*/ 17 h 95"/>
                <a:gd name="T90" fmla="*/ 41 w 83"/>
                <a:gd name="T91" fmla="*/ 25 h 95"/>
                <a:gd name="T92" fmla="*/ 52 w 83"/>
                <a:gd name="T93" fmla="*/ 0 h 95"/>
                <a:gd name="T94" fmla="*/ 32 w 83"/>
                <a:gd name="T95" fmla="*/ 0 h 95"/>
                <a:gd name="T96" fmla="*/ 32 w 83"/>
                <a:gd name="T97" fmla="*/ 8 h 95"/>
                <a:gd name="T98" fmla="*/ 39 w 83"/>
                <a:gd name="T99" fmla="*/ 8 h 95"/>
                <a:gd name="T100" fmla="*/ 39 w 83"/>
                <a:gd name="T101" fmla="*/ 12 h 95"/>
                <a:gd name="T102" fmla="*/ 0 w 83"/>
                <a:gd name="T103" fmla="*/ 53 h 95"/>
                <a:gd name="T104" fmla="*/ 42 w 83"/>
                <a:gd name="T105" fmla="*/ 95 h 95"/>
                <a:gd name="T106" fmla="*/ 83 w 83"/>
                <a:gd name="T107" fmla="*/ 53 h 95"/>
                <a:gd name="T108" fmla="*/ 44 w 83"/>
                <a:gd name="T109" fmla="*/ 12 h 95"/>
                <a:gd name="T110" fmla="*/ 44 w 83"/>
                <a:gd name="T111" fmla="*/ 8 h 95"/>
                <a:gd name="T112" fmla="*/ 52 w 83"/>
                <a:gd name="T113" fmla="*/ 8 h 95"/>
                <a:gd name="T114" fmla="*/ 52 w 83"/>
                <a:gd name="T11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 h="95">
                  <a:moveTo>
                    <a:pt x="43" y="27"/>
                  </a:moveTo>
                  <a:cubicBezTo>
                    <a:pt x="41" y="27"/>
                    <a:pt x="41" y="27"/>
                    <a:pt x="41" y="27"/>
                  </a:cubicBezTo>
                  <a:cubicBezTo>
                    <a:pt x="41" y="53"/>
                    <a:pt x="41" y="53"/>
                    <a:pt x="41" y="53"/>
                  </a:cubicBezTo>
                  <a:cubicBezTo>
                    <a:pt x="39" y="55"/>
                    <a:pt x="39" y="55"/>
                    <a:pt x="39" y="55"/>
                  </a:cubicBezTo>
                  <a:cubicBezTo>
                    <a:pt x="40" y="56"/>
                    <a:pt x="40" y="56"/>
                    <a:pt x="40" y="56"/>
                  </a:cubicBezTo>
                  <a:cubicBezTo>
                    <a:pt x="41" y="55"/>
                    <a:pt x="41" y="55"/>
                    <a:pt x="41" y="55"/>
                  </a:cubicBezTo>
                  <a:cubicBezTo>
                    <a:pt x="41" y="58"/>
                    <a:pt x="41" y="58"/>
                    <a:pt x="41" y="58"/>
                  </a:cubicBezTo>
                  <a:cubicBezTo>
                    <a:pt x="43" y="58"/>
                    <a:pt x="43" y="58"/>
                    <a:pt x="43" y="58"/>
                  </a:cubicBezTo>
                  <a:cubicBezTo>
                    <a:pt x="43" y="54"/>
                    <a:pt x="43" y="54"/>
                    <a:pt x="43" y="54"/>
                  </a:cubicBezTo>
                  <a:cubicBezTo>
                    <a:pt x="57" y="39"/>
                    <a:pt x="57" y="39"/>
                    <a:pt x="57" y="39"/>
                  </a:cubicBezTo>
                  <a:cubicBezTo>
                    <a:pt x="56" y="38"/>
                    <a:pt x="56" y="38"/>
                    <a:pt x="56" y="38"/>
                  </a:cubicBezTo>
                  <a:cubicBezTo>
                    <a:pt x="43" y="51"/>
                    <a:pt x="43" y="51"/>
                    <a:pt x="43" y="51"/>
                  </a:cubicBezTo>
                  <a:cubicBezTo>
                    <a:pt x="43" y="27"/>
                    <a:pt x="43" y="27"/>
                    <a:pt x="43" y="27"/>
                  </a:cubicBezTo>
                  <a:moveTo>
                    <a:pt x="41" y="25"/>
                  </a:moveTo>
                  <a:cubicBezTo>
                    <a:pt x="43" y="25"/>
                    <a:pt x="43" y="25"/>
                    <a:pt x="43" y="25"/>
                  </a:cubicBezTo>
                  <a:cubicBezTo>
                    <a:pt x="43" y="17"/>
                    <a:pt x="43" y="17"/>
                    <a:pt x="43" y="17"/>
                  </a:cubicBezTo>
                  <a:cubicBezTo>
                    <a:pt x="52" y="18"/>
                    <a:pt x="60" y="21"/>
                    <a:pt x="66" y="27"/>
                  </a:cubicBezTo>
                  <a:cubicBezTo>
                    <a:pt x="61" y="32"/>
                    <a:pt x="61" y="32"/>
                    <a:pt x="61" y="32"/>
                  </a:cubicBezTo>
                  <a:cubicBezTo>
                    <a:pt x="63" y="34"/>
                    <a:pt x="63" y="34"/>
                    <a:pt x="63" y="34"/>
                  </a:cubicBezTo>
                  <a:cubicBezTo>
                    <a:pt x="68" y="29"/>
                    <a:pt x="68" y="29"/>
                    <a:pt x="68" y="29"/>
                  </a:cubicBezTo>
                  <a:cubicBezTo>
                    <a:pt x="74" y="35"/>
                    <a:pt x="77" y="43"/>
                    <a:pt x="78" y="52"/>
                  </a:cubicBezTo>
                  <a:cubicBezTo>
                    <a:pt x="70" y="52"/>
                    <a:pt x="70" y="52"/>
                    <a:pt x="70" y="52"/>
                  </a:cubicBezTo>
                  <a:cubicBezTo>
                    <a:pt x="70" y="54"/>
                    <a:pt x="70" y="54"/>
                    <a:pt x="70" y="54"/>
                  </a:cubicBezTo>
                  <a:cubicBezTo>
                    <a:pt x="78" y="54"/>
                    <a:pt x="78" y="54"/>
                    <a:pt x="78" y="54"/>
                  </a:cubicBezTo>
                  <a:cubicBezTo>
                    <a:pt x="77" y="63"/>
                    <a:pt x="74" y="72"/>
                    <a:pt x="68" y="78"/>
                  </a:cubicBezTo>
                  <a:cubicBezTo>
                    <a:pt x="63" y="72"/>
                    <a:pt x="63" y="72"/>
                    <a:pt x="63" y="72"/>
                  </a:cubicBezTo>
                  <a:cubicBezTo>
                    <a:pt x="61" y="74"/>
                    <a:pt x="61" y="74"/>
                    <a:pt x="61" y="74"/>
                  </a:cubicBezTo>
                  <a:cubicBezTo>
                    <a:pt x="66" y="79"/>
                    <a:pt x="66" y="79"/>
                    <a:pt x="66" y="79"/>
                  </a:cubicBezTo>
                  <a:cubicBezTo>
                    <a:pt x="60" y="85"/>
                    <a:pt x="52" y="89"/>
                    <a:pt x="43" y="89"/>
                  </a:cubicBezTo>
                  <a:cubicBezTo>
                    <a:pt x="43" y="82"/>
                    <a:pt x="43" y="82"/>
                    <a:pt x="43" y="82"/>
                  </a:cubicBezTo>
                  <a:cubicBezTo>
                    <a:pt x="41" y="82"/>
                    <a:pt x="41" y="82"/>
                    <a:pt x="41" y="82"/>
                  </a:cubicBezTo>
                  <a:cubicBezTo>
                    <a:pt x="41" y="89"/>
                    <a:pt x="41" y="89"/>
                    <a:pt x="41" y="89"/>
                  </a:cubicBezTo>
                  <a:cubicBezTo>
                    <a:pt x="32" y="89"/>
                    <a:pt x="23" y="85"/>
                    <a:pt x="17" y="79"/>
                  </a:cubicBezTo>
                  <a:cubicBezTo>
                    <a:pt x="22" y="74"/>
                    <a:pt x="22" y="74"/>
                    <a:pt x="22" y="74"/>
                  </a:cubicBezTo>
                  <a:cubicBezTo>
                    <a:pt x="21" y="72"/>
                    <a:pt x="21" y="72"/>
                    <a:pt x="21" y="72"/>
                  </a:cubicBezTo>
                  <a:cubicBezTo>
                    <a:pt x="16" y="78"/>
                    <a:pt x="16" y="78"/>
                    <a:pt x="16" y="78"/>
                  </a:cubicBezTo>
                  <a:cubicBezTo>
                    <a:pt x="10" y="72"/>
                    <a:pt x="6" y="63"/>
                    <a:pt x="6" y="54"/>
                  </a:cubicBezTo>
                  <a:cubicBezTo>
                    <a:pt x="13" y="54"/>
                    <a:pt x="13" y="54"/>
                    <a:pt x="13" y="54"/>
                  </a:cubicBezTo>
                  <a:cubicBezTo>
                    <a:pt x="13" y="52"/>
                    <a:pt x="13" y="52"/>
                    <a:pt x="13" y="52"/>
                  </a:cubicBezTo>
                  <a:cubicBezTo>
                    <a:pt x="6" y="52"/>
                    <a:pt x="6" y="52"/>
                    <a:pt x="6" y="52"/>
                  </a:cubicBezTo>
                  <a:cubicBezTo>
                    <a:pt x="6" y="43"/>
                    <a:pt x="10" y="35"/>
                    <a:pt x="16" y="29"/>
                  </a:cubicBezTo>
                  <a:cubicBezTo>
                    <a:pt x="21" y="34"/>
                    <a:pt x="21" y="34"/>
                    <a:pt x="21" y="34"/>
                  </a:cubicBezTo>
                  <a:cubicBezTo>
                    <a:pt x="22" y="32"/>
                    <a:pt x="22" y="32"/>
                    <a:pt x="22" y="32"/>
                  </a:cubicBezTo>
                  <a:cubicBezTo>
                    <a:pt x="17" y="27"/>
                    <a:pt x="17" y="27"/>
                    <a:pt x="17" y="27"/>
                  </a:cubicBezTo>
                  <a:cubicBezTo>
                    <a:pt x="23" y="21"/>
                    <a:pt x="32" y="18"/>
                    <a:pt x="41" y="17"/>
                  </a:cubicBezTo>
                  <a:cubicBezTo>
                    <a:pt x="41" y="25"/>
                    <a:pt x="41" y="25"/>
                    <a:pt x="41" y="25"/>
                  </a:cubicBezTo>
                  <a:moveTo>
                    <a:pt x="52" y="0"/>
                  </a:moveTo>
                  <a:cubicBezTo>
                    <a:pt x="32" y="0"/>
                    <a:pt x="32" y="0"/>
                    <a:pt x="32" y="0"/>
                  </a:cubicBezTo>
                  <a:cubicBezTo>
                    <a:pt x="32" y="8"/>
                    <a:pt x="32" y="8"/>
                    <a:pt x="32" y="8"/>
                  </a:cubicBezTo>
                  <a:cubicBezTo>
                    <a:pt x="39" y="8"/>
                    <a:pt x="39" y="8"/>
                    <a:pt x="39" y="8"/>
                  </a:cubicBezTo>
                  <a:cubicBezTo>
                    <a:pt x="39" y="12"/>
                    <a:pt x="39" y="12"/>
                    <a:pt x="39" y="12"/>
                  </a:cubicBezTo>
                  <a:cubicBezTo>
                    <a:pt x="17" y="13"/>
                    <a:pt x="0" y="31"/>
                    <a:pt x="0" y="53"/>
                  </a:cubicBezTo>
                  <a:cubicBezTo>
                    <a:pt x="0" y="76"/>
                    <a:pt x="19" y="95"/>
                    <a:pt x="42" y="95"/>
                  </a:cubicBezTo>
                  <a:cubicBezTo>
                    <a:pt x="65" y="95"/>
                    <a:pt x="83" y="76"/>
                    <a:pt x="83" y="53"/>
                  </a:cubicBezTo>
                  <a:cubicBezTo>
                    <a:pt x="83" y="31"/>
                    <a:pt x="66" y="13"/>
                    <a:pt x="44" y="12"/>
                  </a:cubicBezTo>
                  <a:cubicBezTo>
                    <a:pt x="44" y="8"/>
                    <a:pt x="44" y="8"/>
                    <a:pt x="44" y="8"/>
                  </a:cubicBezTo>
                  <a:cubicBezTo>
                    <a:pt x="52" y="8"/>
                    <a:pt x="52" y="8"/>
                    <a:pt x="52" y="8"/>
                  </a:cubicBezTo>
                  <a:cubicBezTo>
                    <a:pt x="52" y="0"/>
                    <a:pt x="52" y="0"/>
                    <a:pt x="52" y="0"/>
                  </a:cubicBezTo>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grpSp>
        <p:nvGrpSpPr>
          <p:cNvPr id="28" name="组合 27"/>
          <p:cNvGrpSpPr/>
          <p:nvPr/>
        </p:nvGrpSpPr>
        <p:grpSpPr>
          <a:xfrm>
            <a:off x="3120421" y="4136929"/>
            <a:ext cx="899887" cy="828000"/>
            <a:chOff x="2340315" y="3102697"/>
            <a:chExt cx="674915" cy="621000"/>
          </a:xfrm>
        </p:grpSpPr>
        <p:sp>
          <p:nvSpPr>
            <p:cNvPr id="10" name="圆角矩形 9"/>
            <p:cNvSpPr/>
            <p:nvPr/>
          </p:nvSpPr>
          <p:spPr>
            <a:xfrm>
              <a:off x="2340315" y="3102697"/>
              <a:ext cx="674915" cy="621000"/>
            </a:xfrm>
            <a:prstGeom prst="roundRect">
              <a:avLst/>
            </a:prstGeom>
            <a:solidFill>
              <a:schemeClr val="accent5"/>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6" name="Freeform 27"/>
            <p:cNvSpPr>
              <a:spLocks noChangeAspect="1" noEditPoints="1"/>
            </p:cNvSpPr>
            <p:nvPr/>
          </p:nvSpPr>
          <p:spPr bwMode="auto">
            <a:xfrm>
              <a:off x="2491041" y="3224197"/>
              <a:ext cx="373465" cy="378000"/>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grpSp>
        <p:nvGrpSpPr>
          <p:cNvPr id="29" name="组合 28"/>
          <p:cNvGrpSpPr/>
          <p:nvPr/>
        </p:nvGrpSpPr>
        <p:grpSpPr>
          <a:xfrm>
            <a:off x="5645906" y="4996795"/>
            <a:ext cx="899887" cy="828000"/>
            <a:chOff x="4234429" y="3747596"/>
            <a:chExt cx="674915" cy="621000"/>
          </a:xfrm>
        </p:grpSpPr>
        <p:sp>
          <p:nvSpPr>
            <p:cNvPr id="9" name="圆角矩形 8"/>
            <p:cNvSpPr/>
            <p:nvPr/>
          </p:nvSpPr>
          <p:spPr>
            <a:xfrm>
              <a:off x="4234429" y="3747596"/>
              <a:ext cx="674915" cy="621000"/>
            </a:xfrm>
            <a:prstGeom prst="roundRect">
              <a:avLst/>
            </a:prstGeom>
            <a:solidFill>
              <a:schemeClr val="accent6"/>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7" name="Freeform 13"/>
            <p:cNvSpPr>
              <a:spLocks noChangeAspect="1" noEditPoints="1"/>
            </p:cNvSpPr>
            <p:nvPr/>
          </p:nvSpPr>
          <p:spPr bwMode="auto">
            <a:xfrm>
              <a:off x="4362520" y="3869096"/>
              <a:ext cx="418733" cy="378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alpha val="89000"/>
              </a:schemeClr>
            </a:solidFill>
            <a:ln>
              <a:noFill/>
            </a:ln>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grpSp>
        <p:nvGrpSpPr>
          <p:cNvPr id="31" name="组合 30"/>
          <p:cNvGrpSpPr/>
          <p:nvPr/>
        </p:nvGrpSpPr>
        <p:grpSpPr>
          <a:xfrm>
            <a:off x="5405048" y="1202217"/>
            <a:ext cx="1687651" cy="707887"/>
            <a:chOff x="4053792" y="901662"/>
            <a:chExt cx="1265740" cy="530915"/>
          </a:xfrm>
        </p:grpSpPr>
        <p:sp>
          <p:nvSpPr>
            <p:cNvPr id="18" name="文本框 17"/>
            <p:cNvSpPr txBox="1"/>
            <p:nvPr/>
          </p:nvSpPr>
          <p:spPr>
            <a:xfrm>
              <a:off x="4603951" y="1014114"/>
              <a:ext cx="715581" cy="300082"/>
            </a:xfrm>
            <a:prstGeom prst="rect">
              <a:avLst/>
            </a:prstGeom>
            <a:noFill/>
          </p:spPr>
          <p:txBody>
            <a:bodyPr wrap="none" rtlCol="0">
              <a:spAutoFit/>
            </a:bodyPr>
            <a:lstStyle>
              <a:defPPr>
                <a:defRPr lang="zh-CN"/>
              </a:defPPr>
              <a:lvl1pPr>
                <a:defRPr sz="2000">
                  <a:solidFill>
                    <a:schemeClr val="tx1">
                      <a:lumMod val="75000"/>
                      <a:lumOff val="25000"/>
                    </a:schemeClr>
                  </a:solidFill>
                  <a:latin typeface="时尚中黑简体" panose="01010104010101010101" pitchFamily="2" charset="-122"/>
                  <a:ea typeface="时尚中黑简体" panose="01010104010101010101" pitchFamily="2" charset="-122"/>
                </a:defRPr>
              </a:lvl1pPr>
            </a:lstStyle>
            <a:p>
              <a:r>
                <a:rPr lang="zh-CN" altLang="en-US" dirty="0" smtClean="0">
                  <a:ea typeface="+mn-ea"/>
                  <a:cs typeface="+mn-ea"/>
                </a:rPr>
                <a:t>曹依娜</a:t>
              </a:r>
              <a:endParaRPr lang="en-US" altLang="zh-CN" dirty="0">
                <a:ea typeface="+mn-ea"/>
                <a:cs typeface="+mn-ea"/>
              </a:endParaRPr>
            </a:p>
          </p:txBody>
        </p:sp>
        <p:sp>
          <p:nvSpPr>
            <p:cNvPr id="19" name="文本框 18"/>
            <p:cNvSpPr txBox="1"/>
            <p:nvPr/>
          </p:nvSpPr>
          <p:spPr>
            <a:xfrm>
              <a:off x="4053792" y="901662"/>
              <a:ext cx="528029" cy="530915"/>
            </a:xfrm>
            <a:prstGeom prst="rect">
              <a:avLst/>
            </a:prstGeom>
            <a:noFill/>
          </p:spPr>
          <p:txBody>
            <a:bodyPr wrap="none" rtlCol="0">
              <a:spAutoFit/>
            </a:bodyPr>
            <a:lstStyle/>
            <a:p>
              <a:r>
                <a:rPr lang="en-US" altLang="zh-CN" sz="4000" dirty="0" smtClean="0">
                  <a:solidFill>
                    <a:schemeClr val="accent2"/>
                  </a:solidFill>
                  <a:effectLst>
                    <a:outerShdw blurRad="38100" dist="38100" dir="2700000" algn="tl">
                      <a:srgbClr val="000000">
                        <a:alpha val="43137"/>
                      </a:srgbClr>
                    </a:outerShdw>
                  </a:effectLst>
                  <a:cs typeface="+mn-ea"/>
                </a:rPr>
                <a:t>01</a:t>
              </a:r>
              <a:endParaRPr lang="zh-CN" altLang="en-US" sz="4000" dirty="0">
                <a:solidFill>
                  <a:schemeClr val="accent2"/>
                </a:solidFill>
                <a:effectLst>
                  <a:outerShdw blurRad="38100" dist="38100" dir="2700000" algn="tl">
                    <a:srgbClr val="000000">
                      <a:alpha val="43137"/>
                    </a:srgbClr>
                  </a:outerShdw>
                </a:effectLst>
                <a:cs typeface="+mn-ea"/>
              </a:endParaRPr>
            </a:p>
          </p:txBody>
        </p:sp>
      </p:grpSp>
      <p:grpSp>
        <p:nvGrpSpPr>
          <p:cNvPr id="268" name="组合 267"/>
          <p:cNvGrpSpPr/>
          <p:nvPr/>
        </p:nvGrpSpPr>
        <p:grpSpPr>
          <a:xfrm>
            <a:off x="4250112" y="4218879"/>
            <a:ext cx="1658147" cy="707887"/>
            <a:chOff x="3187585" y="3164158"/>
            <a:chExt cx="1243610" cy="530915"/>
          </a:xfrm>
        </p:grpSpPr>
        <p:sp>
          <p:nvSpPr>
            <p:cNvPr id="20" name="文本框 19"/>
            <p:cNvSpPr txBox="1"/>
            <p:nvPr/>
          </p:nvSpPr>
          <p:spPr>
            <a:xfrm>
              <a:off x="3715615" y="3273532"/>
              <a:ext cx="715580" cy="300082"/>
            </a:xfrm>
            <a:prstGeom prst="rect">
              <a:avLst/>
            </a:prstGeom>
            <a:noFill/>
          </p:spPr>
          <p:txBody>
            <a:bodyPr wrap="none" rtlCol="0">
              <a:spAutoFit/>
            </a:bodyPr>
            <a:lstStyle>
              <a:defPPr>
                <a:defRPr lang="zh-CN"/>
              </a:defPPr>
              <a:lvl1pPr>
                <a:defRPr sz="2000">
                  <a:solidFill>
                    <a:schemeClr val="tx1">
                      <a:lumMod val="75000"/>
                      <a:lumOff val="25000"/>
                    </a:schemeClr>
                  </a:solidFill>
                  <a:latin typeface="时尚中黑简体" panose="01010104010101010101" pitchFamily="2" charset="-122"/>
                  <a:ea typeface="时尚中黑简体" panose="01010104010101010101" pitchFamily="2" charset="-122"/>
                </a:defRPr>
              </a:lvl1pPr>
            </a:lstStyle>
            <a:p>
              <a:r>
                <a:rPr lang="zh-CN" altLang="en-US" dirty="0" smtClean="0">
                  <a:ea typeface="+mn-ea"/>
                  <a:cs typeface="+mn-ea"/>
                </a:rPr>
                <a:t>陈杭俊</a:t>
              </a:r>
              <a:endParaRPr lang="en-US" altLang="zh-CN" dirty="0">
                <a:ea typeface="+mn-ea"/>
                <a:cs typeface="+mn-ea"/>
              </a:endParaRPr>
            </a:p>
          </p:txBody>
        </p:sp>
        <p:sp>
          <p:nvSpPr>
            <p:cNvPr id="21" name="文本框 20"/>
            <p:cNvSpPr txBox="1"/>
            <p:nvPr/>
          </p:nvSpPr>
          <p:spPr>
            <a:xfrm>
              <a:off x="3187585" y="3164158"/>
              <a:ext cx="528029" cy="530915"/>
            </a:xfrm>
            <a:prstGeom prst="rect">
              <a:avLst/>
            </a:prstGeom>
            <a:noFill/>
          </p:spPr>
          <p:txBody>
            <a:bodyPr wrap="none" rtlCol="0">
              <a:spAutoFit/>
            </a:bodyPr>
            <a:lstStyle/>
            <a:p>
              <a:r>
                <a:rPr lang="en-US" altLang="zh-CN" sz="4000" dirty="0">
                  <a:solidFill>
                    <a:schemeClr val="accent5"/>
                  </a:solidFill>
                  <a:effectLst>
                    <a:outerShdw blurRad="38100" dist="38100" dir="2700000" algn="tl">
                      <a:srgbClr val="000000">
                        <a:alpha val="43137"/>
                      </a:srgbClr>
                    </a:outerShdw>
                  </a:effectLst>
                  <a:cs typeface="+mn-ea"/>
                </a:rPr>
                <a:t>04</a:t>
              </a:r>
              <a:endParaRPr lang="zh-CN" altLang="en-US" sz="4000" dirty="0">
                <a:solidFill>
                  <a:schemeClr val="accent5"/>
                </a:solidFill>
                <a:effectLst>
                  <a:outerShdw blurRad="38100" dist="38100" dir="2700000" algn="tl">
                    <a:srgbClr val="000000">
                      <a:alpha val="43137"/>
                    </a:srgbClr>
                  </a:outerShdw>
                </a:effectLst>
                <a:cs typeface="+mn-ea"/>
              </a:endParaRPr>
            </a:p>
          </p:txBody>
        </p:sp>
      </p:grpSp>
      <p:grpSp>
        <p:nvGrpSpPr>
          <p:cNvPr id="269" name="组合 268"/>
          <p:cNvGrpSpPr/>
          <p:nvPr/>
        </p:nvGrpSpPr>
        <p:grpSpPr>
          <a:xfrm>
            <a:off x="3132286" y="5580964"/>
            <a:ext cx="1657216" cy="707887"/>
            <a:chOff x="2349214" y="4185721"/>
            <a:chExt cx="1242912" cy="530915"/>
          </a:xfrm>
        </p:grpSpPr>
        <p:sp>
          <p:nvSpPr>
            <p:cNvPr id="22" name="文本框 21"/>
            <p:cNvSpPr txBox="1"/>
            <p:nvPr/>
          </p:nvSpPr>
          <p:spPr>
            <a:xfrm>
              <a:off x="2876546" y="4329977"/>
              <a:ext cx="715580" cy="300082"/>
            </a:xfrm>
            <a:prstGeom prst="rect">
              <a:avLst/>
            </a:prstGeom>
            <a:noFill/>
          </p:spPr>
          <p:txBody>
            <a:bodyPr wrap="none" rtlCol="0">
              <a:spAutoFit/>
            </a:bodyPr>
            <a:lstStyle/>
            <a:p>
              <a:r>
                <a:rPr lang="zh-CN" altLang="en-US" sz="2000" dirty="0" smtClean="0">
                  <a:solidFill>
                    <a:schemeClr val="tx1">
                      <a:lumMod val="75000"/>
                      <a:lumOff val="25000"/>
                    </a:schemeClr>
                  </a:solidFill>
                  <a:latin typeface="+mn-ea"/>
                  <a:cs typeface="+mn-ea"/>
                </a:rPr>
                <a:t>查振宇</a:t>
              </a:r>
              <a:endParaRPr lang="en-US" altLang="zh-CN" sz="2000" dirty="0">
                <a:solidFill>
                  <a:schemeClr val="tx1">
                    <a:lumMod val="75000"/>
                    <a:lumOff val="25000"/>
                  </a:schemeClr>
                </a:solidFill>
                <a:latin typeface="+mn-ea"/>
                <a:cs typeface="+mn-ea"/>
              </a:endParaRPr>
            </a:p>
          </p:txBody>
        </p:sp>
        <p:sp>
          <p:nvSpPr>
            <p:cNvPr id="23" name="文本框 22"/>
            <p:cNvSpPr txBox="1"/>
            <p:nvPr/>
          </p:nvSpPr>
          <p:spPr>
            <a:xfrm>
              <a:off x="2349214" y="4185721"/>
              <a:ext cx="528029" cy="530915"/>
            </a:xfrm>
            <a:prstGeom prst="rect">
              <a:avLst/>
            </a:prstGeom>
            <a:noFill/>
          </p:spPr>
          <p:txBody>
            <a:bodyPr wrap="none" rtlCol="0">
              <a:spAutoFit/>
            </a:bodyPr>
            <a:lstStyle/>
            <a:p>
              <a:r>
                <a:rPr lang="en-US" altLang="zh-CN" sz="4000" dirty="0">
                  <a:solidFill>
                    <a:schemeClr val="accent2"/>
                  </a:solidFill>
                  <a:effectLst>
                    <a:outerShdw blurRad="38100" dist="38100" dir="2700000" algn="tl">
                      <a:srgbClr val="000000">
                        <a:alpha val="43137"/>
                      </a:srgbClr>
                    </a:outerShdw>
                  </a:effectLst>
                  <a:cs typeface="+mn-ea"/>
                </a:rPr>
                <a:t>05</a:t>
              </a:r>
              <a:endParaRPr lang="zh-CN" altLang="en-US" sz="4000" dirty="0">
                <a:solidFill>
                  <a:schemeClr val="accent2"/>
                </a:solidFill>
                <a:effectLst>
                  <a:outerShdw blurRad="38100" dist="38100" dir="2700000" algn="tl">
                    <a:srgbClr val="000000">
                      <a:alpha val="43137"/>
                    </a:srgbClr>
                  </a:outerShdw>
                </a:effectLst>
                <a:cs typeface="+mn-ea"/>
              </a:endParaRPr>
            </a:p>
          </p:txBody>
        </p:sp>
      </p:grpSp>
      <p:grpSp>
        <p:nvGrpSpPr>
          <p:cNvPr id="266" name="组合 265"/>
          <p:cNvGrpSpPr/>
          <p:nvPr/>
        </p:nvGrpSpPr>
        <p:grpSpPr>
          <a:xfrm>
            <a:off x="3813416" y="2578022"/>
            <a:ext cx="1672252" cy="707887"/>
            <a:chOff x="2860061" y="1933516"/>
            <a:chExt cx="1254190" cy="530915"/>
          </a:xfrm>
        </p:grpSpPr>
        <p:sp>
          <p:nvSpPr>
            <p:cNvPr id="24" name="文本框 23"/>
            <p:cNvSpPr txBox="1"/>
            <p:nvPr/>
          </p:nvSpPr>
          <p:spPr>
            <a:xfrm>
              <a:off x="3398670" y="2034449"/>
              <a:ext cx="715581" cy="300082"/>
            </a:xfrm>
            <a:prstGeom prst="rect">
              <a:avLst/>
            </a:prstGeom>
            <a:noFill/>
          </p:spPr>
          <p:txBody>
            <a:bodyPr wrap="none" rtlCol="0">
              <a:spAutoFit/>
            </a:bodyPr>
            <a:lstStyle>
              <a:defPPr>
                <a:defRPr lang="zh-CN"/>
              </a:defPPr>
              <a:lvl1pPr>
                <a:defRPr sz="2000">
                  <a:solidFill>
                    <a:schemeClr val="tx1">
                      <a:lumMod val="75000"/>
                      <a:lumOff val="25000"/>
                    </a:schemeClr>
                  </a:solidFill>
                  <a:latin typeface="时尚中黑简体" panose="01010104010101010101" pitchFamily="2" charset="-122"/>
                  <a:ea typeface="时尚中黑简体" panose="01010104010101010101" pitchFamily="2" charset="-122"/>
                </a:defRPr>
              </a:lvl1pPr>
            </a:lstStyle>
            <a:p>
              <a:r>
                <a:rPr lang="zh-CN" altLang="en-US" dirty="0" smtClean="0">
                  <a:ea typeface="+mn-ea"/>
                  <a:cs typeface="+mn-ea"/>
                </a:rPr>
                <a:t>梁晗昕</a:t>
              </a:r>
              <a:endParaRPr lang="en-US" altLang="zh-CN" dirty="0">
                <a:ea typeface="+mn-ea"/>
                <a:cs typeface="+mn-ea"/>
              </a:endParaRPr>
            </a:p>
          </p:txBody>
        </p:sp>
        <p:sp>
          <p:nvSpPr>
            <p:cNvPr id="25" name="文本框 24"/>
            <p:cNvSpPr txBox="1"/>
            <p:nvPr/>
          </p:nvSpPr>
          <p:spPr>
            <a:xfrm>
              <a:off x="2860061" y="1933516"/>
              <a:ext cx="528029" cy="530915"/>
            </a:xfrm>
            <a:prstGeom prst="rect">
              <a:avLst/>
            </a:prstGeom>
            <a:noFill/>
          </p:spPr>
          <p:txBody>
            <a:bodyPr wrap="none" rtlCol="0">
              <a:spAutoFit/>
            </a:bodyPr>
            <a:lstStyle/>
            <a:p>
              <a:r>
                <a:rPr lang="en-US" altLang="zh-CN" sz="4000" dirty="0">
                  <a:solidFill>
                    <a:schemeClr val="accent3"/>
                  </a:solidFill>
                  <a:effectLst>
                    <a:outerShdw blurRad="38100" dist="38100" dir="2700000" algn="tl">
                      <a:srgbClr val="000000">
                        <a:alpha val="43137"/>
                      </a:srgbClr>
                    </a:outerShdw>
                  </a:effectLst>
                  <a:cs typeface="+mn-ea"/>
                </a:rPr>
                <a:t>02</a:t>
              </a:r>
              <a:endParaRPr lang="zh-CN" altLang="en-US" sz="4000" dirty="0">
                <a:solidFill>
                  <a:schemeClr val="accent3"/>
                </a:solidFill>
                <a:effectLst>
                  <a:outerShdw blurRad="38100" dist="38100" dir="2700000" algn="tl">
                    <a:srgbClr val="000000">
                      <a:alpha val="43137"/>
                    </a:srgbClr>
                  </a:outerShdw>
                </a:effectLst>
                <a:cs typeface="+mn-ea"/>
              </a:endParaRPr>
            </a:p>
          </p:txBody>
        </p:sp>
      </p:grpSp>
      <p:grpSp>
        <p:nvGrpSpPr>
          <p:cNvPr id="267" name="组合 266"/>
          <p:cNvGrpSpPr/>
          <p:nvPr/>
        </p:nvGrpSpPr>
        <p:grpSpPr>
          <a:xfrm>
            <a:off x="2177928" y="3044506"/>
            <a:ext cx="1423648" cy="707887"/>
            <a:chOff x="1633447" y="2283379"/>
            <a:chExt cx="1067737" cy="530915"/>
          </a:xfrm>
        </p:grpSpPr>
        <p:sp>
          <p:nvSpPr>
            <p:cNvPr id="26" name="文本框 25"/>
            <p:cNvSpPr txBox="1"/>
            <p:nvPr/>
          </p:nvSpPr>
          <p:spPr>
            <a:xfrm>
              <a:off x="2177963" y="2398796"/>
              <a:ext cx="523221" cy="300082"/>
            </a:xfrm>
            <a:prstGeom prst="rect">
              <a:avLst/>
            </a:prstGeom>
            <a:noFill/>
          </p:spPr>
          <p:txBody>
            <a:bodyPr wrap="none" rtlCol="0">
              <a:spAutoFit/>
            </a:bodyPr>
            <a:lstStyle>
              <a:defPPr>
                <a:defRPr lang="zh-CN"/>
              </a:defPPr>
              <a:lvl1pPr>
                <a:defRPr sz="2000">
                  <a:solidFill>
                    <a:schemeClr val="tx1">
                      <a:lumMod val="75000"/>
                      <a:lumOff val="25000"/>
                    </a:schemeClr>
                  </a:solidFill>
                  <a:latin typeface="时尚中黑简体" panose="01010104010101010101" pitchFamily="2" charset="-122"/>
                  <a:ea typeface="时尚中黑简体" panose="01010104010101010101" pitchFamily="2" charset="-122"/>
                </a:defRPr>
              </a:lvl1pPr>
            </a:lstStyle>
            <a:p>
              <a:r>
                <a:rPr lang="zh-CN" altLang="en-US" dirty="0" smtClean="0">
                  <a:ea typeface="+mn-ea"/>
                  <a:cs typeface="+mn-ea"/>
                </a:rPr>
                <a:t>林伟</a:t>
              </a:r>
              <a:endParaRPr lang="en-US" altLang="zh-CN" dirty="0">
                <a:ea typeface="+mn-ea"/>
                <a:cs typeface="+mn-ea"/>
              </a:endParaRPr>
            </a:p>
          </p:txBody>
        </p:sp>
        <p:sp>
          <p:nvSpPr>
            <p:cNvPr id="27" name="文本框 26"/>
            <p:cNvSpPr txBox="1"/>
            <p:nvPr/>
          </p:nvSpPr>
          <p:spPr>
            <a:xfrm>
              <a:off x="1633447" y="2283379"/>
              <a:ext cx="528029" cy="530915"/>
            </a:xfrm>
            <a:prstGeom prst="rect">
              <a:avLst/>
            </a:prstGeom>
            <a:noFill/>
          </p:spPr>
          <p:txBody>
            <a:bodyPr wrap="none" rtlCol="0">
              <a:spAutoFit/>
            </a:bodyPr>
            <a:lstStyle/>
            <a:p>
              <a:r>
                <a:rPr lang="en-US" altLang="zh-CN" sz="4000" dirty="0">
                  <a:solidFill>
                    <a:schemeClr val="accent4"/>
                  </a:solidFill>
                  <a:effectLst>
                    <a:outerShdw blurRad="38100" dist="38100" dir="2700000" algn="tl">
                      <a:srgbClr val="000000">
                        <a:alpha val="43137"/>
                      </a:srgbClr>
                    </a:outerShdw>
                  </a:effectLst>
                  <a:cs typeface="+mn-ea"/>
                </a:rPr>
                <a:t>03</a:t>
              </a:r>
              <a:endParaRPr lang="zh-CN" altLang="en-US" sz="4000" dirty="0">
                <a:solidFill>
                  <a:schemeClr val="accent4"/>
                </a:solidFill>
                <a:effectLst>
                  <a:outerShdw blurRad="38100" dist="38100" dir="2700000" algn="tl">
                    <a:srgbClr val="000000">
                      <a:alpha val="43137"/>
                    </a:srgbClr>
                  </a:outerShdw>
                </a:effectLst>
                <a:cs typeface="+mn-ea"/>
              </a:endParaRPr>
            </a:p>
          </p:txBody>
        </p:sp>
      </p:grpSp>
      <p:grpSp>
        <p:nvGrpSpPr>
          <p:cNvPr id="149" name="组合 148"/>
          <p:cNvGrpSpPr>
            <a:grpSpLocks noChangeAspect="1"/>
          </p:cNvGrpSpPr>
          <p:nvPr/>
        </p:nvGrpSpPr>
        <p:grpSpPr>
          <a:xfrm>
            <a:off x="8510363" y="3414385"/>
            <a:ext cx="2352272" cy="3096000"/>
            <a:chOff x="5245100" y="3476625"/>
            <a:chExt cx="647701" cy="852488"/>
          </a:xfrm>
          <a:effectLst>
            <a:outerShdw blurRad="76200" dir="18900000" sy="23000" kx="-1200000" algn="bl" rotWithShape="0">
              <a:prstClr val="black">
                <a:alpha val="20000"/>
              </a:prstClr>
            </a:outerShdw>
          </a:effectLst>
        </p:grpSpPr>
        <p:sp>
          <p:nvSpPr>
            <p:cNvPr id="150" name="Freeform 386"/>
            <p:cNvSpPr>
              <a:spLocks/>
            </p:cNvSpPr>
            <p:nvPr/>
          </p:nvSpPr>
          <p:spPr bwMode="auto">
            <a:xfrm>
              <a:off x="5678488" y="3916363"/>
              <a:ext cx="4763" cy="1588"/>
            </a:xfrm>
            <a:custGeom>
              <a:avLst/>
              <a:gdLst>
                <a:gd name="T0" fmla="*/ 3 w 3"/>
                <a:gd name="T1" fmla="*/ 1 h 1"/>
                <a:gd name="T2" fmla="*/ 2 w 3"/>
                <a:gd name="T3" fmla="*/ 1 h 1"/>
                <a:gd name="T4" fmla="*/ 0 w 3"/>
                <a:gd name="T5" fmla="*/ 0 h 1"/>
                <a:gd name="T6" fmla="*/ 1 w 3"/>
                <a:gd name="T7" fmla="*/ 1 h 1"/>
                <a:gd name="T8" fmla="*/ 1 w 3"/>
                <a:gd name="T9" fmla="*/ 1 h 1"/>
                <a:gd name="T10" fmla="*/ 3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3" y="1"/>
                  </a:moveTo>
                  <a:cubicBezTo>
                    <a:pt x="2" y="1"/>
                    <a:pt x="2" y="1"/>
                    <a:pt x="2" y="1"/>
                  </a:cubicBezTo>
                  <a:cubicBezTo>
                    <a:pt x="0" y="0"/>
                    <a:pt x="0" y="0"/>
                    <a:pt x="0" y="0"/>
                  </a:cubicBezTo>
                  <a:cubicBezTo>
                    <a:pt x="0" y="1"/>
                    <a:pt x="1" y="1"/>
                    <a:pt x="1" y="1"/>
                  </a:cubicBezTo>
                  <a:cubicBezTo>
                    <a:pt x="1" y="1"/>
                    <a:pt x="1" y="1"/>
                    <a:pt x="1" y="1"/>
                  </a:cubicBezTo>
                  <a:cubicBezTo>
                    <a:pt x="3" y="1"/>
                    <a:pt x="3" y="1"/>
                    <a:pt x="3" y="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1" name="Freeform 387"/>
            <p:cNvSpPr>
              <a:spLocks/>
            </p:cNvSpPr>
            <p:nvPr/>
          </p:nvSpPr>
          <p:spPr bwMode="auto">
            <a:xfrm>
              <a:off x="5681663" y="3921125"/>
              <a:ext cx="1588" cy="1588"/>
            </a:xfrm>
            <a:custGeom>
              <a:avLst/>
              <a:gdLst>
                <a:gd name="T0" fmla="*/ 0 w 1"/>
                <a:gd name="T1" fmla="*/ 0 h 1"/>
                <a:gd name="T2" fmla="*/ 0 w 1"/>
                <a:gd name="T3" fmla="*/ 1 h 1"/>
                <a:gd name="T4" fmla="*/ 1 w 1"/>
                <a:gd name="T5" fmla="*/ 1 h 1"/>
                <a:gd name="T6" fmla="*/ 1 w 1"/>
                <a:gd name="T7" fmla="*/ 1 h 1"/>
                <a:gd name="T8" fmla="*/ 1 w 1"/>
                <a:gd name="T9" fmla="*/ 1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1"/>
                    <a:pt x="0" y="1"/>
                    <a:pt x="0" y="1"/>
                  </a:cubicBezTo>
                  <a:cubicBezTo>
                    <a:pt x="1" y="1"/>
                    <a:pt x="1" y="1"/>
                    <a:pt x="1" y="1"/>
                  </a:cubicBezTo>
                  <a:cubicBezTo>
                    <a:pt x="1" y="1"/>
                    <a:pt x="1" y="1"/>
                    <a:pt x="1" y="1"/>
                  </a:cubicBezTo>
                  <a:cubicBezTo>
                    <a:pt x="1" y="1"/>
                    <a:pt x="1" y="1"/>
                    <a:pt x="1" y="1"/>
                  </a:cubicBezTo>
                  <a:cubicBezTo>
                    <a:pt x="0" y="0"/>
                    <a:pt x="0" y="0"/>
                    <a:pt x="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2" name="Freeform 388"/>
            <p:cNvSpPr>
              <a:spLocks/>
            </p:cNvSpPr>
            <p:nvPr/>
          </p:nvSpPr>
          <p:spPr bwMode="auto">
            <a:xfrm>
              <a:off x="5851526" y="3894138"/>
              <a:ext cx="0" cy="1588"/>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3" name="Freeform 389"/>
            <p:cNvSpPr>
              <a:spLocks/>
            </p:cNvSpPr>
            <p:nvPr/>
          </p:nvSpPr>
          <p:spPr bwMode="auto">
            <a:xfrm>
              <a:off x="5845176" y="3903663"/>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1"/>
                    <a:pt x="0" y="1"/>
                    <a:pt x="0" y="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4" name="Freeform 390"/>
            <p:cNvSpPr>
              <a:spLocks/>
            </p:cNvSpPr>
            <p:nvPr/>
          </p:nvSpPr>
          <p:spPr bwMode="auto">
            <a:xfrm>
              <a:off x="5846763" y="3906838"/>
              <a:ext cx="1588" cy="1588"/>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0"/>
                    <a:pt x="1" y="0"/>
                    <a:pt x="1" y="0"/>
                  </a:cubicBezTo>
                  <a:cubicBezTo>
                    <a:pt x="0" y="1"/>
                    <a:pt x="0" y="1"/>
                    <a:pt x="0" y="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5" name="Freeform 391"/>
            <p:cNvSpPr>
              <a:spLocks noEditPoints="1"/>
            </p:cNvSpPr>
            <p:nvPr/>
          </p:nvSpPr>
          <p:spPr bwMode="auto">
            <a:xfrm>
              <a:off x="5651501" y="3476625"/>
              <a:ext cx="241300" cy="768350"/>
            </a:xfrm>
            <a:custGeom>
              <a:avLst/>
              <a:gdLst>
                <a:gd name="T0" fmla="*/ 101 w 156"/>
                <a:gd name="T1" fmla="*/ 74 h 497"/>
                <a:gd name="T2" fmla="*/ 94 w 156"/>
                <a:gd name="T3" fmla="*/ 54 h 497"/>
                <a:gd name="T4" fmla="*/ 100 w 156"/>
                <a:gd name="T5" fmla="*/ 35 h 497"/>
                <a:gd name="T6" fmla="*/ 84 w 156"/>
                <a:gd name="T7" fmla="*/ 2 h 497"/>
                <a:gd name="T8" fmla="*/ 63 w 156"/>
                <a:gd name="T9" fmla="*/ 3 h 497"/>
                <a:gd name="T10" fmla="*/ 48 w 156"/>
                <a:gd name="T11" fmla="*/ 34 h 497"/>
                <a:gd name="T12" fmla="*/ 51 w 156"/>
                <a:gd name="T13" fmla="*/ 50 h 497"/>
                <a:gd name="T14" fmla="*/ 55 w 156"/>
                <a:gd name="T15" fmla="*/ 58 h 497"/>
                <a:gd name="T16" fmla="*/ 58 w 156"/>
                <a:gd name="T17" fmla="*/ 72 h 497"/>
                <a:gd name="T18" fmla="*/ 50 w 156"/>
                <a:gd name="T19" fmla="*/ 80 h 497"/>
                <a:gd name="T20" fmla="*/ 17 w 156"/>
                <a:gd name="T21" fmla="*/ 96 h 497"/>
                <a:gd name="T22" fmla="*/ 4 w 156"/>
                <a:gd name="T23" fmla="*/ 199 h 497"/>
                <a:gd name="T24" fmla="*/ 0 w 156"/>
                <a:gd name="T25" fmla="*/ 256 h 497"/>
                <a:gd name="T26" fmla="*/ 2 w 156"/>
                <a:gd name="T27" fmla="*/ 263 h 497"/>
                <a:gd name="T28" fmla="*/ 1 w 156"/>
                <a:gd name="T29" fmla="*/ 273 h 497"/>
                <a:gd name="T30" fmla="*/ 15 w 156"/>
                <a:gd name="T31" fmla="*/ 293 h 497"/>
                <a:gd name="T32" fmla="*/ 26 w 156"/>
                <a:gd name="T33" fmla="*/ 340 h 497"/>
                <a:gd name="T34" fmla="*/ 31 w 156"/>
                <a:gd name="T35" fmla="*/ 466 h 497"/>
                <a:gd name="T36" fmla="*/ 18 w 156"/>
                <a:gd name="T37" fmla="*/ 477 h 497"/>
                <a:gd name="T38" fmla="*/ 19 w 156"/>
                <a:gd name="T39" fmla="*/ 493 h 497"/>
                <a:gd name="T40" fmla="*/ 67 w 156"/>
                <a:gd name="T41" fmla="*/ 484 h 497"/>
                <a:gd name="T42" fmla="*/ 67 w 156"/>
                <a:gd name="T43" fmla="*/ 467 h 497"/>
                <a:gd name="T44" fmla="*/ 67 w 156"/>
                <a:gd name="T45" fmla="*/ 326 h 497"/>
                <a:gd name="T46" fmla="*/ 80 w 156"/>
                <a:gd name="T47" fmla="*/ 385 h 497"/>
                <a:gd name="T48" fmla="*/ 75 w 156"/>
                <a:gd name="T49" fmla="*/ 466 h 497"/>
                <a:gd name="T50" fmla="*/ 77 w 156"/>
                <a:gd name="T51" fmla="*/ 469 h 497"/>
                <a:gd name="T52" fmla="*/ 79 w 156"/>
                <a:gd name="T53" fmla="*/ 490 h 497"/>
                <a:gd name="T54" fmla="*/ 109 w 156"/>
                <a:gd name="T55" fmla="*/ 492 h 497"/>
                <a:gd name="T56" fmla="*/ 105 w 156"/>
                <a:gd name="T57" fmla="*/ 469 h 497"/>
                <a:gd name="T58" fmla="*/ 107 w 156"/>
                <a:gd name="T59" fmla="*/ 467 h 497"/>
                <a:gd name="T60" fmla="*/ 138 w 156"/>
                <a:gd name="T61" fmla="*/ 285 h 497"/>
                <a:gd name="T62" fmla="*/ 151 w 156"/>
                <a:gd name="T63" fmla="*/ 271 h 497"/>
                <a:gd name="T64" fmla="*/ 152 w 156"/>
                <a:gd name="T65" fmla="*/ 255 h 497"/>
                <a:gd name="T66" fmla="*/ 140 w 156"/>
                <a:gd name="T67" fmla="*/ 89 h 497"/>
                <a:gd name="T68" fmla="*/ 28 w 156"/>
                <a:gd name="T69" fmla="*/ 267 h 497"/>
                <a:gd name="T70" fmla="*/ 15 w 156"/>
                <a:gd name="T71" fmla="*/ 277 h 497"/>
                <a:gd name="T72" fmla="*/ 15 w 156"/>
                <a:gd name="T73" fmla="*/ 277 h 497"/>
                <a:gd name="T74" fmla="*/ 11 w 156"/>
                <a:gd name="T75" fmla="*/ 281 h 497"/>
                <a:gd name="T76" fmla="*/ 17 w 156"/>
                <a:gd name="T77" fmla="*/ 283 h 497"/>
                <a:gd name="T78" fmla="*/ 20 w 156"/>
                <a:gd name="T79" fmla="*/ 284 h 497"/>
                <a:gd name="T80" fmla="*/ 19 w 156"/>
                <a:gd name="T81" fmla="*/ 283 h 497"/>
                <a:gd name="T82" fmla="*/ 22 w 156"/>
                <a:gd name="T83" fmla="*/ 283 h 497"/>
                <a:gd name="T84" fmla="*/ 22 w 156"/>
                <a:gd name="T85" fmla="*/ 290 h 497"/>
                <a:gd name="T86" fmla="*/ 8 w 156"/>
                <a:gd name="T87" fmla="*/ 277 h 497"/>
                <a:gd name="T88" fmla="*/ 129 w 156"/>
                <a:gd name="T89" fmla="*/ 270 h 497"/>
                <a:gd name="T90" fmla="*/ 122 w 156"/>
                <a:gd name="T91" fmla="*/ 27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 h="497">
                  <a:moveTo>
                    <a:pt x="140" y="88"/>
                  </a:moveTo>
                  <a:cubicBezTo>
                    <a:pt x="139" y="87"/>
                    <a:pt x="139" y="87"/>
                    <a:pt x="139" y="87"/>
                  </a:cubicBezTo>
                  <a:cubicBezTo>
                    <a:pt x="101" y="74"/>
                    <a:pt x="101" y="74"/>
                    <a:pt x="101" y="74"/>
                  </a:cubicBezTo>
                  <a:cubicBezTo>
                    <a:pt x="94" y="66"/>
                    <a:pt x="94" y="66"/>
                    <a:pt x="94" y="66"/>
                  </a:cubicBezTo>
                  <a:cubicBezTo>
                    <a:pt x="94" y="59"/>
                    <a:pt x="94" y="59"/>
                    <a:pt x="94" y="59"/>
                  </a:cubicBezTo>
                  <a:cubicBezTo>
                    <a:pt x="94" y="54"/>
                    <a:pt x="94" y="54"/>
                    <a:pt x="94" y="54"/>
                  </a:cubicBezTo>
                  <a:cubicBezTo>
                    <a:pt x="96" y="53"/>
                    <a:pt x="97" y="52"/>
                    <a:pt x="98" y="50"/>
                  </a:cubicBezTo>
                  <a:cubicBezTo>
                    <a:pt x="98" y="50"/>
                    <a:pt x="98" y="50"/>
                    <a:pt x="98" y="50"/>
                  </a:cubicBezTo>
                  <a:cubicBezTo>
                    <a:pt x="102" y="42"/>
                    <a:pt x="102" y="38"/>
                    <a:pt x="100" y="35"/>
                  </a:cubicBezTo>
                  <a:cubicBezTo>
                    <a:pt x="101" y="22"/>
                    <a:pt x="99" y="13"/>
                    <a:pt x="93" y="8"/>
                  </a:cubicBezTo>
                  <a:cubicBezTo>
                    <a:pt x="93" y="8"/>
                    <a:pt x="93" y="8"/>
                    <a:pt x="93" y="8"/>
                  </a:cubicBezTo>
                  <a:cubicBezTo>
                    <a:pt x="90" y="6"/>
                    <a:pt x="87" y="4"/>
                    <a:pt x="84" y="2"/>
                  </a:cubicBezTo>
                  <a:cubicBezTo>
                    <a:pt x="83" y="2"/>
                    <a:pt x="83" y="2"/>
                    <a:pt x="83" y="2"/>
                  </a:cubicBezTo>
                  <a:cubicBezTo>
                    <a:pt x="77" y="0"/>
                    <a:pt x="71" y="0"/>
                    <a:pt x="64" y="3"/>
                  </a:cubicBezTo>
                  <a:cubicBezTo>
                    <a:pt x="64" y="3"/>
                    <a:pt x="63" y="3"/>
                    <a:pt x="63" y="3"/>
                  </a:cubicBezTo>
                  <a:cubicBezTo>
                    <a:pt x="57" y="7"/>
                    <a:pt x="53" y="12"/>
                    <a:pt x="50" y="17"/>
                  </a:cubicBezTo>
                  <a:cubicBezTo>
                    <a:pt x="50" y="18"/>
                    <a:pt x="50" y="18"/>
                    <a:pt x="50" y="18"/>
                  </a:cubicBezTo>
                  <a:cubicBezTo>
                    <a:pt x="48" y="22"/>
                    <a:pt x="47" y="28"/>
                    <a:pt x="48" y="34"/>
                  </a:cubicBezTo>
                  <a:cubicBezTo>
                    <a:pt x="47" y="36"/>
                    <a:pt x="47" y="40"/>
                    <a:pt x="48" y="45"/>
                  </a:cubicBezTo>
                  <a:cubicBezTo>
                    <a:pt x="48" y="45"/>
                    <a:pt x="48" y="45"/>
                    <a:pt x="48" y="46"/>
                  </a:cubicBezTo>
                  <a:cubicBezTo>
                    <a:pt x="49" y="48"/>
                    <a:pt x="50" y="49"/>
                    <a:pt x="51" y="50"/>
                  </a:cubicBezTo>
                  <a:cubicBezTo>
                    <a:pt x="51" y="50"/>
                    <a:pt x="51" y="50"/>
                    <a:pt x="51" y="50"/>
                  </a:cubicBezTo>
                  <a:cubicBezTo>
                    <a:pt x="51" y="52"/>
                    <a:pt x="52" y="53"/>
                    <a:pt x="53" y="53"/>
                  </a:cubicBezTo>
                  <a:cubicBezTo>
                    <a:pt x="55" y="58"/>
                    <a:pt x="55" y="58"/>
                    <a:pt x="55" y="58"/>
                  </a:cubicBezTo>
                  <a:cubicBezTo>
                    <a:pt x="55" y="58"/>
                    <a:pt x="55" y="58"/>
                    <a:pt x="55" y="58"/>
                  </a:cubicBezTo>
                  <a:cubicBezTo>
                    <a:pt x="55" y="61"/>
                    <a:pt x="57" y="64"/>
                    <a:pt x="58" y="67"/>
                  </a:cubicBezTo>
                  <a:cubicBezTo>
                    <a:pt x="58" y="72"/>
                    <a:pt x="58" y="72"/>
                    <a:pt x="58" y="72"/>
                  </a:cubicBezTo>
                  <a:cubicBezTo>
                    <a:pt x="58" y="73"/>
                    <a:pt x="58" y="73"/>
                    <a:pt x="58" y="73"/>
                  </a:cubicBezTo>
                  <a:cubicBezTo>
                    <a:pt x="58" y="73"/>
                    <a:pt x="58" y="73"/>
                    <a:pt x="58" y="73"/>
                  </a:cubicBezTo>
                  <a:cubicBezTo>
                    <a:pt x="50" y="80"/>
                    <a:pt x="50" y="80"/>
                    <a:pt x="50" y="80"/>
                  </a:cubicBezTo>
                  <a:cubicBezTo>
                    <a:pt x="18" y="93"/>
                    <a:pt x="18" y="93"/>
                    <a:pt x="18" y="93"/>
                  </a:cubicBezTo>
                  <a:cubicBezTo>
                    <a:pt x="18" y="93"/>
                    <a:pt x="17" y="94"/>
                    <a:pt x="17" y="94"/>
                  </a:cubicBezTo>
                  <a:cubicBezTo>
                    <a:pt x="17" y="95"/>
                    <a:pt x="17" y="95"/>
                    <a:pt x="17" y="96"/>
                  </a:cubicBezTo>
                  <a:cubicBezTo>
                    <a:pt x="17" y="101"/>
                    <a:pt x="17" y="101"/>
                    <a:pt x="17" y="101"/>
                  </a:cubicBezTo>
                  <a:cubicBezTo>
                    <a:pt x="12" y="119"/>
                    <a:pt x="9" y="137"/>
                    <a:pt x="9" y="157"/>
                  </a:cubicBezTo>
                  <a:cubicBezTo>
                    <a:pt x="4" y="199"/>
                    <a:pt x="4" y="199"/>
                    <a:pt x="4" y="199"/>
                  </a:cubicBezTo>
                  <a:cubicBezTo>
                    <a:pt x="4" y="199"/>
                    <a:pt x="4" y="199"/>
                    <a:pt x="4" y="199"/>
                  </a:cubicBezTo>
                  <a:cubicBezTo>
                    <a:pt x="0" y="255"/>
                    <a:pt x="0" y="255"/>
                    <a:pt x="0" y="255"/>
                  </a:cubicBezTo>
                  <a:cubicBezTo>
                    <a:pt x="0" y="255"/>
                    <a:pt x="0" y="256"/>
                    <a:pt x="0" y="256"/>
                  </a:cubicBezTo>
                  <a:cubicBezTo>
                    <a:pt x="0" y="257"/>
                    <a:pt x="1" y="257"/>
                    <a:pt x="1" y="257"/>
                  </a:cubicBezTo>
                  <a:cubicBezTo>
                    <a:pt x="1" y="261"/>
                    <a:pt x="1" y="261"/>
                    <a:pt x="1" y="261"/>
                  </a:cubicBezTo>
                  <a:cubicBezTo>
                    <a:pt x="1" y="262"/>
                    <a:pt x="1" y="262"/>
                    <a:pt x="2" y="263"/>
                  </a:cubicBezTo>
                  <a:cubicBezTo>
                    <a:pt x="2" y="263"/>
                    <a:pt x="2" y="263"/>
                    <a:pt x="2" y="263"/>
                  </a:cubicBezTo>
                  <a:cubicBezTo>
                    <a:pt x="0" y="272"/>
                    <a:pt x="0" y="272"/>
                    <a:pt x="0" y="272"/>
                  </a:cubicBezTo>
                  <a:cubicBezTo>
                    <a:pt x="0" y="272"/>
                    <a:pt x="0" y="273"/>
                    <a:pt x="1" y="273"/>
                  </a:cubicBezTo>
                  <a:cubicBezTo>
                    <a:pt x="6" y="287"/>
                    <a:pt x="6" y="287"/>
                    <a:pt x="6" y="287"/>
                  </a:cubicBezTo>
                  <a:cubicBezTo>
                    <a:pt x="7" y="287"/>
                    <a:pt x="7" y="287"/>
                    <a:pt x="7" y="288"/>
                  </a:cubicBezTo>
                  <a:cubicBezTo>
                    <a:pt x="15" y="293"/>
                    <a:pt x="15" y="293"/>
                    <a:pt x="15" y="293"/>
                  </a:cubicBezTo>
                  <a:cubicBezTo>
                    <a:pt x="15" y="293"/>
                    <a:pt x="16" y="293"/>
                    <a:pt x="16" y="293"/>
                  </a:cubicBezTo>
                  <a:cubicBezTo>
                    <a:pt x="22" y="296"/>
                    <a:pt x="22" y="296"/>
                    <a:pt x="22" y="296"/>
                  </a:cubicBezTo>
                  <a:cubicBezTo>
                    <a:pt x="22" y="311"/>
                    <a:pt x="24" y="326"/>
                    <a:pt x="26" y="340"/>
                  </a:cubicBezTo>
                  <a:cubicBezTo>
                    <a:pt x="31" y="403"/>
                    <a:pt x="31" y="403"/>
                    <a:pt x="31" y="403"/>
                  </a:cubicBezTo>
                  <a:cubicBezTo>
                    <a:pt x="31" y="465"/>
                    <a:pt x="31" y="465"/>
                    <a:pt x="31" y="465"/>
                  </a:cubicBezTo>
                  <a:cubicBezTo>
                    <a:pt x="31" y="465"/>
                    <a:pt x="31" y="466"/>
                    <a:pt x="31" y="466"/>
                  </a:cubicBezTo>
                  <a:cubicBezTo>
                    <a:pt x="31" y="466"/>
                    <a:pt x="32" y="467"/>
                    <a:pt x="32" y="467"/>
                  </a:cubicBezTo>
                  <a:cubicBezTo>
                    <a:pt x="29" y="472"/>
                    <a:pt x="25" y="475"/>
                    <a:pt x="19" y="477"/>
                  </a:cubicBezTo>
                  <a:cubicBezTo>
                    <a:pt x="18" y="477"/>
                    <a:pt x="18" y="477"/>
                    <a:pt x="18" y="477"/>
                  </a:cubicBezTo>
                  <a:cubicBezTo>
                    <a:pt x="12" y="480"/>
                    <a:pt x="9" y="483"/>
                    <a:pt x="9" y="485"/>
                  </a:cubicBezTo>
                  <a:cubicBezTo>
                    <a:pt x="9" y="488"/>
                    <a:pt x="12" y="491"/>
                    <a:pt x="19" y="493"/>
                  </a:cubicBezTo>
                  <a:cubicBezTo>
                    <a:pt x="19" y="493"/>
                    <a:pt x="19" y="493"/>
                    <a:pt x="19" y="493"/>
                  </a:cubicBezTo>
                  <a:cubicBezTo>
                    <a:pt x="30" y="495"/>
                    <a:pt x="40" y="493"/>
                    <a:pt x="49" y="488"/>
                  </a:cubicBezTo>
                  <a:cubicBezTo>
                    <a:pt x="65" y="485"/>
                    <a:pt x="65" y="485"/>
                    <a:pt x="65" y="485"/>
                  </a:cubicBezTo>
                  <a:cubicBezTo>
                    <a:pt x="66" y="484"/>
                    <a:pt x="66" y="484"/>
                    <a:pt x="67" y="484"/>
                  </a:cubicBezTo>
                  <a:cubicBezTo>
                    <a:pt x="67" y="483"/>
                    <a:pt x="67" y="482"/>
                    <a:pt x="67" y="482"/>
                  </a:cubicBezTo>
                  <a:cubicBezTo>
                    <a:pt x="67" y="468"/>
                    <a:pt x="67" y="468"/>
                    <a:pt x="67" y="468"/>
                  </a:cubicBezTo>
                  <a:cubicBezTo>
                    <a:pt x="67" y="467"/>
                    <a:pt x="67" y="467"/>
                    <a:pt x="67" y="467"/>
                  </a:cubicBezTo>
                  <a:cubicBezTo>
                    <a:pt x="68" y="466"/>
                    <a:pt x="68" y="466"/>
                    <a:pt x="68" y="465"/>
                  </a:cubicBezTo>
                  <a:cubicBezTo>
                    <a:pt x="69" y="429"/>
                    <a:pt x="68" y="395"/>
                    <a:pt x="63" y="363"/>
                  </a:cubicBezTo>
                  <a:cubicBezTo>
                    <a:pt x="67" y="326"/>
                    <a:pt x="67" y="326"/>
                    <a:pt x="67" y="326"/>
                  </a:cubicBezTo>
                  <a:cubicBezTo>
                    <a:pt x="75" y="293"/>
                    <a:pt x="75" y="293"/>
                    <a:pt x="75" y="293"/>
                  </a:cubicBezTo>
                  <a:cubicBezTo>
                    <a:pt x="76" y="302"/>
                    <a:pt x="77" y="310"/>
                    <a:pt x="80" y="317"/>
                  </a:cubicBezTo>
                  <a:cubicBezTo>
                    <a:pt x="80" y="385"/>
                    <a:pt x="80" y="385"/>
                    <a:pt x="80" y="385"/>
                  </a:cubicBezTo>
                  <a:cubicBezTo>
                    <a:pt x="75" y="435"/>
                    <a:pt x="75" y="435"/>
                    <a:pt x="75" y="435"/>
                  </a:cubicBezTo>
                  <a:cubicBezTo>
                    <a:pt x="75" y="435"/>
                    <a:pt x="75" y="435"/>
                    <a:pt x="75" y="436"/>
                  </a:cubicBezTo>
                  <a:cubicBezTo>
                    <a:pt x="77" y="446"/>
                    <a:pt x="77" y="456"/>
                    <a:pt x="75" y="466"/>
                  </a:cubicBezTo>
                  <a:cubicBezTo>
                    <a:pt x="75" y="466"/>
                    <a:pt x="75" y="467"/>
                    <a:pt x="75" y="468"/>
                  </a:cubicBezTo>
                  <a:cubicBezTo>
                    <a:pt x="75" y="468"/>
                    <a:pt x="76" y="468"/>
                    <a:pt x="76" y="469"/>
                  </a:cubicBezTo>
                  <a:cubicBezTo>
                    <a:pt x="77" y="469"/>
                    <a:pt x="77" y="469"/>
                    <a:pt x="77" y="469"/>
                  </a:cubicBezTo>
                  <a:cubicBezTo>
                    <a:pt x="77" y="478"/>
                    <a:pt x="77" y="478"/>
                    <a:pt x="77" y="478"/>
                  </a:cubicBezTo>
                  <a:cubicBezTo>
                    <a:pt x="77" y="478"/>
                    <a:pt x="77" y="478"/>
                    <a:pt x="77" y="478"/>
                  </a:cubicBezTo>
                  <a:cubicBezTo>
                    <a:pt x="79" y="490"/>
                    <a:pt x="79" y="490"/>
                    <a:pt x="79" y="490"/>
                  </a:cubicBezTo>
                  <a:cubicBezTo>
                    <a:pt x="79" y="490"/>
                    <a:pt x="79" y="491"/>
                    <a:pt x="80" y="491"/>
                  </a:cubicBezTo>
                  <a:cubicBezTo>
                    <a:pt x="80" y="491"/>
                    <a:pt x="80" y="492"/>
                    <a:pt x="81" y="492"/>
                  </a:cubicBezTo>
                  <a:cubicBezTo>
                    <a:pt x="91" y="497"/>
                    <a:pt x="100" y="497"/>
                    <a:pt x="109" y="492"/>
                  </a:cubicBezTo>
                  <a:cubicBezTo>
                    <a:pt x="109" y="491"/>
                    <a:pt x="110" y="491"/>
                    <a:pt x="110" y="491"/>
                  </a:cubicBezTo>
                  <a:cubicBezTo>
                    <a:pt x="112" y="487"/>
                    <a:pt x="111" y="482"/>
                    <a:pt x="106" y="476"/>
                  </a:cubicBezTo>
                  <a:cubicBezTo>
                    <a:pt x="105" y="469"/>
                    <a:pt x="105" y="469"/>
                    <a:pt x="105" y="469"/>
                  </a:cubicBezTo>
                  <a:cubicBezTo>
                    <a:pt x="105" y="469"/>
                    <a:pt x="105" y="469"/>
                    <a:pt x="105" y="469"/>
                  </a:cubicBezTo>
                  <a:cubicBezTo>
                    <a:pt x="106" y="469"/>
                    <a:pt x="106" y="468"/>
                    <a:pt x="106" y="468"/>
                  </a:cubicBezTo>
                  <a:cubicBezTo>
                    <a:pt x="107" y="468"/>
                    <a:pt x="107" y="467"/>
                    <a:pt x="107" y="467"/>
                  </a:cubicBezTo>
                  <a:cubicBezTo>
                    <a:pt x="114" y="441"/>
                    <a:pt x="117" y="410"/>
                    <a:pt x="117" y="374"/>
                  </a:cubicBezTo>
                  <a:cubicBezTo>
                    <a:pt x="127" y="289"/>
                    <a:pt x="127" y="289"/>
                    <a:pt x="127" y="289"/>
                  </a:cubicBezTo>
                  <a:cubicBezTo>
                    <a:pt x="130" y="289"/>
                    <a:pt x="134" y="288"/>
                    <a:pt x="138" y="285"/>
                  </a:cubicBezTo>
                  <a:cubicBezTo>
                    <a:pt x="139" y="284"/>
                    <a:pt x="141" y="283"/>
                    <a:pt x="143" y="281"/>
                  </a:cubicBezTo>
                  <a:cubicBezTo>
                    <a:pt x="145" y="281"/>
                    <a:pt x="146" y="280"/>
                    <a:pt x="148" y="279"/>
                  </a:cubicBezTo>
                  <a:cubicBezTo>
                    <a:pt x="149" y="277"/>
                    <a:pt x="150" y="274"/>
                    <a:pt x="151" y="271"/>
                  </a:cubicBezTo>
                  <a:cubicBezTo>
                    <a:pt x="151" y="271"/>
                    <a:pt x="151" y="270"/>
                    <a:pt x="151" y="270"/>
                  </a:cubicBezTo>
                  <a:cubicBezTo>
                    <a:pt x="151" y="255"/>
                    <a:pt x="151" y="255"/>
                    <a:pt x="151" y="255"/>
                  </a:cubicBezTo>
                  <a:cubicBezTo>
                    <a:pt x="152" y="255"/>
                    <a:pt x="152" y="255"/>
                    <a:pt x="152" y="255"/>
                  </a:cubicBezTo>
                  <a:cubicBezTo>
                    <a:pt x="152" y="255"/>
                    <a:pt x="153" y="254"/>
                    <a:pt x="153" y="254"/>
                  </a:cubicBezTo>
                  <a:cubicBezTo>
                    <a:pt x="156" y="224"/>
                    <a:pt x="156" y="198"/>
                    <a:pt x="153" y="176"/>
                  </a:cubicBezTo>
                  <a:cubicBezTo>
                    <a:pt x="150" y="143"/>
                    <a:pt x="146" y="114"/>
                    <a:pt x="140" y="89"/>
                  </a:cubicBezTo>
                  <a:cubicBezTo>
                    <a:pt x="140" y="88"/>
                    <a:pt x="140" y="88"/>
                    <a:pt x="140" y="88"/>
                  </a:cubicBezTo>
                  <a:close/>
                  <a:moveTo>
                    <a:pt x="29" y="264"/>
                  </a:moveTo>
                  <a:cubicBezTo>
                    <a:pt x="28" y="267"/>
                    <a:pt x="28" y="267"/>
                    <a:pt x="28" y="267"/>
                  </a:cubicBezTo>
                  <a:cubicBezTo>
                    <a:pt x="28" y="266"/>
                    <a:pt x="28" y="266"/>
                    <a:pt x="29" y="265"/>
                  </a:cubicBezTo>
                  <a:cubicBezTo>
                    <a:pt x="29" y="264"/>
                    <a:pt x="29" y="264"/>
                    <a:pt x="29" y="264"/>
                  </a:cubicBezTo>
                  <a:close/>
                  <a:moveTo>
                    <a:pt x="15" y="277"/>
                  </a:moveTo>
                  <a:cubicBezTo>
                    <a:pt x="14" y="276"/>
                    <a:pt x="14" y="275"/>
                    <a:pt x="14" y="274"/>
                  </a:cubicBezTo>
                  <a:cubicBezTo>
                    <a:pt x="14" y="274"/>
                    <a:pt x="14" y="273"/>
                    <a:pt x="15" y="273"/>
                  </a:cubicBezTo>
                  <a:cubicBezTo>
                    <a:pt x="14" y="274"/>
                    <a:pt x="14" y="275"/>
                    <a:pt x="15" y="277"/>
                  </a:cubicBezTo>
                  <a:close/>
                  <a:moveTo>
                    <a:pt x="8" y="277"/>
                  </a:moveTo>
                  <a:cubicBezTo>
                    <a:pt x="9" y="277"/>
                    <a:pt x="9" y="277"/>
                    <a:pt x="9" y="277"/>
                  </a:cubicBezTo>
                  <a:cubicBezTo>
                    <a:pt x="9" y="278"/>
                    <a:pt x="10" y="279"/>
                    <a:pt x="11" y="281"/>
                  </a:cubicBezTo>
                  <a:cubicBezTo>
                    <a:pt x="11" y="281"/>
                    <a:pt x="12" y="282"/>
                    <a:pt x="12" y="282"/>
                  </a:cubicBezTo>
                  <a:cubicBezTo>
                    <a:pt x="13" y="282"/>
                    <a:pt x="13" y="282"/>
                    <a:pt x="14" y="282"/>
                  </a:cubicBezTo>
                  <a:cubicBezTo>
                    <a:pt x="15" y="282"/>
                    <a:pt x="16" y="282"/>
                    <a:pt x="17" y="283"/>
                  </a:cubicBezTo>
                  <a:cubicBezTo>
                    <a:pt x="17" y="283"/>
                    <a:pt x="18" y="283"/>
                    <a:pt x="18" y="283"/>
                  </a:cubicBezTo>
                  <a:cubicBezTo>
                    <a:pt x="18" y="283"/>
                    <a:pt x="19" y="283"/>
                    <a:pt x="19" y="283"/>
                  </a:cubicBezTo>
                  <a:cubicBezTo>
                    <a:pt x="20" y="284"/>
                    <a:pt x="20" y="284"/>
                    <a:pt x="20" y="284"/>
                  </a:cubicBezTo>
                  <a:cubicBezTo>
                    <a:pt x="20" y="283"/>
                    <a:pt x="20" y="283"/>
                    <a:pt x="20" y="283"/>
                  </a:cubicBezTo>
                  <a:cubicBezTo>
                    <a:pt x="19" y="283"/>
                    <a:pt x="19" y="283"/>
                    <a:pt x="19" y="283"/>
                  </a:cubicBezTo>
                  <a:cubicBezTo>
                    <a:pt x="19" y="283"/>
                    <a:pt x="19" y="283"/>
                    <a:pt x="19" y="283"/>
                  </a:cubicBezTo>
                  <a:cubicBezTo>
                    <a:pt x="20" y="283"/>
                    <a:pt x="20" y="283"/>
                    <a:pt x="20" y="283"/>
                  </a:cubicBezTo>
                  <a:cubicBezTo>
                    <a:pt x="21" y="283"/>
                    <a:pt x="21" y="283"/>
                    <a:pt x="21" y="283"/>
                  </a:cubicBezTo>
                  <a:cubicBezTo>
                    <a:pt x="21" y="283"/>
                    <a:pt x="22" y="283"/>
                    <a:pt x="22" y="283"/>
                  </a:cubicBezTo>
                  <a:cubicBezTo>
                    <a:pt x="22" y="283"/>
                    <a:pt x="22" y="283"/>
                    <a:pt x="22" y="283"/>
                  </a:cubicBezTo>
                  <a:cubicBezTo>
                    <a:pt x="22" y="284"/>
                    <a:pt x="22" y="285"/>
                    <a:pt x="22" y="285"/>
                  </a:cubicBezTo>
                  <a:cubicBezTo>
                    <a:pt x="22" y="287"/>
                    <a:pt x="22" y="288"/>
                    <a:pt x="22" y="290"/>
                  </a:cubicBezTo>
                  <a:cubicBezTo>
                    <a:pt x="18" y="288"/>
                    <a:pt x="18" y="288"/>
                    <a:pt x="18" y="288"/>
                  </a:cubicBezTo>
                  <a:cubicBezTo>
                    <a:pt x="11" y="284"/>
                    <a:pt x="11" y="284"/>
                    <a:pt x="11" y="284"/>
                  </a:cubicBezTo>
                  <a:cubicBezTo>
                    <a:pt x="8" y="277"/>
                    <a:pt x="8" y="277"/>
                    <a:pt x="8" y="277"/>
                  </a:cubicBezTo>
                  <a:close/>
                  <a:moveTo>
                    <a:pt x="127" y="264"/>
                  </a:moveTo>
                  <a:cubicBezTo>
                    <a:pt x="132" y="265"/>
                    <a:pt x="132" y="265"/>
                    <a:pt x="132" y="265"/>
                  </a:cubicBezTo>
                  <a:cubicBezTo>
                    <a:pt x="129" y="270"/>
                    <a:pt x="129" y="270"/>
                    <a:pt x="129" y="270"/>
                  </a:cubicBezTo>
                  <a:cubicBezTo>
                    <a:pt x="129" y="274"/>
                    <a:pt x="129" y="277"/>
                    <a:pt x="127" y="279"/>
                  </a:cubicBezTo>
                  <a:cubicBezTo>
                    <a:pt x="127" y="281"/>
                    <a:pt x="127" y="281"/>
                    <a:pt x="127" y="281"/>
                  </a:cubicBezTo>
                  <a:cubicBezTo>
                    <a:pt x="122" y="278"/>
                    <a:pt x="122" y="278"/>
                    <a:pt x="122" y="278"/>
                  </a:cubicBezTo>
                  <a:cubicBezTo>
                    <a:pt x="123" y="278"/>
                    <a:pt x="124" y="277"/>
                    <a:pt x="125" y="276"/>
                  </a:cubicBezTo>
                  <a:cubicBezTo>
                    <a:pt x="127" y="273"/>
                    <a:pt x="128" y="269"/>
                    <a:pt x="127" y="26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6" name="Freeform 392"/>
            <p:cNvSpPr>
              <a:spLocks/>
            </p:cNvSpPr>
            <p:nvPr/>
          </p:nvSpPr>
          <p:spPr bwMode="auto">
            <a:xfrm>
              <a:off x="5840413" y="3614738"/>
              <a:ext cx="33338" cy="247650"/>
            </a:xfrm>
            <a:custGeom>
              <a:avLst/>
              <a:gdLst>
                <a:gd name="T0" fmla="*/ 16 w 22"/>
                <a:gd name="T1" fmla="*/ 1 h 160"/>
                <a:gd name="T2" fmla="*/ 13 w 22"/>
                <a:gd name="T3" fmla="*/ 0 h 160"/>
                <a:gd name="T4" fmla="*/ 0 w 22"/>
                <a:gd name="T5" fmla="*/ 72 h 160"/>
                <a:gd name="T6" fmla="*/ 6 w 22"/>
                <a:gd name="T7" fmla="*/ 119 h 160"/>
                <a:gd name="T8" fmla="*/ 8 w 22"/>
                <a:gd name="T9" fmla="*/ 160 h 160"/>
                <a:gd name="T10" fmla="*/ 20 w 22"/>
                <a:gd name="T11" fmla="*/ 156 h 160"/>
                <a:gd name="T12" fmla="*/ 18 w 22"/>
                <a:gd name="T13" fmla="*/ 99 h 160"/>
                <a:gd name="T14" fmla="*/ 16 w 22"/>
                <a:gd name="T15" fmla="*/ 58 h 160"/>
                <a:gd name="T16" fmla="*/ 16 w 22"/>
                <a:gd name="T1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60">
                  <a:moveTo>
                    <a:pt x="16" y="1"/>
                  </a:moveTo>
                  <a:cubicBezTo>
                    <a:pt x="13" y="0"/>
                    <a:pt x="13" y="0"/>
                    <a:pt x="13" y="0"/>
                  </a:cubicBezTo>
                  <a:cubicBezTo>
                    <a:pt x="6" y="21"/>
                    <a:pt x="2" y="45"/>
                    <a:pt x="0" y="72"/>
                  </a:cubicBezTo>
                  <a:cubicBezTo>
                    <a:pt x="5" y="82"/>
                    <a:pt x="7" y="97"/>
                    <a:pt x="6" y="119"/>
                  </a:cubicBezTo>
                  <a:cubicBezTo>
                    <a:pt x="8" y="160"/>
                    <a:pt x="8" y="160"/>
                    <a:pt x="8" y="160"/>
                  </a:cubicBezTo>
                  <a:cubicBezTo>
                    <a:pt x="20" y="156"/>
                    <a:pt x="20" y="156"/>
                    <a:pt x="20" y="156"/>
                  </a:cubicBezTo>
                  <a:cubicBezTo>
                    <a:pt x="22" y="137"/>
                    <a:pt x="21" y="118"/>
                    <a:pt x="18" y="99"/>
                  </a:cubicBezTo>
                  <a:cubicBezTo>
                    <a:pt x="16" y="58"/>
                    <a:pt x="16" y="58"/>
                    <a:pt x="16" y="58"/>
                  </a:cubicBezTo>
                  <a:cubicBezTo>
                    <a:pt x="16" y="1"/>
                    <a:pt x="16" y="1"/>
                    <a:pt x="16" y="1"/>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7" name="Freeform 393"/>
            <p:cNvSpPr>
              <a:spLocks/>
            </p:cNvSpPr>
            <p:nvPr/>
          </p:nvSpPr>
          <p:spPr bwMode="auto">
            <a:xfrm>
              <a:off x="5691188" y="3594100"/>
              <a:ext cx="155575" cy="646113"/>
            </a:xfrm>
            <a:custGeom>
              <a:avLst/>
              <a:gdLst>
                <a:gd name="T0" fmla="*/ 87 w 100"/>
                <a:gd name="T1" fmla="*/ 10 h 418"/>
                <a:gd name="T2" fmla="*/ 74 w 100"/>
                <a:gd name="T3" fmla="*/ 0 h 418"/>
                <a:gd name="T4" fmla="*/ 78 w 100"/>
                <a:gd name="T5" fmla="*/ 14 h 418"/>
                <a:gd name="T6" fmla="*/ 49 w 100"/>
                <a:gd name="T7" fmla="*/ 92 h 418"/>
                <a:gd name="T8" fmla="*/ 48 w 100"/>
                <a:gd name="T9" fmla="*/ 94 h 418"/>
                <a:gd name="T10" fmla="*/ 49 w 100"/>
                <a:gd name="T11" fmla="*/ 90 h 418"/>
                <a:gd name="T12" fmla="*/ 57 w 100"/>
                <a:gd name="T13" fmla="*/ 51 h 418"/>
                <a:gd name="T14" fmla="*/ 55 w 100"/>
                <a:gd name="T15" fmla="*/ 18 h 418"/>
                <a:gd name="T16" fmla="*/ 50 w 100"/>
                <a:gd name="T17" fmla="*/ 11 h 418"/>
                <a:gd name="T18" fmla="*/ 53 w 100"/>
                <a:gd name="T19" fmla="*/ 17 h 418"/>
                <a:gd name="T20" fmla="*/ 49 w 100"/>
                <a:gd name="T21" fmla="*/ 83 h 418"/>
                <a:gd name="T22" fmla="*/ 47 w 100"/>
                <a:gd name="T23" fmla="*/ 86 h 418"/>
                <a:gd name="T24" fmla="*/ 15 w 100"/>
                <a:gd name="T25" fmla="*/ 25 h 418"/>
                <a:gd name="T26" fmla="*/ 17 w 100"/>
                <a:gd name="T27" fmla="*/ 15 h 418"/>
                <a:gd name="T28" fmla="*/ 20 w 100"/>
                <a:gd name="T29" fmla="*/ 9 h 418"/>
                <a:gd name="T30" fmla="*/ 18 w 100"/>
                <a:gd name="T31" fmla="*/ 20 h 418"/>
                <a:gd name="T32" fmla="*/ 19 w 100"/>
                <a:gd name="T33" fmla="*/ 43 h 418"/>
                <a:gd name="T34" fmla="*/ 45 w 100"/>
                <a:gd name="T35" fmla="*/ 136 h 418"/>
                <a:gd name="T36" fmla="*/ 0 w 100"/>
                <a:gd name="T37" fmla="*/ 188 h 418"/>
                <a:gd name="T38" fmla="*/ 39 w 100"/>
                <a:gd name="T39" fmla="*/ 174 h 418"/>
                <a:gd name="T40" fmla="*/ 54 w 100"/>
                <a:gd name="T41" fmla="*/ 181 h 418"/>
                <a:gd name="T42" fmla="*/ 86 w 100"/>
                <a:gd name="T43" fmla="*/ 197 h 418"/>
                <a:gd name="T44" fmla="*/ 74 w 100"/>
                <a:gd name="T45" fmla="*/ 311 h 418"/>
                <a:gd name="T46" fmla="*/ 51 w 100"/>
                <a:gd name="T47" fmla="*/ 390 h 418"/>
                <a:gd name="T48" fmla="*/ 54 w 100"/>
                <a:gd name="T49" fmla="*/ 402 h 418"/>
                <a:gd name="T50" fmla="*/ 81 w 100"/>
                <a:gd name="T51" fmla="*/ 413 h 418"/>
                <a:gd name="T52" fmla="*/ 76 w 100"/>
                <a:gd name="T53" fmla="*/ 391 h 418"/>
                <a:gd name="T54" fmla="*/ 89 w 100"/>
                <a:gd name="T55" fmla="*/ 298 h 418"/>
                <a:gd name="T56" fmla="*/ 96 w 100"/>
                <a:gd name="T57" fmla="*/ 210 h 418"/>
                <a:gd name="T58" fmla="*/ 99 w 100"/>
                <a:gd name="T59" fmla="*/ 201 h 418"/>
                <a:gd name="T60" fmla="*/ 96 w 100"/>
                <a:gd name="T61" fmla="*/ 193 h 418"/>
                <a:gd name="T62" fmla="*/ 100 w 100"/>
                <a:gd name="T63" fmla="*/ 181 h 418"/>
                <a:gd name="T64" fmla="*/ 79 w 100"/>
                <a:gd name="T65" fmla="*/ 133 h 418"/>
                <a:gd name="T66" fmla="*/ 76 w 100"/>
                <a:gd name="T67" fmla="*/ 136 h 418"/>
                <a:gd name="T68" fmla="*/ 93 w 100"/>
                <a:gd name="T69" fmla="*/ 182 h 418"/>
                <a:gd name="T70" fmla="*/ 55 w 100"/>
                <a:gd name="T71" fmla="*/ 168 h 418"/>
                <a:gd name="T72" fmla="*/ 47 w 100"/>
                <a:gd name="T73" fmla="*/ 98 h 418"/>
                <a:gd name="T74" fmla="*/ 54 w 100"/>
                <a:gd name="T75" fmla="*/ 91 h 418"/>
                <a:gd name="T76" fmla="*/ 82 w 100"/>
                <a:gd name="T77" fmla="*/ 14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418">
                  <a:moveTo>
                    <a:pt x="82" y="14"/>
                  </a:moveTo>
                  <a:cubicBezTo>
                    <a:pt x="87" y="10"/>
                    <a:pt x="87" y="10"/>
                    <a:pt x="87" y="10"/>
                  </a:cubicBezTo>
                  <a:cubicBezTo>
                    <a:pt x="80" y="2"/>
                    <a:pt x="80" y="2"/>
                    <a:pt x="80" y="2"/>
                  </a:cubicBezTo>
                  <a:cubicBezTo>
                    <a:pt x="74" y="0"/>
                    <a:pt x="74" y="0"/>
                    <a:pt x="74" y="0"/>
                  </a:cubicBezTo>
                  <a:cubicBezTo>
                    <a:pt x="83" y="9"/>
                    <a:pt x="83" y="9"/>
                    <a:pt x="83" y="9"/>
                  </a:cubicBezTo>
                  <a:cubicBezTo>
                    <a:pt x="78" y="14"/>
                    <a:pt x="78" y="14"/>
                    <a:pt x="78" y="14"/>
                  </a:cubicBezTo>
                  <a:cubicBezTo>
                    <a:pt x="84" y="18"/>
                    <a:pt x="84" y="18"/>
                    <a:pt x="84" y="18"/>
                  </a:cubicBezTo>
                  <a:cubicBezTo>
                    <a:pt x="74" y="46"/>
                    <a:pt x="62" y="70"/>
                    <a:pt x="49" y="92"/>
                  </a:cubicBezTo>
                  <a:cubicBezTo>
                    <a:pt x="49" y="92"/>
                    <a:pt x="49" y="92"/>
                    <a:pt x="49" y="92"/>
                  </a:cubicBezTo>
                  <a:cubicBezTo>
                    <a:pt x="48" y="93"/>
                    <a:pt x="48" y="93"/>
                    <a:pt x="48" y="94"/>
                  </a:cubicBezTo>
                  <a:cubicBezTo>
                    <a:pt x="48" y="93"/>
                    <a:pt x="48" y="92"/>
                    <a:pt x="48" y="92"/>
                  </a:cubicBezTo>
                  <a:cubicBezTo>
                    <a:pt x="49" y="91"/>
                    <a:pt x="49" y="90"/>
                    <a:pt x="49" y="90"/>
                  </a:cubicBezTo>
                  <a:cubicBezTo>
                    <a:pt x="52" y="80"/>
                    <a:pt x="55" y="70"/>
                    <a:pt x="58" y="61"/>
                  </a:cubicBezTo>
                  <a:cubicBezTo>
                    <a:pt x="58" y="57"/>
                    <a:pt x="58" y="54"/>
                    <a:pt x="57" y="51"/>
                  </a:cubicBezTo>
                  <a:cubicBezTo>
                    <a:pt x="56" y="40"/>
                    <a:pt x="54" y="31"/>
                    <a:pt x="51" y="24"/>
                  </a:cubicBezTo>
                  <a:cubicBezTo>
                    <a:pt x="52" y="21"/>
                    <a:pt x="53" y="19"/>
                    <a:pt x="55" y="18"/>
                  </a:cubicBezTo>
                  <a:cubicBezTo>
                    <a:pt x="55" y="17"/>
                    <a:pt x="56" y="17"/>
                    <a:pt x="57" y="16"/>
                  </a:cubicBezTo>
                  <a:cubicBezTo>
                    <a:pt x="55" y="14"/>
                    <a:pt x="52" y="12"/>
                    <a:pt x="50" y="11"/>
                  </a:cubicBezTo>
                  <a:cubicBezTo>
                    <a:pt x="49" y="11"/>
                    <a:pt x="49" y="12"/>
                    <a:pt x="48" y="12"/>
                  </a:cubicBezTo>
                  <a:cubicBezTo>
                    <a:pt x="50" y="13"/>
                    <a:pt x="52" y="15"/>
                    <a:pt x="53" y="17"/>
                  </a:cubicBezTo>
                  <a:cubicBezTo>
                    <a:pt x="50" y="19"/>
                    <a:pt x="49" y="21"/>
                    <a:pt x="49" y="24"/>
                  </a:cubicBezTo>
                  <a:cubicBezTo>
                    <a:pt x="50" y="29"/>
                    <a:pt x="51" y="49"/>
                    <a:pt x="49" y="83"/>
                  </a:cubicBezTo>
                  <a:cubicBezTo>
                    <a:pt x="41" y="71"/>
                    <a:pt x="41" y="71"/>
                    <a:pt x="41" y="71"/>
                  </a:cubicBezTo>
                  <a:cubicBezTo>
                    <a:pt x="43" y="76"/>
                    <a:pt x="45" y="81"/>
                    <a:pt x="47" y="86"/>
                  </a:cubicBezTo>
                  <a:cubicBezTo>
                    <a:pt x="47" y="89"/>
                    <a:pt x="47" y="89"/>
                    <a:pt x="47" y="89"/>
                  </a:cubicBezTo>
                  <a:cubicBezTo>
                    <a:pt x="33" y="69"/>
                    <a:pt x="23" y="48"/>
                    <a:pt x="15" y="25"/>
                  </a:cubicBezTo>
                  <a:cubicBezTo>
                    <a:pt x="21" y="20"/>
                    <a:pt x="21" y="20"/>
                    <a:pt x="21" y="20"/>
                  </a:cubicBezTo>
                  <a:cubicBezTo>
                    <a:pt x="17" y="15"/>
                    <a:pt x="17" y="15"/>
                    <a:pt x="17" y="15"/>
                  </a:cubicBezTo>
                  <a:cubicBezTo>
                    <a:pt x="25" y="7"/>
                    <a:pt x="25" y="7"/>
                    <a:pt x="25" y="7"/>
                  </a:cubicBezTo>
                  <a:cubicBezTo>
                    <a:pt x="20" y="9"/>
                    <a:pt x="20" y="9"/>
                    <a:pt x="20" y="9"/>
                  </a:cubicBezTo>
                  <a:cubicBezTo>
                    <a:pt x="13" y="17"/>
                    <a:pt x="13" y="17"/>
                    <a:pt x="13" y="17"/>
                  </a:cubicBezTo>
                  <a:cubicBezTo>
                    <a:pt x="18" y="20"/>
                    <a:pt x="18" y="20"/>
                    <a:pt x="18" y="20"/>
                  </a:cubicBezTo>
                  <a:cubicBezTo>
                    <a:pt x="11" y="25"/>
                    <a:pt x="11" y="25"/>
                    <a:pt x="11" y="25"/>
                  </a:cubicBezTo>
                  <a:cubicBezTo>
                    <a:pt x="19" y="43"/>
                    <a:pt x="19" y="43"/>
                    <a:pt x="19" y="43"/>
                  </a:cubicBezTo>
                  <a:cubicBezTo>
                    <a:pt x="25" y="58"/>
                    <a:pt x="34" y="75"/>
                    <a:pt x="45" y="94"/>
                  </a:cubicBezTo>
                  <a:cubicBezTo>
                    <a:pt x="43" y="105"/>
                    <a:pt x="43" y="119"/>
                    <a:pt x="45" y="136"/>
                  </a:cubicBezTo>
                  <a:cubicBezTo>
                    <a:pt x="34" y="177"/>
                    <a:pt x="34" y="177"/>
                    <a:pt x="34" y="177"/>
                  </a:cubicBezTo>
                  <a:cubicBezTo>
                    <a:pt x="28" y="190"/>
                    <a:pt x="17" y="194"/>
                    <a:pt x="0" y="188"/>
                  </a:cubicBezTo>
                  <a:cubicBezTo>
                    <a:pt x="0" y="189"/>
                    <a:pt x="0" y="190"/>
                    <a:pt x="0" y="191"/>
                  </a:cubicBezTo>
                  <a:cubicBezTo>
                    <a:pt x="22" y="199"/>
                    <a:pt x="35" y="193"/>
                    <a:pt x="39" y="174"/>
                  </a:cubicBezTo>
                  <a:cubicBezTo>
                    <a:pt x="47" y="143"/>
                    <a:pt x="47" y="143"/>
                    <a:pt x="47" y="143"/>
                  </a:cubicBezTo>
                  <a:cubicBezTo>
                    <a:pt x="54" y="181"/>
                    <a:pt x="54" y="181"/>
                    <a:pt x="54" y="181"/>
                  </a:cubicBezTo>
                  <a:cubicBezTo>
                    <a:pt x="58" y="188"/>
                    <a:pt x="65" y="193"/>
                    <a:pt x="75" y="197"/>
                  </a:cubicBezTo>
                  <a:cubicBezTo>
                    <a:pt x="86" y="197"/>
                    <a:pt x="86" y="197"/>
                    <a:pt x="86" y="197"/>
                  </a:cubicBezTo>
                  <a:cubicBezTo>
                    <a:pt x="81" y="258"/>
                    <a:pt x="81" y="258"/>
                    <a:pt x="81" y="258"/>
                  </a:cubicBezTo>
                  <a:cubicBezTo>
                    <a:pt x="74" y="311"/>
                    <a:pt x="74" y="311"/>
                    <a:pt x="74" y="311"/>
                  </a:cubicBezTo>
                  <a:cubicBezTo>
                    <a:pt x="74" y="377"/>
                    <a:pt x="74" y="377"/>
                    <a:pt x="74" y="377"/>
                  </a:cubicBezTo>
                  <a:cubicBezTo>
                    <a:pt x="69" y="387"/>
                    <a:pt x="62" y="391"/>
                    <a:pt x="51" y="390"/>
                  </a:cubicBezTo>
                  <a:cubicBezTo>
                    <a:pt x="52" y="391"/>
                    <a:pt x="53" y="391"/>
                    <a:pt x="54" y="391"/>
                  </a:cubicBezTo>
                  <a:cubicBezTo>
                    <a:pt x="54" y="402"/>
                    <a:pt x="54" y="402"/>
                    <a:pt x="54" y="402"/>
                  </a:cubicBezTo>
                  <a:cubicBezTo>
                    <a:pt x="56" y="413"/>
                    <a:pt x="56" y="413"/>
                    <a:pt x="56" y="413"/>
                  </a:cubicBezTo>
                  <a:cubicBezTo>
                    <a:pt x="65" y="418"/>
                    <a:pt x="74" y="418"/>
                    <a:pt x="81" y="413"/>
                  </a:cubicBezTo>
                  <a:cubicBezTo>
                    <a:pt x="83" y="410"/>
                    <a:pt x="82" y="406"/>
                    <a:pt x="78" y="401"/>
                  </a:cubicBezTo>
                  <a:cubicBezTo>
                    <a:pt x="76" y="391"/>
                    <a:pt x="76" y="391"/>
                    <a:pt x="76" y="391"/>
                  </a:cubicBezTo>
                  <a:cubicBezTo>
                    <a:pt x="77" y="391"/>
                    <a:pt x="77" y="391"/>
                    <a:pt x="78" y="390"/>
                  </a:cubicBezTo>
                  <a:cubicBezTo>
                    <a:pt x="85" y="364"/>
                    <a:pt x="89" y="334"/>
                    <a:pt x="89" y="298"/>
                  </a:cubicBezTo>
                  <a:cubicBezTo>
                    <a:pt x="98" y="211"/>
                    <a:pt x="98" y="211"/>
                    <a:pt x="98" y="211"/>
                  </a:cubicBezTo>
                  <a:cubicBezTo>
                    <a:pt x="97" y="211"/>
                    <a:pt x="96" y="211"/>
                    <a:pt x="96" y="210"/>
                  </a:cubicBezTo>
                  <a:cubicBezTo>
                    <a:pt x="94" y="209"/>
                    <a:pt x="95" y="207"/>
                    <a:pt x="98" y="204"/>
                  </a:cubicBezTo>
                  <a:cubicBezTo>
                    <a:pt x="99" y="201"/>
                    <a:pt x="99" y="201"/>
                    <a:pt x="99" y="201"/>
                  </a:cubicBezTo>
                  <a:cubicBezTo>
                    <a:pt x="98" y="202"/>
                    <a:pt x="97" y="203"/>
                    <a:pt x="96" y="203"/>
                  </a:cubicBezTo>
                  <a:cubicBezTo>
                    <a:pt x="96" y="193"/>
                    <a:pt x="96" y="193"/>
                    <a:pt x="96" y="193"/>
                  </a:cubicBezTo>
                  <a:cubicBezTo>
                    <a:pt x="99" y="184"/>
                    <a:pt x="99" y="184"/>
                    <a:pt x="99" y="184"/>
                  </a:cubicBezTo>
                  <a:cubicBezTo>
                    <a:pt x="100" y="181"/>
                    <a:pt x="100" y="181"/>
                    <a:pt x="100" y="181"/>
                  </a:cubicBezTo>
                  <a:cubicBezTo>
                    <a:pt x="100" y="131"/>
                    <a:pt x="100" y="131"/>
                    <a:pt x="100" y="131"/>
                  </a:cubicBezTo>
                  <a:cubicBezTo>
                    <a:pt x="79" y="133"/>
                    <a:pt x="79" y="133"/>
                    <a:pt x="79" y="133"/>
                  </a:cubicBezTo>
                  <a:cubicBezTo>
                    <a:pt x="76" y="123"/>
                    <a:pt x="76" y="123"/>
                    <a:pt x="76" y="123"/>
                  </a:cubicBezTo>
                  <a:cubicBezTo>
                    <a:pt x="76" y="136"/>
                    <a:pt x="76" y="136"/>
                    <a:pt x="76" y="136"/>
                  </a:cubicBezTo>
                  <a:cubicBezTo>
                    <a:pt x="93" y="136"/>
                    <a:pt x="93" y="136"/>
                    <a:pt x="93" y="136"/>
                  </a:cubicBezTo>
                  <a:cubicBezTo>
                    <a:pt x="93" y="182"/>
                    <a:pt x="93" y="182"/>
                    <a:pt x="93" y="182"/>
                  </a:cubicBezTo>
                  <a:cubicBezTo>
                    <a:pt x="93" y="188"/>
                    <a:pt x="92" y="192"/>
                    <a:pt x="90" y="194"/>
                  </a:cubicBezTo>
                  <a:cubicBezTo>
                    <a:pt x="68" y="194"/>
                    <a:pt x="56" y="185"/>
                    <a:pt x="55" y="168"/>
                  </a:cubicBezTo>
                  <a:cubicBezTo>
                    <a:pt x="52" y="157"/>
                    <a:pt x="50" y="147"/>
                    <a:pt x="49" y="137"/>
                  </a:cubicBezTo>
                  <a:cubicBezTo>
                    <a:pt x="47" y="124"/>
                    <a:pt x="46" y="111"/>
                    <a:pt x="47" y="98"/>
                  </a:cubicBezTo>
                  <a:cubicBezTo>
                    <a:pt x="47" y="98"/>
                    <a:pt x="47" y="97"/>
                    <a:pt x="47" y="97"/>
                  </a:cubicBezTo>
                  <a:cubicBezTo>
                    <a:pt x="54" y="91"/>
                    <a:pt x="54" y="91"/>
                    <a:pt x="54" y="91"/>
                  </a:cubicBezTo>
                  <a:cubicBezTo>
                    <a:pt x="73" y="57"/>
                    <a:pt x="84" y="32"/>
                    <a:pt x="88" y="17"/>
                  </a:cubicBezTo>
                  <a:cubicBezTo>
                    <a:pt x="82" y="14"/>
                    <a:pt x="82" y="14"/>
                    <a:pt x="82" y="1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8" name="Freeform 394"/>
            <p:cNvSpPr>
              <a:spLocks noEditPoints="1"/>
            </p:cNvSpPr>
            <p:nvPr/>
          </p:nvSpPr>
          <p:spPr bwMode="auto">
            <a:xfrm>
              <a:off x="5762626" y="3597275"/>
              <a:ext cx="98425" cy="296863"/>
            </a:xfrm>
            <a:custGeom>
              <a:avLst/>
              <a:gdLst>
                <a:gd name="T0" fmla="*/ 41 w 63"/>
                <a:gd name="T1" fmla="*/ 8 h 192"/>
                <a:gd name="T2" fmla="*/ 36 w 63"/>
                <a:gd name="T3" fmla="*/ 12 h 192"/>
                <a:gd name="T4" fmla="*/ 42 w 63"/>
                <a:gd name="T5" fmla="*/ 15 h 192"/>
                <a:gd name="T6" fmla="*/ 8 w 63"/>
                <a:gd name="T7" fmla="*/ 89 h 192"/>
                <a:gd name="T8" fmla="*/ 1 w 63"/>
                <a:gd name="T9" fmla="*/ 95 h 192"/>
                <a:gd name="T10" fmla="*/ 1 w 63"/>
                <a:gd name="T11" fmla="*/ 96 h 192"/>
                <a:gd name="T12" fmla="*/ 3 w 63"/>
                <a:gd name="T13" fmla="*/ 135 h 192"/>
                <a:gd name="T14" fmla="*/ 9 w 63"/>
                <a:gd name="T15" fmla="*/ 166 h 192"/>
                <a:gd name="T16" fmla="*/ 44 w 63"/>
                <a:gd name="T17" fmla="*/ 192 h 192"/>
                <a:gd name="T18" fmla="*/ 47 w 63"/>
                <a:gd name="T19" fmla="*/ 180 h 192"/>
                <a:gd name="T20" fmla="*/ 47 w 63"/>
                <a:gd name="T21" fmla="*/ 134 h 192"/>
                <a:gd name="T22" fmla="*/ 30 w 63"/>
                <a:gd name="T23" fmla="*/ 134 h 192"/>
                <a:gd name="T24" fmla="*/ 30 w 63"/>
                <a:gd name="T25" fmla="*/ 121 h 192"/>
                <a:gd name="T26" fmla="*/ 44 w 63"/>
                <a:gd name="T27" fmla="*/ 119 h 192"/>
                <a:gd name="T28" fmla="*/ 44 w 63"/>
                <a:gd name="T29" fmla="*/ 77 h 192"/>
                <a:gd name="T30" fmla="*/ 63 w 63"/>
                <a:gd name="T31" fmla="*/ 11 h 192"/>
                <a:gd name="T32" fmla="*/ 34 w 63"/>
                <a:gd name="T33" fmla="*/ 0 h 192"/>
                <a:gd name="T34" fmla="*/ 41 w 63"/>
                <a:gd name="T35" fmla="*/ 8 h 192"/>
                <a:gd name="T36" fmla="*/ 3 w 63"/>
                <a:gd name="T37" fmla="*/ 98 h 192"/>
                <a:gd name="T38" fmla="*/ 2 w 63"/>
                <a:gd name="T39" fmla="*/ 96 h 192"/>
                <a:gd name="T40" fmla="*/ 3 w 63"/>
                <a:gd name="T41" fmla="*/ 94 h 192"/>
                <a:gd name="T42" fmla="*/ 5 w 63"/>
                <a:gd name="T43" fmla="*/ 93 h 192"/>
                <a:gd name="T44" fmla="*/ 7 w 63"/>
                <a:gd name="T45" fmla="*/ 94 h 192"/>
                <a:gd name="T46" fmla="*/ 8 w 63"/>
                <a:gd name="T47" fmla="*/ 96 h 192"/>
                <a:gd name="T48" fmla="*/ 7 w 63"/>
                <a:gd name="T49" fmla="*/ 98 h 192"/>
                <a:gd name="T50" fmla="*/ 5 w 63"/>
                <a:gd name="T51" fmla="*/ 99 h 192"/>
                <a:gd name="T52" fmla="*/ 3 w 63"/>
                <a:gd name="T53" fmla="*/ 9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192">
                  <a:moveTo>
                    <a:pt x="41" y="8"/>
                  </a:moveTo>
                  <a:cubicBezTo>
                    <a:pt x="36" y="12"/>
                    <a:pt x="36" y="12"/>
                    <a:pt x="36" y="12"/>
                  </a:cubicBezTo>
                  <a:cubicBezTo>
                    <a:pt x="42" y="15"/>
                    <a:pt x="42" y="15"/>
                    <a:pt x="42" y="15"/>
                  </a:cubicBezTo>
                  <a:cubicBezTo>
                    <a:pt x="38" y="30"/>
                    <a:pt x="27" y="55"/>
                    <a:pt x="8" y="89"/>
                  </a:cubicBezTo>
                  <a:cubicBezTo>
                    <a:pt x="1" y="95"/>
                    <a:pt x="1" y="95"/>
                    <a:pt x="1" y="95"/>
                  </a:cubicBezTo>
                  <a:cubicBezTo>
                    <a:pt x="1" y="95"/>
                    <a:pt x="1" y="96"/>
                    <a:pt x="1" y="96"/>
                  </a:cubicBezTo>
                  <a:cubicBezTo>
                    <a:pt x="0" y="109"/>
                    <a:pt x="1" y="122"/>
                    <a:pt x="3" y="135"/>
                  </a:cubicBezTo>
                  <a:cubicBezTo>
                    <a:pt x="4" y="145"/>
                    <a:pt x="6" y="155"/>
                    <a:pt x="9" y="166"/>
                  </a:cubicBezTo>
                  <a:cubicBezTo>
                    <a:pt x="10" y="183"/>
                    <a:pt x="22" y="192"/>
                    <a:pt x="44" y="192"/>
                  </a:cubicBezTo>
                  <a:cubicBezTo>
                    <a:pt x="46" y="190"/>
                    <a:pt x="47" y="186"/>
                    <a:pt x="47" y="180"/>
                  </a:cubicBezTo>
                  <a:cubicBezTo>
                    <a:pt x="47" y="134"/>
                    <a:pt x="47" y="134"/>
                    <a:pt x="47" y="134"/>
                  </a:cubicBezTo>
                  <a:cubicBezTo>
                    <a:pt x="30" y="134"/>
                    <a:pt x="30" y="134"/>
                    <a:pt x="30" y="134"/>
                  </a:cubicBezTo>
                  <a:cubicBezTo>
                    <a:pt x="30" y="121"/>
                    <a:pt x="30" y="121"/>
                    <a:pt x="30" y="121"/>
                  </a:cubicBezTo>
                  <a:cubicBezTo>
                    <a:pt x="44" y="119"/>
                    <a:pt x="44" y="119"/>
                    <a:pt x="44" y="119"/>
                  </a:cubicBezTo>
                  <a:cubicBezTo>
                    <a:pt x="44" y="77"/>
                    <a:pt x="44" y="77"/>
                    <a:pt x="44" y="77"/>
                  </a:cubicBezTo>
                  <a:cubicBezTo>
                    <a:pt x="47" y="45"/>
                    <a:pt x="54" y="23"/>
                    <a:pt x="63" y="11"/>
                  </a:cubicBezTo>
                  <a:cubicBezTo>
                    <a:pt x="34" y="0"/>
                    <a:pt x="34" y="0"/>
                    <a:pt x="34" y="0"/>
                  </a:cubicBezTo>
                  <a:cubicBezTo>
                    <a:pt x="41" y="8"/>
                    <a:pt x="41" y="8"/>
                    <a:pt x="41" y="8"/>
                  </a:cubicBezTo>
                  <a:close/>
                  <a:moveTo>
                    <a:pt x="3" y="98"/>
                  </a:moveTo>
                  <a:cubicBezTo>
                    <a:pt x="2" y="98"/>
                    <a:pt x="2" y="97"/>
                    <a:pt x="2" y="96"/>
                  </a:cubicBezTo>
                  <a:cubicBezTo>
                    <a:pt x="2" y="96"/>
                    <a:pt x="2" y="95"/>
                    <a:pt x="3" y="94"/>
                  </a:cubicBezTo>
                  <a:cubicBezTo>
                    <a:pt x="3" y="94"/>
                    <a:pt x="4" y="93"/>
                    <a:pt x="5" y="93"/>
                  </a:cubicBezTo>
                  <a:cubicBezTo>
                    <a:pt x="6" y="93"/>
                    <a:pt x="6" y="94"/>
                    <a:pt x="7" y="94"/>
                  </a:cubicBezTo>
                  <a:cubicBezTo>
                    <a:pt x="8" y="95"/>
                    <a:pt x="8" y="96"/>
                    <a:pt x="8" y="96"/>
                  </a:cubicBezTo>
                  <a:cubicBezTo>
                    <a:pt x="8" y="97"/>
                    <a:pt x="8" y="98"/>
                    <a:pt x="7" y="98"/>
                  </a:cubicBezTo>
                  <a:cubicBezTo>
                    <a:pt x="6" y="99"/>
                    <a:pt x="6" y="99"/>
                    <a:pt x="5" y="99"/>
                  </a:cubicBezTo>
                  <a:cubicBezTo>
                    <a:pt x="4" y="99"/>
                    <a:pt x="3" y="99"/>
                    <a:pt x="3" y="98"/>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9" name="Freeform 395"/>
            <p:cNvSpPr>
              <a:spLocks/>
            </p:cNvSpPr>
            <p:nvPr/>
          </p:nvSpPr>
          <p:spPr bwMode="auto">
            <a:xfrm>
              <a:off x="5765801" y="3741738"/>
              <a:ext cx="9525" cy="7938"/>
            </a:xfrm>
            <a:custGeom>
              <a:avLst/>
              <a:gdLst>
                <a:gd name="T0" fmla="*/ 0 w 6"/>
                <a:gd name="T1" fmla="*/ 3 h 6"/>
                <a:gd name="T2" fmla="*/ 1 w 6"/>
                <a:gd name="T3" fmla="*/ 5 h 6"/>
                <a:gd name="T4" fmla="*/ 3 w 6"/>
                <a:gd name="T5" fmla="*/ 6 h 6"/>
                <a:gd name="T6" fmla="*/ 5 w 6"/>
                <a:gd name="T7" fmla="*/ 5 h 6"/>
                <a:gd name="T8" fmla="*/ 6 w 6"/>
                <a:gd name="T9" fmla="*/ 3 h 6"/>
                <a:gd name="T10" fmla="*/ 5 w 6"/>
                <a:gd name="T11" fmla="*/ 1 h 6"/>
                <a:gd name="T12" fmla="*/ 3 w 6"/>
                <a:gd name="T13" fmla="*/ 0 h 6"/>
                <a:gd name="T14" fmla="*/ 1 w 6"/>
                <a:gd name="T15" fmla="*/ 1 h 6"/>
                <a:gd name="T16" fmla="*/ 0 w 6"/>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3"/>
                  </a:moveTo>
                  <a:cubicBezTo>
                    <a:pt x="0" y="4"/>
                    <a:pt x="0" y="5"/>
                    <a:pt x="1" y="5"/>
                  </a:cubicBezTo>
                  <a:cubicBezTo>
                    <a:pt x="1" y="6"/>
                    <a:pt x="2" y="6"/>
                    <a:pt x="3" y="6"/>
                  </a:cubicBezTo>
                  <a:cubicBezTo>
                    <a:pt x="4" y="6"/>
                    <a:pt x="4" y="6"/>
                    <a:pt x="5" y="5"/>
                  </a:cubicBezTo>
                  <a:cubicBezTo>
                    <a:pt x="6" y="5"/>
                    <a:pt x="6" y="4"/>
                    <a:pt x="6" y="3"/>
                  </a:cubicBezTo>
                  <a:cubicBezTo>
                    <a:pt x="6" y="3"/>
                    <a:pt x="6" y="2"/>
                    <a:pt x="5" y="1"/>
                  </a:cubicBezTo>
                  <a:cubicBezTo>
                    <a:pt x="4" y="1"/>
                    <a:pt x="4" y="0"/>
                    <a:pt x="3" y="0"/>
                  </a:cubicBezTo>
                  <a:cubicBezTo>
                    <a:pt x="2" y="0"/>
                    <a:pt x="1" y="1"/>
                    <a:pt x="1" y="1"/>
                  </a:cubicBezTo>
                  <a:cubicBezTo>
                    <a:pt x="0" y="2"/>
                    <a:pt x="0" y="3"/>
                    <a:pt x="0"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0" name="Freeform 396"/>
            <p:cNvSpPr>
              <a:spLocks/>
            </p:cNvSpPr>
            <p:nvPr/>
          </p:nvSpPr>
          <p:spPr bwMode="auto">
            <a:xfrm>
              <a:off x="5732463" y="3484563"/>
              <a:ext cx="71438" cy="65088"/>
            </a:xfrm>
            <a:custGeom>
              <a:avLst/>
              <a:gdLst>
                <a:gd name="T0" fmla="*/ 39 w 47"/>
                <a:gd name="T1" fmla="*/ 5 h 42"/>
                <a:gd name="T2" fmla="*/ 31 w 47"/>
                <a:gd name="T3" fmla="*/ 0 h 42"/>
                <a:gd name="T4" fmla="*/ 38 w 47"/>
                <a:gd name="T5" fmla="*/ 8 h 42"/>
                <a:gd name="T6" fmla="*/ 16 w 47"/>
                <a:gd name="T7" fmla="*/ 10 h 42"/>
                <a:gd name="T8" fmla="*/ 1 w 47"/>
                <a:gd name="T9" fmla="*/ 22 h 42"/>
                <a:gd name="T10" fmla="*/ 2 w 47"/>
                <a:gd name="T11" fmla="*/ 37 h 42"/>
                <a:gd name="T12" fmla="*/ 2 w 47"/>
                <a:gd name="T13" fmla="*/ 28 h 42"/>
                <a:gd name="T14" fmla="*/ 17 w 47"/>
                <a:gd name="T15" fmla="*/ 16 h 42"/>
                <a:gd name="T16" fmla="*/ 35 w 47"/>
                <a:gd name="T17" fmla="*/ 13 h 42"/>
                <a:gd name="T18" fmla="*/ 37 w 47"/>
                <a:gd name="T19" fmla="*/ 11 h 42"/>
                <a:gd name="T20" fmla="*/ 35 w 47"/>
                <a:gd name="T21" fmla="*/ 14 h 42"/>
                <a:gd name="T22" fmla="*/ 40 w 47"/>
                <a:gd name="T23" fmla="*/ 29 h 42"/>
                <a:gd name="T24" fmla="*/ 41 w 47"/>
                <a:gd name="T25" fmla="*/ 42 h 42"/>
                <a:gd name="T26" fmla="*/ 46 w 47"/>
                <a:gd name="T27" fmla="*/ 31 h 42"/>
                <a:gd name="T28" fmla="*/ 39 w 47"/>
                <a:gd name="T29"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2">
                  <a:moveTo>
                    <a:pt x="39" y="5"/>
                  </a:moveTo>
                  <a:cubicBezTo>
                    <a:pt x="36" y="3"/>
                    <a:pt x="33" y="1"/>
                    <a:pt x="31" y="0"/>
                  </a:cubicBezTo>
                  <a:cubicBezTo>
                    <a:pt x="35" y="2"/>
                    <a:pt x="37" y="5"/>
                    <a:pt x="38" y="8"/>
                  </a:cubicBezTo>
                  <a:cubicBezTo>
                    <a:pt x="32" y="11"/>
                    <a:pt x="25" y="12"/>
                    <a:pt x="16" y="10"/>
                  </a:cubicBezTo>
                  <a:cubicBezTo>
                    <a:pt x="9" y="10"/>
                    <a:pt x="4" y="14"/>
                    <a:pt x="1" y="22"/>
                  </a:cubicBezTo>
                  <a:cubicBezTo>
                    <a:pt x="0" y="28"/>
                    <a:pt x="1" y="33"/>
                    <a:pt x="2" y="37"/>
                  </a:cubicBezTo>
                  <a:cubicBezTo>
                    <a:pt x="2" y="28"/>
                    <a:pt x="2" y="28"/>
                    <a:pt x="2" y="28"/>
                  </a:cubicBezTo>
                  <a:cubicBezTo>
                    <a:pt x="4" y="19"/>
                    <a:pt x="9" y="15"/>
                    <a:pt x="17" y="16"/>
                  </a:cubicBezTo>
                  <a:cubicBezTo>
                    <a:pt x="23" y="17"/>
                    <a:pt x="29" y="16"/>
                    <a:pt x="35" y="13"/>
                  </a:cubicBezTo>
                  <a:cubicBezTo>
                    <a:pt x="37" y="11"/>
                    <a:pt x="37" y="11"/>
                    <a:pt x="37" y="11"/>
                  </a:cubicBezTo>
                  <a:cubicBezTo>
                    <a:pt x="35" y="14"/>
                    <a:pt x="35" y="14"/>
                    <a:pt x="35" y="14"/>
                  </a:cubicBezTo>
                  <a:cubicBezTo>
                    <a:pt x="39" y="18"/>
                    <a:pt x="40" y="22"/>
                    <a:pt x="40" y="29"/>
                  </a:cubicBezTo>
                  <a:cubicBezTo>
                    <a:pt x="41" y="42"/>
                    <a:pt x="41" y="42"/>
                    <a:pt x="41" y="42"/>
                  </a:cubicBezTo>
                  <a:cubicBezTo>
                    <a:pt x="42" y="35"/>
                    <a:pt x="44" y="31"/>
                    <a:pt x="46" y="31"/>
                  </a:cubicBezTo>
                  <a:cubicBezTo>
                    <a:pt x="47" y="19"/>
                    <a:pt x="44" y="10"/>
                    <a:pt x="39" y="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1" name="Freeform 397"/>
            <p:cNvSpPr>
              <a:spLocks/>
            </p:cNvSpPr>
            <p:nvPr/>
          </p:nvSpPr>
          <p:spPr bwMode="auto">
            <a:xfrm>
              <a:off x="5729288" y="3481388"/>
              <a:ext cx="61913" cy="60325"/>
            </a:xfrm>
            <a:custGeom>
              <a:avLst/>
              <a:gdLst>
                <a:gd name="T0" fmla="*/ 40 w 40"/>
                <a:gd name="T1" fmla="*/ 10 h 39"/>
                <a:gd name="T2" fmla="*/ 33 w 40"/>
                <a:gd name="T3" fmla="*/ 2 h 39"/>
                <a:gd name="T4" fmla="*/ 15 w 40"/>
                <a:gd name="T5" fmla="*/ 2 h 39"/>
                <a:gd name="T6" fmla="*/ 2 w 40"/>
                <a:gd name="T7" fmla="*/ 16 h 39"/>
                <a:gd name="T8" fmla="*/ 1 w 40"/>
                <a:gd name="T9" fmla="*/ 32 h 39"/>
                <a:gd name="T10" fmla="*/ 4 w 40"/>
                <a:gd name="T11" fmla="*/ 39 h 39"/>
                <a:gd name="T12" fmla="*/ 3 w 40"/>
                <a:gd name="T13" fmla="*/ 24 h 39"/>
                <a:gd name="T14" fmla="*/ 18 w 40"/>
                <a:gd name="T15" fmla="*/ 12 h 39"/>
                <a:gd name="T16" fmla="*/ 40 w 40"/>
                <a:gd name="T17"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9">
                  <a:moveTo>
                    <a:pt x="40" y="10"/>
                  </a:moveTo>
                  <a:cubicBezTo>
                    <a:pt x="39" y="7"/>
                    <a:pt x="37" y="4"/>
                    <a:pt x="33" y="2"/>
                  </a:cubicBezTo>
                  <a:cubicBezTo>
                    <a:pt x="27" y="0"/>
                    <a:pt x="21" y="0"/>
                    <a:pt x="15" y="2"/>
                  </a:cubicBezTo>
                  <a:cubicBezTo>
                    <a:pt x="9" y="6"/>
                    <a:pt x="5" y="10"/>
                    <a:pt x="2" y="16"/>
                  </a:cubicBezTo>
                  <a:cubicBezTo>
                    <a:pt x="0" y="20"/>
                    <a:pt x="0" y="26"/>
                    <a:pt x="1" y="32"/>
                  </a:cubicBezTo>
                  <a:cubicBezTo>
                    <a:pt x="4" y="39"/>
                    <a:pt x="4" y="39"/>
                    <a:pt x="4" y="39"/>
                  </a:cubicBezTo>
                  <a:cubicBezTo>
                    <a:pt x="3" y="35"/>
                    <a:pt x="2" y="30"/>
                    <a:pt x="3" y="24"/>
                  </a:cubicBezTo>
                  <a:cubicBezTo>
                    <a:pt x="6" y="16"/>
                    <a:pt x="11" y="12"/>
                    <a:pt x="18" y="12"/>
                  </a:cubicBezTo>
                  <a:cubicBezTo>
                    <a:pt x="27" y="14"/>
                    <a:pt x="34" y="13"/>
                    <a:pt x="40" y="10"/>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2" name="Freeform 398"/>
            <p:cNvSpPr>
              <a:spLocks/>
            </p:cNvSpPr>
            <p:nvPr/>
          </p:nvSpPr>
          <p:spPr bwMode="auto">
            <a:xfrm>
              <a:off x="5735638" y="3502025"/>
              <a:ext cx="60325" cy="47625"/>
            </a:xfrm>
            <a:custGeom>
              <a:avLst/>
              <a:gdLst>
                <a:gd name="T0" fmla="*/ 33 w 39"/>
                <a:gd name="T1" fmla="*/ 3 h 31"/>
                <a:gd name="T2" fmla="*/ 35 w 39"/>
                <a:gd name="T3" fmla="*/ 0 h 31"/>
                <a:gd name="T4" fmla="*/ 33 w 39"/>
                <a:gd name="T5" fmla="*/ 2 h 31"/>
                <a:gd name="T6" fmla="*/ 15 w 39"/>
                <a:gd name="T7" fmla="*/ 5 h 31"/>
                <a:gd name="T8" fmla="*/ 0 w 39"/>
                <a:gd name="T9" fmla="*/ 17 h 31"/>
                <a:gd name="T10" fmla="*/ 0 w 39"/>
                <a:gd name="T11" fmla="*/ 26 h 31"/>
                <a:gd name="T12" fmla="*/ 14 w 39"/>
                <a:gd name="T13" fmla="*/ 8 h 31"/>
                <a:gd name="T14" fmla="*/ 31 w 39"/>
                <a:gd name="T15" fmla="*/ 6 h 31"/>
                <a:gd name="T16" fmla="*/ 37 w 39"/>
                <a:gd name="T17" fmla="*/ 29 h 31"/>
                <a:gd name="T18" fmla="*/ 39 w 39"/>
                <a:gd name="T19" fmla="*/ 31 h 31"/>
                <a:gd name="T20" fmla="*/ 38 w 39"/>
                <a:gd name="T21" fmla="*/ 18 h 31"/>
                <a:gd name="T22" fmla="*/ 33 w 39"/>
                <a:gd name="T23"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1">
                  <a:moveTo>
                    <a:pt x="33" y="3"/>
                  </a:moveTo>
                  <a:cubicBezTo>
                    <a:pt x="35" y="0"/>
                    <a:pt x="35" y="0"/>
                    <a:pt x="35" y="0"/>
                  </a:cubicBezTo>
                  <a:cubicBezTo>
                    <a:pt x="33" y="2"/>
                    <a:pt x="33" y="2"/>
                    <a:pt x="33" y="2"/>
                  </a:cubicBezTo>
                  <a:cubicBezTo>
                    <a:pt x="27" y="5"/>
                    <a:pt x="21" y="6"/>
                    <a:pt x="15" y="5"/>
                  </a:cubicBezTo>
                  <a:cubicBezTo>
                    <a:pt x="7" y="4"/>
                    <a:pt x="2" y="8"/>
                    <a:pt x="0" y="17"/>
                  </a:cubicBezTo>
                  <a:cubicBezTo>
                    <a:pt x="0" y="26"/>
                    <a:pt x="0" y="26"/>
                    <a:pt x="0" y="26"/>
                  </a:cubicBezTo>
                  <a:cubicBezTo>
                    <a:pt x="1" y="15"/>
                    <a:pt x="6" y="9"/>
                    <a:pt x="14" y="8"/>
                  </a:cubicBezTo>
                  <a:cubicBezTo>
                    <a:pt x="20" y="9"/>
                    <a:pt x="26" y="8"/>
                    <a:pt x="31" y="6"/>
                  </a:cubicBezTo>
                  <a:cubicBezTo>
                    <a:pt x="35" y="9"/>
                    <a:pt x="37" y="17"/>
                    <a:pt x="37" y="29"/>
                  </a:cubicBezTo>
                  <a:cubicBezTo>
                    <a:pt x="39" y="31"/>
                    <a:pt x="39" y="31"/>
                    <a:pt x="39" y="31"/>
                  </a:cubicBezTo>
                  <a:cubicBezTo>
                    <a:pt x="38" y="18"/>
                    <a:pt x="38" y="18"/>
                    <a:pt x="38" y="18"/>
                  </a:cubicBezTo>
                  <a:cubicBezTo>
                    <a:pt x="38" y="11"/>
                    <a:pt x="37" y="7"/>
                    <a:pt x="33" y="3"/>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3" name="Freeform 399"/>
            <p:cNvSpPr>
              <a:spLocks/>
            </p:cNvSpPr>
            <p:nvPr/>
          </p:nvSpPr>
          <p:spPr bwMode="auto">
            <a:xfrm>
              <a:off x="5734051" y="3544888"/>
              <a:ext cx="3175" cy="11113"/>
            </a:xfrm>
            <a:custGeom>
              <a:avLst/>
              <a:gdLst>
                <a:gd name="T0" fmla="*/ 0 w 3"/>
                <a:gd name="T1" fmla="*/ 5 h 7"/>
                <a:gd name="T2" fmla="*/ 3 w 3"/>
                <a:gd name="T3" fmla="*/ 7 h 7"/>
                <a:gd name="T4" fmla="*/ 1 w 3"/>
                <a:gd name="T5" fmla="*/ 0 h 7"/>
                <a:gd name="T6" fmla="*/ 0 w 3"/>
                <a:gd name="T7" fmla="*/ 5 h 7"/>
              </a:gdLst>
              <a:ahLst/>
              <a:cxnLst>
                <a:cxn ang="0">
                  <a:pos x="T0" y="T1"/>
                </a:cxn>
                <a:cxn ang="0">
                  <a:pos x="T2" y="T3"/>
                </a:cxn>
                <a:cxn ang="0">
                  <a:pos x="T4" y="T5"/>
                </a:cxn>
                <a:cxn ang="0">
                  <a:pos x="T6" y="T7"/>
                </a:cxn>
              </a:cxnLst>
              <a:rect l="0" t="0" r="r" b="b"/>
              <a:pathLst>
                <a:path w="3" h="7">
                  <a:moveTo>
                    <a:pt x="0" y="5"/>
                  </a:moveTo>
                  <a:cubicBezTo>
                    <a:pt x="1" y="6"/>
                    <a:pt x="2" y="7"/>
                    <a:pt x="3" y="7"/>
                  </a:cubicBezTo>
                  <a:cubicBezTo>
                    <a:pt x="1" y="0"/>
                    <a:pt x="1" y="0"/>
                    <a:pt x="1" y="0"/>
                  </a:cubicBezTo>
                  <a:cubicBezTo>
                    <a:pt x="0" y="5"/>
                    <a:pt x="0" y="5"/>
                    <a:pt x="0" y="5"/>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4" name="Freeform 400"/>
            <p:cNvSpPr>
              <a:spLocks/>
            </p:cNvSpPr>
            <p:nvPr/>
          </p:nvSpPr>
          <p:spPr bwMode="auto">
            <a:xfrm>
              <a:off x="5727701" y="3509963"/>
              <a:ext cx="74613" cy="82550"/>
            </a:xfrm>
            <a:custGeom>
              <a:avLst/>
              <a:gdLst>
                <a:gd name="T0" fmla="*/ 7 w 49"/>
                <a:gd name="T1" fmla="*/ 29 h 53"/>
                <a:gd name="T2" fmla="*/ 8 w 49"/>
                <a:gd name="T3" fmla="*/ 35 h 53"/>
                <a:gd name="T4" fmla="*/ 12 w 49"/>
                <a:gd name="T5" fmla="*/ 44 h 53"/>
                <a:gd name="T6" fmla="*/ 44 w 49"/>
                <a:gd name="T7" fmla="*/ 27 h 53"/>
                <a:gd name="T8" fmla="*/ 49 w 49"/>
                <a:gd name="T9" fmla="*/ 14 h 53"/>
                <a:gd name="T10" fmla="*/ 44 w 49"/>
                <a:gd name="T11" fmla="*/ 25 h 53"/>
                <a:gd name="T12" fmla="*/ 42 w 49"/>
                <a:gd name="T13" fmla="*/ 23 h 53"/>
                <a:gd name="T14" fmla="*/ 36 w 49"/>
                <a:gd name="T15" fmla="*/ 0 h 53"/>
                <a:gd name="T16" fmla="*/ 19 w 49"/>
                <a:gd name="T17" fmla="*/ 2 h 53"/>
                <a:gd name="T18" fmla="*/ 5 w 49"/>
                <a:gd name="T19" fmla="*/ 20 h 53"/>
                <a:gd name="T20" fmla="*/ 2 w 49"/>
                <a:gd name="T21" fmla="*/ 13 h 53"/>
                <a:gd name="T22" fmla="*/ 2 w 49"/>
                <a:gd name="T23" fmla="*/ 23 h 53"/>
                <a:gd name="T24" fmla="*/ 4 w 49"/>
                <a:gd name="T25" fmla="*/ 27 h 53"/>
                <a:gd name="T26" fmla="*/ 5 w 49"/>
                <a:gd name="T27" fmla="*/ 22 h 53"/>
                <a:gd name="T28" fmla="*/ 7 w 49"/>
                <a:gd name="T29"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53">
                  <a:moveTo>
                    <a:pt x="7" y="29"/>
                  </a:moveTo>
                  <a:cubicBezTo>
                    <a:pt x="8" y="35"/>
                    <a:pt x="8" y="35"/>
                    <a:pt x="8" y="35"/>
                  </a:cubicBezTo>
                  <a:cubicBezTo>
                    <a:pt x="9" y="39"/>
                    <a:pt x="10" y="42"/>
                    <a:pt x="12" y="44"/>
                  </a:cubicBezTo>
                  <a:cubicBezTo>
                    <a:pt x="28" y="53"/>
                    <a:pt x="38" y="47"/>
                    <a:pt x="44" y="27"/>
                  </a:cubicBezTo>
                  <a:cubicBezTo>
                    <a:pt x="47" y="25"/>
                    <a:pt x="49" y="20"/>
                    <a:pt x="49" y="14"/>
                  </a:cubicBezTo>
                  <a:cubicBezTo>
                    <a:pt x="47" y="14"/>
                    <a:pt x="45" y="18"/>
                    <a:pt x="44" y="25"/>
                  </a:cubicBezTo>
                  <a:cubicBezTo>
                    <a:pt x="42" y="23"/>
                    <a:pt x="42" y="23"/>
                    <a:pt x="42" y="23"/>
                  </a:cubicBezTo>
                  <a:cubicBezTo>
                    <a:pt x="42" y="11"/>
                    <a:pt x="40" y="3"/>
                    <a:pt x="36" y="0"/>
                  </a:cubicBezTo>
                  <a:cubicBezTo>
                    <a:pt x="31" y="2"/>
                    <a:pt x="25" y="3"/>
                    <a:pt x="19" y="2"/>
                  </a:cubicBezTo>
                  <a:cubicBezTo>
                    <a:pt x="11" y="3"/>
                    <a:pt x="6" y="9"/>
                    <a:pt x="5" y="20"/>
                  </a:cubicBezTo>
                  <a:cubicBezTo>
                    <a:pt x="2" y="13"/>
                    <a:pt x="2" y="13"/>
                    <a:pt x="2" y="13"/>
                  </a:cubicBezTo>
                  <a:cubicBezTo>
                    <a:pt x="0" y="14"/>
                    <a:pt x="0" y="17"/>
                    <a:pt x="2" y="23"/>
                  </a:cubicBezTo>
                  <a:cubicBezTo>
                    <a:pt x="3" y="24"/>
                    <a:pt x="3" y="26"/>
                    <a:pt x="4" y="27"/>
                  </a:cubicBezTo>
                  <a:cubicBezTo>
                    <a:pt x="5" y="22"/>
                    <a:pt x="5" y="22"/>
                    <a:pt x="5" y="22"/>
                  </a:cubicBezTo>
                  <a:cubicBezTo>
                    <a:pt x="7" y="29"/>
                    <a:pt x="7" y="29"/>
                    <a:pt x="7" y="29"/>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5" name="Freeform 401"/>
            <p:cNvSpPr>
              <a:spLocks/>
            </p:cNvSpPr>
            <p:nvPr/>
          </p:nvSpPr>
          <p:spPr bwMode="auto">
            <a:xfrm>
              <a:off x="5745163" y="3532188"/>
              <a:ext cx="58738" cy="79375"/>
            </a:xfrm>
            <a:custGeom>
              <a:avLst/>
              <a:gdLst>
                <a:gd name="T0" fmla="*/ 35 w 38"/>
                <a:gd name="T1" fmla="*/ 12 h 51"/>
                <a:gd name="T2" fmla="*/ 37 w 38"/>
                <a:gd name="T3" fmla="*/ 0 h 51"/>
                <a:gd name="T4" fmla="*/ 32 w 38"/>
                <a:gd name="T5" fmla="*/ 13 h 51"/>
                <a:gd name="T6" fmla="*/ 0 w 38"/>
                <a:gd name="T7" fmla="*/ 30 h 51"/>
                <a:gd name="T8" fmla="*/ 6 w 38"/>
                <a:gd name="T9" fmla="*/ 37 h 51"/>
                <a:gd name="T10" fmla="*/ 21 w 38"/>
                <a:gd name="T11" fmla="*/ 37 h 51"/>
                <a:gd name="T12" fmla="*/ 25 w 38"/>
                <a:gd name="T13" fmla="*/ 33 h 51"/>
                <a:gd name="T14" fmla="*/ 25 w 38"/>
                <a:gd name="T15" fmla="*/ 38 h 51"/>
                <a:gd name="T16" fmla="*/ 15 w 38"/>
                <a:gd name="T17" fmla="*/ 51 h 51"/>
                <a:gd name="T18" fmla="*/ 30 w 38"/>
                <a:gd name="T19" fmla="*/ 35 h 51"/>
                <a:gd name="T20" fmla="*/ 30 w 38"/>
                <a:gd name="T21" fmla="*/ 31 h 51"/>
                <a:gd name="T22" fmla="*/ 30 w 38"/>
                <a:gd name="T23" fmla="*/ 23 h 51"/>
                <a:gd name="T24" fmla="*/ 31 w 38"/>
                <a:gd name="T25" fmla="*/ 15 h 51"/>
                <a:gd name="T26" fmla="*/ 35 w 38"/>
                <a:gd name="T27"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51">
                  <a:moveTo>
                    <a:pt x="35" y="12"/>
                  </a:moveTo>
                  <a:cubicBezTo>
                    <a:pt x="38" y="6"/>
                    <a:pt x="38" y="2"/>
                    <a:pt x="37" y="0"/>
                  </a:cubicBezTo>
                  <a:cubicBezTo>
                    <a:pt x="37" y="6"/>
                    <a:pt x="35" y="11"/>
                    <a:pt x="32" y="13"/>
                  </a:cubicBezTo>
                  <a:cubicBezTo>
                    <a:pt x="26" y="33"/>
                    <a:pt x="16" y="39"/>
                    <a:pt x="0" y="30"/>
                  </a:cubicBezTo>
                  <a:cubicBezTo>
                    <a:pt x="1" y="33"/>
                    <a:pt x="4" y="35"/>
                    <a:pt x="6" y="37"/>
                  </a:cubicBezTo>
                  <a:cubicBezTo>
                    <a:pt x="11" y="39"/>
                    <a:pt x="16" y="39"/>
                    <a:pt x="21" y="37"/>
                  </a:cubicBezTo>
                  <a:cubicBezTo>
                    <a:pt x="22" y="36"/>
                    <a:pt x="24" y="35"/>
                    <a:pt x="25" y="33"/>
                  </a:cubicBezTo>
                  <a:cubicBezTo>
                    <a:pt x="25" y="38"/>
                    <a:pt x="25" y="38"/>
                    <a:pt x="25" y="38"/>
                  </a:cubicBezTo>
                  <a:cubicBezTo>
                    <a:pt x="15" y="51"/>
                    <a:pt x="15" y="51"/>
                    <a:pt x="15" y="51"/>
                  </a:cubicBezTo>
                  <a:cubicBezTo>
                    <a:pt x="21" y="46"/>
                    <a:pt x="26" y="41"/>
                    <a:pt x="30" y="35"/>
                  </a:cubicBezTo>
                  <a:cubicBezTo>
                    <a:pt x="30" y="31"/>
                    <a:pt x="30" y="31"/>
                    <a:pt x="30" y="31"/>
                  </a:cubicBezTo>
                  <a:cubicBezTo>
                    <a:pt x="30" y="23"/>
                    <a:pt x="30" y="23"/>
                    <a:pt x="30" y="23"/>
                  </a:cubicBezTo>
                  <a:cubicBezTo>
                    <a:pt x="31" y="15"/>
                    <a:pt x="31" y="15"/>
                    <a:pt x="31" y="15"/>
                  </a:cubicBezTo>
                  <a:cubicBezTo>
                    <a:pt x="32" y="16"/>
                    <a:pt x="33" y="15"/>
                    <a:pt x="35" y="12"/>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6" name="Freeform 402"/>
            <p:cNvSpPr>
              <a:spLocks/>
            </p:cNvSpPr>
            <p:nvPr/>
          </p:nvSpPr>
          <p:spPr bwMode="auto">
            <a:xfrm>
              <a:off x="5715001" y="3592513"/>
              <a:ext cx="49213" cy="139700"/>
            </a:xfrm>
            <a:custGeom>
              <a:avLst/>
              <a:gdLst>
                <a:gd name="T0" fmla="*/ 2 w 32"/>
                <a:gd name="T1" fmla="*/ 16 h 90"/>
                <a:gd name="T2" fmla="*/ 6 w 32"/>
                <a:gd name="T3" fmla="*/ 21 h 90"/>
                <a:gd name="T4" fmla="*/ 0 w 32"/>
                <a:gd name="T5" fmla="*/ 26 h 90"/>
                <a:gd name="T6" fmla="*/ 32 w 32"/>
                <a:gd name="T7" fmla="*/ 90 h 90"/>
                <a:gd name="T8" fmla="*/ 32 w 32"/>
                <a:gd name="T9" fmla="*/ 87 h 90"/>
                <a:gd name="T10" fmla="*/ 26 w 32"/>
                <a:gd name="T11" fmla="*/ 72 h 90"/>
                <a:gd name="T12" fmla="*/ 24 w 32"/>
                <a:gd name="T13" fmla="*/ 64 h 90"/>
                <a:gd name="T14" fmla="*/ 16 w 32"/>
                <a:gd name="T15" fmla="*/ 18 h 90"/>
                <a:gd name="T16" fmla="*/ 16 w 32"/>
                <a:gd name="T17" fmla="*/ 10 h 90"/>
                <a:gd name="T18" fmla="*/ 19 w 32"/>
                <a:gd name="T19" fmla="*/ 0 h 90"/>
                <a:gd name="T20" fmla="*/ 18 w 32"/>
                <a:gd name="T21" fmla="*/ 0 h 90"/>
                <a:gd name="T22" fmla="*/ 10 w 32"/>
                <a:gd name="T23" fmla="*/ 8 h 90"/>
                <a:gd name="T24" fmla="*/ 2 w 32"/>
                <a:gd name="T2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90">
                  <a:moveTo>
                    <a:pt x="2" y="16"/>
                  </a:moveTo>
                  <a:cubicBezTo>
                    <a:pt x="6" y="21"/>
                    <a:pt x="6" y="21"/>
                    <a:pt x="6" y="21"/>
                  </a:cubicBezTo>
                  <a:cubicBezTo>
                    <a:pt x="0" y="26"/>
                    <a:pt x="0" y="26"/>
                    <a:pt x="0" y="26"/>
                  </a:cubicBezTo>
                  <a:cubicBezTo>
                    <a:pt x="8" y="49"/>
                    <a:pt x="18" y="70"/>
                    <a:pt x="32" y="90"/>
                  </a:cubicBezTo>
                  <a:cubicBezTo>
                    <a:pt x="32" y="87"/>
                    <a:pt x="32" y="87"/>
                    <a:pt x="32" y="87"/>
                  </a:cubicBezTo>
                  <a:cubicBezTo>
                    <a:pt x="30" y="82"/>
                    <a:pt x="28" y="77"/>
                    <a:pt x="26" y="72"/>
                  </a:cubicBezTo>
                  <a:cubicBezTo>
                    <a:pt x="25" y="69"/>
                    <a:pt x="24" y="67"/>
                    <a:pt x="24" y="64"/>
                  </a:cubicBezTo>
                  <a:cubicBezTo>
                    <a:pt x="18" y="47"/>
                    <a:pt x="15" y="31"/>
                    <a:pt x="16" y="18"/>
                  </a:cubicBezTo>
                  <a:cubicBezTo>
                    <a:pt x="16" y="15"/>
                    <a:pt x="16" y="12"/>
                    <a:pt x="16" y="10"/>
                  </a:cubicBezTo>
                  <a:cubicBezTo>
                    <a:pt x="17" y="6"/>
                    <a:pt x="18" y="3"/>
                    <a:pt x="19" y="0"/>
                  </a:cubicBezTo>
                  <a:cubicBezTo>
                    <a:pt x="18" y="0"/>
                    <a:pt x="18" y="0"/>
                    <a:pt x="18" y="0"/>
                  </a:cubicBezTo>
                  <a:cubicBezTo>
                    <a:pt x="10" y="8"/>
                    <a:pt x="10" y="8"/>
                    <a:pt x="10" y="8"/>
                  </a:cubicBezTo>
                  <a:cubicBezTo>
                    <a:pt x="2" y="16"/>
                    <a:pt x="2" y="16"/>
                    <a:pt x="2" y="16"/>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7" name="Freeform 403"/>
            <p:cNvSpPr>
              <a:spLocks/>
            </p:cNvSpPr>
            <p:nvPr/>
          </p:nvSpPr>
          <p:spPr bwMode="auto">
            <a:xfrm>
              <a:off x="5680076" y="3608388"/>
              <a:ext cx="80963" cy="285750"/>
            </a:xfrm>
            <a:custGeom>
              <a:avLst/>
              <a:gdLst>
                <a:gd name="T0" fmla="*/ 20 w 52"/>
                <a:gd name="T1" fmla="*/ 8 h 185"/>
                <a:gd name="T2" fmla="*/ 27 w 52"/>
                <a:gd name="T3" fmla="*/ 0 h 185"/>
                <a:gd name="T4" fmla="*/ 0 w 52"/>
                <a:gd name="T5" fmla="*/ 11 h 185"/>
                <a:gd name="T6" fmla="*/ 15 w 52"/>
                <a:gd name="T7" fmla="*/ 84 h 185"/>
                <a:gd name="T8" fmla="*/ 16 w 52"/>
                <a:gd name="T9" fmla="*/ 93 h 185"/>
                <a:gd name="T10" fmla="*/ 16 w 52"/>
                <a:gd name="T11" fmla="*/ 114 h 185"/>
                <a:gd name="T12" fmla="*/ 32 w 52"/>
                <a:gd name="T13" fmla="*/ 114 h 185"/>
                <a:gd name="T14" fmla="*/ 31 w 52"/>
                <a:gd name="T15" fmla="*/ 130 h 185"/>
                <a:gd name="T16" fmla="*/ 13 w 52"/>
                <a:gd name="T17" fmla="*/ 129 h 185"/>
                <a:gd name="T18" fmla="*/ 12 w 52"/>
                <a:gd name="T19" fmla="*/ 131 h 185"/>
                <a:gd name="T20" fmla="*/ 7 w 52"/>
                <a:gd name="T21" fmla="*/ 179 h 185"/>
                <a:gd name="T22" fmla="*/ 41 w 52"/>
                <a:gd name="T23" fmla="*/ 168 h 185"/>
                <a:gd name="T24" fmla="*/ 52 w 52"/>
                <a:gd name="T25" fmla="*/ 127 h 185"/>
                <a:gd name="T26" fmla="*/ 52 w 52"/>
                <a:gd name="T27" fmla="*/ 85 h 185"/>
                <a:gd name="T28" fmla="*/ 26 w 52"/>
                <a:gd name="T29" fmla="*/ 34 h 185"/>
                <a:gd name="T30" fmla="*/ 18 w 52"/>
                <a:gd name="T31" fmla="*/ 16 h 185"/>
                <a:gd name="T32" fmla="*/ 25 w 52"/>
                <a:gd name="T33" fmla="*/ 11 h 185"/>
                <a:gd name="T34" fmla="*/ 20 w 52"/>
                <a:gd name="T35"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85">
                  <a:moveTo>
                    <a:pt x="20" y="8"/>
                  </a:moveTo>
                  <a:cubicBezTo>
                    <a:pt x="27" y="0"/>
                    <a:pt x="27" y="0"/>
                    <a:pt x="27" y="0"/>
                  </a:cubicBezTo>
                  <a:cubicBezTo>
                    <a:pt x="0" y="11"/>
                    <a:pt x="0" y="11"/>
                    <a:pt x="0" y="11"/>
                  </a:cubicBezTo>
                  <a:cubicBezTo>
                    <a:pt x="8" y="33"/>
                    <a:pt x="13" y="57"/>
                    <a:pt x="15" y="84"/>
                  </a:cubicBezTo>
                  <a:cubicBezTo>
                    <a:pt x="16" y="87"/>
                    <a:pt x="16" y="90"/>
                    <a:pt x="16" y="93"/>
                  </a:cubicBezTo>
                  <a:cubicBezTo>
                    <a:pt x="17" y="100"/>
                    <a:pt x="17" y="107"/>
                    <a:pt x="16" y="114"/>
                  </a:cubicBezTo>
                  <a:cubicBezTo>
                    <a:pt x="32" y="114"/>
                    <a:pt x="32" y="114"/>
                    <a:pt x="32" y="114"/>
                  </a:cubicBezTo>
                  <a:cubicBezTo>
                    <a:pt x="31" y="130"/>
                    <a:pt x="31" y="130"/>
                    <a:pt x="31" y="130"/>
                  </a:cubicBezTo>
                  <a:cubicBezTo>
                    <a:pt x="13" y="129"/>
                    <a:pt x="13" y="129"/>
                    <a:pt x="13" y="129"/>
                  </a:cubicBezTo>
                  <a:cubicBezTo>
                    <a:pt x="12" y="130"/>
                    <a:pt x="12" y="131"/>
                    <a:pt x="12" y="131"/>
                  </a:cubicBezTo>
                  <a:cubicBezTo>
                    <a:pt x="9" y="147"/>
                    <a:pt x="7" y="163"/>
                    <a:pt x="7" y="179"/>
                  </a:cubicBezTo>
                  <a:cubicBezTo>
                    <a:pt x="24" y="185"/>
                    <a:pt x="35" y="181"/>
                    <a:pt x="41" y="168"/>
                  </a:cubicBezTo>
                  <a:cubicBezTo>
                    <a:pt x="52" y="127"/>
                    <a:pt x="52" y="127"/>
                    <a:pt x="52" y="127"/>
                  </a:cubicBezTo>
                  <a:cubicBezTo>
                    <a:pt x="50" y="110"/>
                    <a:pt x="50" y="96"/>
                    <a:pt x="52" y="85"/>
                  </a:cubicBezTo>
                  <a:cubicBezTo>
                    <a:pt x="41" y="66"/>
                    <a:pt x="32" y="49"/>
                    <a:pt x="26" y="34"/>
                  </a:cubicBezTo>
                  <a:cubicBezTo>
                    <a:pt x="18" y="16"/>
                    <a:pt x="18" y="16"/>
                    <a:pt x="18" y="16"/>
                  </a:cubicBezTo>
                  <a:cubicBezTo>
                    <a:pt x="25" y="11"/>
                    <a:pt x="25" y="11"/>
                    <a:pt x="25" y="11"/>
                  </a:cubicBezTo>
                  <a:cubicBezTo>
                    <a:pt x="20" y="8"/>
                    <a:pt x="20" y="8"/>
                    <a:pt x="20" y="8"/>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8" name="Freeform 404"/>
            <p:cNvSpPr>
              <a:spLocks/>
            </p:cNvSpPr>
            <p:nvPr/>
          </p:nvSpPr>
          <p:spPr bwMode="auto">
            <a:xfrm>
              <a:off x="5654676" y="3625850"/>
              <a:ext cx="50800" cy="246063"/>
            </a:xfrm>
            <a:custGeom>
              <a:avLst/>
              <a:gdLst>
                <a:gd name="T0" fmla="*/ 17 w 33"/>
                <a:gd name="T1" fmla="*/ 0 h 159"/>
                <a:gd name="T2" fmla="*/ 17 w 33"/>
                <a:gd name="T3" fmla="*/ 6 h 159"/>
                <a:gd name="T4" fmla="*/ 24 w 33"/>
                <a:gd name="T5" fmla="*/ 67 h 159"/>
                <a:gd name="T6" fmla="*/ 15 w 33"/>
                <a:gd name="T7" fmla="*/ 127 h 159"/>
                <a:gd name="T8" fmla="*/ 13 w 33"/>
                <a:gd name="T9" fmla="*/ 152 h 159"/>
                <a:gd name="T10" fmla="*/ 0 w 33"/>
                <a:gd name="T11" fmla="*/ 159 h 159"/>
                <a:gd name="T12" fmla="*/ 2 w 33"/>
                <a:gd name="T13" fmla="*/ 159 h 159"/>
                <a:gd name="T14" fmla="*/ 19 w 33"/>
                <a:gd name="T15" fmla="*/ 159 h 159"/>
                <a:gd name="T16" fmla="*/ 20 w 33"/>
                <a:gd name="T17" fmla="*/ 159 h 159"/>
                <a:gd name="T18" fmla="*/ 26 w 33"/>
                <a:gd name="T19" fmla="*/ 115 h 159"/>
                <a:gd name="T20" fmla="*/ 33 w 33"/>
                <a:gd name="T21" fmla="*/ 82 h 159"/>
                <a:gd name="T22" fmla="*/ 32 w 33"/>
                <a:gd name="T23" fmla="*/ 73 h 159"/>
                <a:gd name="T24" fmla="*/ 17 w 33"/>
                <a:gd name="T2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59">
                  <a:moveTo>
                    <a:pt x="17" y="0"/>
                  </a:moveTo>
                  <a:cubicBezTo>
                    <a:pt x="17" y="6"/>
                    <a:pt x="17" y="6"/>
                    <a:pt x="17" y="6"/>
                  </a:cubicBezTo>
                  <a:cubicBezTo>
                    <a:pt x="22" y="26"/>
                    <a:pt x="24" y="46"/>
                    <a:pt x="24" y="67"/>
                  </a:cubicBezTo>
                  <a:cubicBezTo>
                    <a:pt x="20" y="86"/>
                    <a:pt x="17" y="106"/>
                    <a:pt x="15" y="127"/>
                  </a:cubicBezTo>
                  <a:cubicBezTo>
                    <a:pt x="13" y="152"/>
                    <a:pt x="13" y="152"/>
                    <a:pt x="13" y="152"/>
                  </a:cubicBezTo>
                  <a:cubicBezTo>
                    <a:pt x="8" y="154"/>
                    <a:pt x="4" y="156"/>
                    <a:pt x="0" y="159"/>
                  </a:cubicBezTo>
                  <a:cubicBezTo>
                    <a:pt x="1" y="159"/>
                    <a:pt x="1" y="159"/>
                    <a:pt x="2" y="159"/>
                  </a:cubicBezTo>
                  <a:cubicBezTo>
                    <a:pt x="7" y="156"/>
                    <a:pt x="13" y="156"/>
                    <a:pt x="19" y="159"/>
                  </a:cubicBezTo>
                  <a:cubicBezTo>
                    <a:pt x="20" y="159"/>
                    <a:pt x="20" y="159"/>
                    <a:pt x="20" y="159"/>
                  </a:cubicBezTo>
                  <a:cubicBezTo>
                    <a:pt x="26" y="115"/>
                    <a:pt x="26" y="115"/>
                    <a:pt x="26" y="115"/>
                  </a:cubicBezTo>
                  <a:cubicBezTo>
                    <a:pt x="33" y="82"/>
                    <a:pt x="33" y="82"/>
                    <a:pt x="33" y="82"/>
                  </a:cubicBezTo>
                  <a:cubicBezTo>
                    <a:pt x="33" y="79"/>
                    <a:pt x="33" y="76"/>
                    <a:pt x="32" y="73"/>
                  </a:cubicBezTo>
                  <a:cubicBezTo>
                    <a:pt x="30" y="46"/>
                    <a:pt x="25" y="22"/>
                    <a:pt x="17"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9" name="Freeform 405"/>
            <p:cNvSpPr>
              <a:spLocks/>
            </p:cNvSpPr>
            <p:nvPr/>
          </p:nvSpPr>
          <p:spPr bwMode="auto">
            <a:xfrm>
              <a:off x="5768976" y="3579813"/>
              <a:ext cx="31750" cy="49213"/>
            </a:xfrm>
            <a:custGeom>
              <a:avLst/>
              <a:gdLst>
                <a:gd name="T0" fmla="*/ 18 w 20"/>
                <a:gd name="T1" fmla="*/ 21 h 32"/>
                <a:gd name="T2" fmla="*/ 20 w 20"/>
                <a:gd name="T3" fmla="*/ 5 h 32"/>
                <a:gd name="T4" fmla="*/ 15 w 20"/>
                <a:gd name="T5" fmla="*/ 0 h 32"/>
                <a:gd name="T6" fmla="*/ 15 w 20"/>
                <a:gd name="T7" fmla="*/ 4 h 32"/>
                <a:gd name="T8" fmla="*/ 0 w 20"/>
                <a:gd name="T9" fmla="*/ 20 h 32"/>
                <a:gd name="T10" fmla="*/ 7 w 20"/>
                <a:gd name="T11" fmla="*/ 25 h 32"/>
                <a:gd name="T12" fmla="*/ 13 w 20"/>
                <a:gd name="T13" fmla="*/ 32 h 32"/>
                <a:gd name="T14" fmla="*/ 18 w 20"/>
                <a:gd name="T15" fmla="*/ 21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2">
                  <a:moveTo>
                    <a:pt x="18" y="21"/>
                  </a:moveTo>
                  <a:cubicBezTo>
                    <a:pt x="19" y="16"/>
                    <a:pt x="19" y="10"/>
                    <a:pt x="20" y="5"/>
                  </a:cubicBezTo>
                  <a:cubicBezTo>
                    <a:pt x="15" y="0"/>
                    <a:pt x="15" y="0"/>
                    <a:pt x="15" y="0"/>
                  </a:cubicBezTo>
                  <a:cubicBezTo>
                    <a:pt x="15" y="4"/>
                    <a:pt x="15" y="4"/>
                    <a:pt x="15" y="4"/>
                  </a:cubicBezTo>
                  <a:cubicBezTo>
                    <a:pt x="11" y="10"/>
                    <a:pt x="6" y="15"/>
                    <a:pt x="0" y="20"/>
                  </a:cubicBezTo>
                  <a:cubicBezTo>
                    <a:pt x="2" y="21"/>
                    <a:pt x="5" y="23"/>
                    <a:pt x="7" y="25"/>
                  </a:cubicBezTo>
                  <a:cubicBezTo>
                    <a:pt x="9" y="27"/>
                    <a:pt x="11" y="29"/>
                    <a:pt x="13" y="32"/>
                  </a:cubicBezTo>
                  <a:cubicBezTo>
                    <a:pt x="18" y="21"/>
                    <a:pt x="18" y="21"/>
                    <a:pt x="18"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0" name="Freeform 407"/>
            <p:cNvSpPr>
              <a:spLocks/>
            </p:cNvSpPr>
            <p:nvPr/>
          </p:nvSpPr>
          <p:spPr bwMode="auto">
            <a:xfrm>
              <a:off x="5765800" y="3587750"/>
              <a:ext cx="55563" cy="149225"/>
            </a:xfrm>
            <a:custGeom>
              <a:avLst/>
              <a:gdLst>
                <a:gd name="T0" fmla="*/ 22 w 36"/>
                <a:gd name="T1" fmla="*/ 0 h 96"/>
                <a:gd name="T2" fmla="*/ 20 w 36"/>
                <a:gd name="T3" fmla="*/ 16 h 96"/>
                <a:gd name="T4" fmla="*/ 10 w 36"/>
                <a:gd name="T5" fmla="*/ 65 h 96"/>
                <a:gd name="T6" fmla="*/ 1 w 36"/>
                <a:gd name="T7" fmla="*/ 94 h 96"/>
                <a:gd name="T8" fmla="*/ 0 w 36"/>
                <a:gd name="T9" fmla="*/ 96 h 96"/>
                <a:gd name="T10" fmla="*/ 1 w 36"/>
                <a:gd name="T11" fmla="*/ 96 h 96"/>
                <a:gd name="T12" fmla="*/ 36 w 36"/>
                <a:gd name="T13" fmla="*/ 22 h 96"/>
                <a:gd name="T14" fmla="*/ 30 w 36"/>
                <a:gd name="T15" fmla="*/ 18 h 96"/>
                <a:gd name="T16" fmla="*/ 35 w 36"/>
                <a:gd name="T17" fmla="*/ 13 h 96"/>
                <a:gd name="T18" fmla="*/ 26 w 36"/>
                <a:gd name="T19" fmla="*/ 4 h 96"/>
                <a:gd name="T20" fmla="*/ 22 w 36"/>
                <a:gd name="T2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96">
                  <a:moveTo>
                    <a:pt x="22" y="0"/>
                  </a:moveTo>
                  <a:cubicBezTo>
                    <a:pt x="21" y="5"/>
                    <a:pt x="21" y="11"/>
                    <a:pt x="20" y="16"/>
                  </a:cubicBezTo>
                  <a:cubicBezTo>
                    <a:pt x="18" y="32"/>
                    <a:pt x="15" y="48"/>
                    <a:pt x="10" y="65"/>
                  </a:cubicBezTo>
                  <a:cubicBezTo>
                    <a:pt x="7" y="74"/>
                    <a:pt x="4" y="84"/>
                    <a:pt x="1" y="94"/>
                  </a:cubicBezTo>
                  <a:cubicBezTo>
                    <a:pt x="1" y="94"/>
                    <a:pt x="1" y="95"/>
                    <a:pt x="0" y="96"/>
                  </a:cubicBezTo>
                  <a:cubicBezTo>
                    <a:pt x="1" y="96"/>
                    <a:pt x="1" y="96"/>
                    <a:pt x="1" y="96"/>
                  </a:cubicBezTo>
                  <a:cubicBezTo>
                    <a:pt x="14" y="74"/>
                    <a:pt x="26" y="50"/>
                    <a:pt x="36" y="22"/>
                  </a:cubicBezTo>
                  <a:cubicBezTo>
                    <a:pt x="30" y="18"/>
                    <a:pt x="30" y="18"/>
                    <a:pt x="30" y="18"/>
                  </a:cubicBezTo>
                  <a:cubicBezTo>
                    <a:pt x="35" y="13"/>
                    <a:pt x="35" y="13"/>
                    <a:pt x="35" y="13"/>
                  </a:cubicBezTo>
                  <a:cubicBezTo>
                    <a:pt x="26" y="4"/>
                    <a:pt x="26" y="4"/>
                    <a:pt x="26" y="4"/>
                  </a:cubicBezTo>
                  <a:cubicBezTo>
                    <a:pt x="22" y="0"/>
                    <a:pt x="22" y="0"/>
                    <a:pt x="22" y="0"/>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1" name="Freeform 408"/>
            <p:cNvSpPr>
              <a:spLocks/>
            </p:cNvSpPr>
            <p:nvPr/>
          </p:nvSpPr>
          <p:spPr bwMode="auto">
            <a:xfrm>
              <a:off x="5745163" y="3578225"/>
              <a:ext cx="39688" cy="33337"/>
            </a:xfrm>
            <a:custGeom>
              <a:avLst/>
              <a:gdLst>
                <a:gd name="T0" fmla="*/ 25 w 25"/>
                <a:gd name="T1" fmla="*/ 8 h 21"/>
                <a:gd name="T2" fmla="*/ 25 w 25"/>
                <a:gd name="T3" fmla="*/ 3 h 21"/>
                <a:gd name="T4" fmla="*/ 21 w 25"/>
                <a:gd name="T5" fmla="*/ 7 h 21"/>
                <a:gd name="T6" fmla="*/ 6 w 25"/>
                <a:gd name="T7" fmla="*/ 7 h 21"/>
                <a:gd name="T8" fmla="*/ 0 w 25"/>
                <a:gd name="T9" fmla="*/ 0 h 21"/>
                <a:gd name="T10" fmla="*/ 0 w 25"/>
                <a:gd name="T11" fmla="*/ 7 h 21"/>
                <a:gd name="T12" fmla="*/ 15 w 25"/>
                <a:gd name="T13" fmla="*/ 21 h 21"/>
                <a:gd name="T14" fmla="*/ 25 w 25"/>
                <a:gd name="T15" fmla="*/ 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25" y="8"/>
                  </a:moveTo>
                  <a:cubicBezTo>
                    <a:pt x="25" y="3"/>
                    <a:pt x="25" y="3"/>
                    <a:pt x="25" y="3"/>
                  </a:cubicBezTo>
                  <a:cubicBezTo>
                    <a:pt x="24" y="5"/>
                    <a:pt x="22" y="6"/>
                    <a:pt x="21" y="7"/>
                  </a:cubicBezTo>
                  <a:cubicBezTo>
                    <a:pt x="16" y="9"/>
                    <a:pt x="11" y="9"/>
                    <a:pt x="6" y="7"/>
                  </a:cubicBezTo>
                  <a:cubicBezTo>
                    <a:pt x="4" y="5"/>
                    <a:pt x="1" y="3"/>
                    <a:pt x="0" y="0"/>
                  </a:cubicBezTo>
                  <a:cubicBezTo>
                    <a:pt x="0" y="7"/>
                    <a:pt x="0" y="7"/>
                    <a:pt x="0" y="7"/>
                  </a:cubicBezTo>
                  <a:cubicBezTo>
                    <a:pt x="4" y="12"/>
                    <a:pt x="9" y="17"/>
                    <a:pt x="15" y="21"/>
                  </a:cubicBezTo>
                  <a:cubicBezTo>
                    <a:pt x="25" y="8"/>
                    <a:pt x="25" y="8"/>
                    <a:pt x="25" y="8"/>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2" name="Freeform 409"/>
            <p:cNvSpPr>
              <a:spLocks/>
            </p:cNvSpPr>
            <p:nvPr/>
          </p:nvSpPr>
          <p:spPr bwMode="auto">
            <a:xfrm>
              <a:off x="5776913" y="3613150"/>
              <a:ext cx="20638" cy="76200"/>
            </a:xfrm>
            <a:custGeom>
              <a:avLst/>
              <a:gdLst>
                <a:gd name="T0" fmla="*/ 2 w 13"/>
                <a:gd name="T1" fmla="*/ 4 h 49"/>
                <a:gd name="T2" fmla="*/ 0 w 13"/>
                <a:gd name="T3" fmla="*/ 6 h 49"/>
                <a:gd name="T4" fmla="*/ 8 w 13"/>
                <a:gd name="T5" fmla="*/ 16 h 49"/>
                <a:gd name="T6" fmla="*/ 9 w 13"/>
                <a:gd name="T7" fmla="*/ 13 h 49"/>
                <a:gd name="T8" fmla="*/ 2 w 13"/>
                <a:gd name="T9" fmla="*/ 39 h 49"/>
                <a:gd name="T10" fmla="*/ 3 w 13"/>
                <a:gd name="T11" fmla="*/ 49 h 49"/>
                <a:gd name="T12" fmla="*/ 13 w 13"/>
                <a:gd name="T13" fmla="*/ 0 h 49"/>
                <a:gd name="T14" fmla="*/ 8 w 13"/>
                <a:gd name="T15" fmla="*/ 11 h 49"/>
                <a:gd name="T16" fmla="*/ 2 w 13"/>
                <a:gd name="T17" fmla="*/ 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9">
                  <a:moveTo>
                    <a:pt x="2" y="4"/>
                  </a:moveTo>
                  <a:cubicBezTo>
                    <a:pt x="1" y="5"/>
                    <a:pt x="0" y="5"/>
                    <a:pt x="0" y="6"/>
                  </a:cubicBezTo>
                  <a:cubicBezTo>
                    <a:pt x="2" y="8"/>
                    <a:pt x="5" y="11"/>
                    <a:pt x="8" y="16"/>
                  </a:cubicBezTo>
                  <a:cubicBezTo>
                    <a:pt x="9" y="13"/>
                    <a:pt x="9" y="13"/>
                    <a:pt x="9" y="13"/>
                  </a:cubicBezTo>
                  <a:cubicBezTo>
                    <a:pt x="9" y="20"/>
                    <a:pt x="7" y="28"/>
                    <a:pt x="2" y="39"/>
                  </a:cubicBezTo>
                  <a:cubicBezTo>
                    <a:pt x="3" y="42"/>
                    <a:pt x="3" y="45"/>
                    <a:pt x="3" y="49"/>
                  </a:cubicBezTo>
                  <a:cubicBezTo>
                    <a:pt x="8" y="32"/>
                    <a:pt x="11" y="16"/>
                    <a:pt x="13" y="0"/>
                  </a:cubicBezTo>
                  <a:cubicBezTo>
                    <a:pt x="8" y="11"/>
                    <a:pt x="8" y="11"/>
                    <a:pt x="8" y="11"/>
                  </a:cubicBezTo>
                  <a:cubicBezTo>
                    <a:pt x="6" y="8"/>
                    <a:pt x="4" y="6"/>
                    <a:pt x="2" y="4"/>
                  </a:cubicBez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3" name="Freeform 410"/>
            <p:cNvSpPr>
              <a:spLocks/>
            </p:cNvSpPr>
            <p:nvPr/>
          </p:nvSpPr>
          <p:spPr bwMode="auto">
            <a:xfrm>
              <a:off x="5738813" y="3589338"/>
              <a:ext cx="30163" cy="42862"/>
            </a:xfrm>
            <a:custGeom>
              <a:avLst/>
              <a:gdLst>
                <a:gd name="T0" fmla="*/ 3 w 19"/>
                <a:gd name="T1" fmla="*/ 1 h 28"/>
                <a:gd name="T2" fmla="*/ 3 w 19"/>
                <a:gd name="T3" fmla="*/ 1 h 28"/>
                <a:gd name="T4" fmla="*/ 3 w 19"/>
                <a:gd name="T5" fmla="*/ 2 h 28"/>
                <a:gd name="T6" fmla="*/ 0 w 19"/>
                <a:gd name="T7" fmla="*/ 12 h 28"/>
                <a:gd name="T8" fmla="*/ 6 w 19"/>
                <a:gd name="T9" fmla="*/ 28 h 28"/>
                <a:gd name="T10" fmla="*/ 12 w 19"/>
                <a:gd name="T11" fmla="*/ 20 h 28"/>
                <a:gd name="T12" fmla="*/ 17 w 19"/>
                <a:gd name="T13" fmla="*/ 15 h 28"/>
                <a:gd name="T14" fmla="*/ 19 w 19"/>
                <a:gd name="T15" fmla="*/ 14 h 28"/>
                <a:gd name="T16" fmla="*/ 4 w 19"/>
                <a:gd name="T17" fmla="*/ 0 h 28"/>
                <a:gd name="T18" fmla="*/ 3 w 19"/>
                <a:gd name="T19"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3" y="1"/>
                  </a:moveTo>
                  <a:cubicBezTo>
                    <a:pt x="3" y="1"/>
                    <a:pt x="3" y="1"/>
                    <a:pt x="3" y="1"/>
                  </a:cubicBezTo>
                  <a:cubicBezTo>
                    <a:pt x="3" y="2"/>
                    <a:pt x="3" y="2"/>
                    <a:pt x="3" y="2"/>
                  </a:cubicBezTo>
                  <a:cubicBezTo>
                    <a:pt x="2" y="5"/>
                    <a:pt x="1" y="8"/>
                    <a:pt x="0" y="12"/>
                  </a:cubicBezTo>
                  <a:cubicBezTo>
                    <a:pt x="2" y="18"/>
                    <a:pt x="4" y="23"/>
                    <a:pt x="6" y="28"/>
                  </a:cubicBezTo>
                  <a:cubicBezTo>
                    <a:pt x="8" y="24"/>
                    <a:pt x="10" y="22"/>
                    <a:pt x="12" y="20"/>
                  </a:cubicBezTo>
                  <a:cubicBezTo>
                    <a:pt x="13" y="18"/>
                    <a:pt x="15" y="16"/>
                    <a:pt x="17" y="15"/>
                  </a:cubicBezTo>
                  <a:cubicBezTo>
                    <a:pt x="18" y="15"/>
                    <a:pt x="18" y="14"/>
                    <a:pt x="19" y="14"/>
                  </a:cubicBezTo>
                  <a:cubicBezTo>
                    <a:pt x="13" y="10"/>
                    <a:pt x="8" y="5"/>
                    <a:pt x="4" y="0"/>
                  </a:cubicBezTo>
                  <a:cubicBezTo>
                    <a:pt x="3" y="1"/>
                    <a:pt x="3" y="1"/>
                    <a:pt x="3"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4" name="Freeform 411"/>
            <p:cNvSpPr>
              <a:spLocks/>
            </p:cNvSpPr>
            <p:nvPr/>
          </p:nvSpPr>
          <p:spPr bwMode="auto">
            <a:xfrm>
              <a:off x="5741988" y="3590925"/>
              <a:ext cx="1588" cy="1587"/>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0"/>
                  </a:cubicBezTo>
                  <a:cubicBezTo>
                    <a:pt x="0" y="1"/>
                    <a:pt x="0" y="1"/>
                    <a:pt x="0" y="1"/>
                  </a:cubicBezTo>
                  <a:cubicBezTo>
                    <a:pt x="1" y="1"/>
                    <a:pt x="1" y="1"/>
                    <a:pt x="1" y="1"/>
                  </a:cubicBez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5" name="Freeform 412"/>
            <p:cNvSpPr>
              <a:spLocks/>
            </p:cNvSpPr>
            <p:nvPr/>
          </p:nvSpPr>
          <p:spPr bwMode="auto">
            <a:xfrm>
              <a:off x="5738813" y="3608388"/>
              <a:ext cx="28575" cy="95250"/>
            </a:xfrm>
            <a:custGeom>
              <a:avLst/>
              <a:gdLst>
                <a:gd name="T0" fmla="*/ 0 w 18"/>
                <a:gd name="T1" fmla="*/ 0 h 62"/>
                <a:gd name="T2" fmla="*/ 0 w 18"/>
                <a:gd name="T3" fmla="*/ 8 h 62"/>
                <a:gd name="T4" fmla="*/ 6 w 18"/>
                <a:gd name="T5" fmla="*/ 21 h 62"/>
                <a:gd name="T6" fmla="*/ 12 w 18"/>
                <a:gd name="T7" fmla="*/ 13 h 62"/>
                <a:gd name="T8" fmla="*/ 14 w 18"/>
                <a:gd name="T9" fmla="*/ 15 h 62"/>
                <a:gd name="T10" fmla="*/ 8 w 18"/>
                <a:gd name="T11" fmla="*/ 33 h 62"/>
                <a:gd name="T12" fmla="*/ 8 w 18"/>
                <a:gd name="T13" fmla="*/ 54 h 62"/>
                <a:gd name="T14" fmla="*/ 10 w 18"/>
                <a:gd name="T15" fmla="*/ 62 h 62"/>
                <a:gd name="T16" fmla="*/ 10 w 18"/>
                <a:gd name="T17" fmla="*/ 44 h 62"/>
                <a:gd name="T18" fmla="*/ 18 w 18"/>
                <a:gd name="T19" fmla="*/ 15 h 62"/>
                <a:gd name="T20" fmla="*/ 12 w 18"/>
                <a:gd name="T21" fmla="*/ 8 h 62"/>
                <a:gd name="T22" fmla="*/ 6 w 18"/>
                <a:gd name="T23" fmla="*/ 16 h 62"/>
                <a:gd name="T24" fmla="*/ 0 w 18"/>
                <a:gd name="T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62">
                  <a:moveTo>
                    <a:pt x="0" y="0"/>
                  </a:moveTo>
                  <a:cubicBezTo>
                    <a:pt x="0" y="2"/>
                    <a:pt x="0" y="5"/>
                    <a:pt x="0" y="8"/>
                  </a:cubicBezTo>
                  <a:cubicBezTo>
                    <a:pt x="1" y="14"/>
                    <a:pt x="3" y="18"/>
                    <a:pt x="6" y="21"/>
                  </a:cubicBezTo>
                  <a:cubicBezTo>
                    <a:pt x="8" y="18"/>
                    <a:pt x="10" y="15"/>
                    <a:pt x="12" y="13"/>
                  </a:cubicBezTo>
                  <a:cubicBezTo>
                    <a:pt x="14" y="15"/>
                    <a:pt x="14" y="15"/>
                    <a:pt x="14" y="15"/>
                  </a:cubicBezTo>
                  <a:cubicBezTo>
                    <a:pt x="10" y="20"/>
                    <a:pt x="8" y="26"/>
                    <a:pt x="8" y="33"/>
                  </a:cubicBezTo>
                  <a:cubicBezTo>
                    <a:pt x="7" y="40"/>
                    <a:pt x="7" y="47"/>
                    <a:pt x="8" y="54"/>
                  </a:cubicBezTo>
                  <a:cubicBezTo>
                    <a:pt x="8" y="57"/>
                    <a:pt x="9" y="59"/>
                    <a:pt x="10" y="62"/>
                  </a:cubicBezTo>
                  <a:cubicBezTo>
                    <a:pt x="10" y="44"/>
                    <a:pt x="10" y="44"/>
                    <a:pt x="10" y="44"/>
                  </a:cubicBezTo>
                  <a:cubicBezTo>
                    <a:pt x="10" y="31"/>
                    <a:pt x="13" y="21"/>
                    <a:pt x="18" y="15"/>
                  </a:cubicBezTo>
                  <a:cubicBezTo>
                    <a:pt x="16" y="11"/>
                    <a:pt x="14" y="9"/>
                    <a:pt x="12" y="8"/>
                  </a:cubicBezTo>
                  <a:cubicBezTo>
                    <a:pt x="10" y="10"/>
                    <a:pt x="8" y="12"/>
                    <a:pt x="6" y="16"/>
                  </a:cubicBezTo>
                  <a:cubicBezTo>
                    <a:pt x="4" y="11"/>
                    <a:pt x="2" y="6"/>
                    <a:pt x="0" y="0"/>
                  </a:cubicBez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6" name="Freeform 413"/>
            <p:cNvSpPr>
              <a:spLocks/>
            </p:cNvSpPr>
            <p:nvPr/>
          </p:nvSpPr>
          <p:spPr bwMode="auto">
            <a:xfrm>
              <a:off x="5757863" y="3613150"/>
              <a:ext cx="15875" cy="17462"/>
            </a:xfrm>
            <a:custGeom>
              <a:avLst/>
              <a:gdLst>
                <a:gd name="T0" fmla="*/ 10 w 10"/>
                <a:gd name="T1" fmla="*/ 5 h 12"/>
                <a:gd name="T2" fmla="*/ 5 w 10"/>
                <a:gd name="T3" fmla="*/ 0 h 12"/>
                <a:gd name="T4" fmla="*/ 0 w 10"/>
                <a:gd name="T5" fmla="*/ 5 h 12"/>
                <a:gd name="T6" fmla="*/ 6 w 10"/>
                <a:gd name="T7" fmla="*/ 12 h 12"/>
                <a:gd name="T8" fmla="*/ 10 w 10"/>
                <a:gd name="T9" fmla="*/ 5 h 12"/>
              </a:gdLst>
              <a:ahLst/>
              <a:cxnLst>
                <a:cxn ang="0">
                  <a:pos x="T0" y="T1"/>
                </a:cxn>
                <a:cxn ang="0">
                  <a:pos x="T2" y="T3"/>
                </a:cxn>
                <a:cxn ang="0">
                  <a:pos x="T4" y="T5"/>
                </a:cxn>
                <a:cxn ang="0">
                  <a:pos x="T6" y="T7"/>
                </a:cxn>
                <a:cxn ang="0">
                  <a:pos x="T8" y="T9"/>
                </a:cxn>
              </a:cxnLst>
              <a:rect l="0" t="0" r="r" b="b"/>
              <a:pathLst>
                <a:path w="10" h="12">
                  <a:moveTo>
                    <a:pt x="10" y="5"/>
                  </a:moveTo>
                  <a:cubicBezTo>
                    <a:pt x="9" y="3"/>
                    <a:pt x="7" y="1"/>
                    <a:pt x="5" y="0"/>
                  </a:cubicBezTo>
                  <a:cubicBezTo>
                    <a:pt x="3" y="1"/>
                    <a:pt x="1" y="3"/>
                    <a:pt x="0" y="5"/>
                  </a:cubicBezTo>
                  <a:cubicBezTo>
                    <a:pt x="2" y="6"/>
                    <a:pt x="4" y="8"/>
                    <a:pt x="6" y="12"/>
                  </a:cubicBezTo>
                  <a:cubicBezTo>
                    <a:pt x="6" y="9"/>
                    <a:pt x="7" y="7"/>
                    <a:pt x="10" y="5"/>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7" name="Freeform 414"/>
            <p:cNvSpPr>
              <a:spLocks/>
            </p:cNvSpPr>
            <p:nvPr/>
          </p:nvSpPr>
          <p:spPr bwMode="auto">
            <a:xfrm>
              <a:off x="5754688" y="3630613"/>
              <a:ext cx="15875" cy="92075"/>
            </a:xfrm>
            <a:custGeom>
              <a:avLst/>
              <a:gdLst>
                <a:gd name="T0" fmla="*/ 8 w 10"/>
                <a:gd name="T1" fmla="*/ 0 h 59"/>
                <a:gd name="T2" fmla="*/ 0 w 10"/>
                <a:gd name="T3" fmla="*/ 29 h 59"/>
                <a:gd name="T4" fmla="*/ 0 w 10"/>
                <a:gd name="T5" fmla="*/ 47 h 59"/>
                <a:gd name="T6" fmla="*/ 8 w 10"/>
                <a:gd name="T7" fmla="*/ 59 h 59"/>
                <a:gd name="T8" fmla="*/ 8 w 10"/>
                <a:gd name="T9" fmla="*/ 0 h 59"/>
              </a:gdLst>
              <a:ahLst/>
              <a:cxnLst>
                <a:cxn ang="0">
                  <a:pos x="T0" y="T1"/>
                </a:cxn>
                <a:cxn ang="0">
                  <a:pos x="T2" y="T3"/>
                </a:cxn>
                <a:cxn ang="0">
                  <a:pos x="T4" y="T5"/>
                </a:cxn>
                <a:cxn ang="0">
                  <a:pos x="T6" y="T7"/>
                </a:cxn>
                <a:cxn ang="0">
                  <a:pos x="T8" y="T9"/>
                </a:cxn>
              </a:cxnLst>
              <a:rect l="0" t="0" r="r" b="b"/>
              <a:pathLst>
                <a:path w="10" h="59">
                  <a:moveTo>
                    <a:pt x="8" y="0"/>
                  </a:moveTo>
                  <a:cubicBezTo>
                    <a:pt x="3" y="6"/>
                    <a:pt x="0" y="16"/>
                    <a:pt x="0" y="29"/>
                  </a:cubicBezTo>
                  <a:cubicBezTo>
                    <a:pt x="0" y="47"/>
                    <a:pt x="0" y="47"/>
                    <a:pt x="0" y="47"/>
                  </a:cubicBezTo>
                  <a:cubicBezTo>
                    <a:pt x="8" y="59"/>
                    <a:pt x="8" y="59"/>
                    <a:pt x="8" y="59"/>
                  </a:cubicBezTo>
                  <a:cubicBezTo>
                    <a:pt x="10" y="25"/>
                    <a:pt x="9" y="5"/>
                    <a:pt x="8" y="0"/>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8" name="Freeform 415"/>
            <p:cNvSpPr>
              <a:spLocks/>
            </p:cNvSpPr>
            <p:nvPr/>
          </p:nvSpPr>
          <p:spPr bwMode="auto">
            <a:xfrm>
              <a:off x="5737225" y="3621088"/>
              <a:ext cx="23813" cy="69850"/>
            </a:xfrm>
            <a:custGeom>
              <a:avLst/>
              <a:gdLst>
                <a:gd name="T0" fmla="*/ 9 w 15"/>
                <a:gd name="T1" fmla="*/ 25 h 46"/>
                <a:gd name="T2" fmla="*/ 15 w 15"/>
                <a:gd name="T3" fmla="*/ 7 h 46"/>
                <a:gd name="T4" fmla="*/ 13 w 15"/>
                <a:gd name="T5" fmla="*/ 5 h 46"/>
                <a:gd name="T6" fmla="*/ 7 w 15"/>
                <a:gd name="T7" fmla="*/ 13 h 46"/>
                <a:gd name="T8" fmla="*/ 1 w 15"/>
                <a:gd name="T9" fmla="*/ 0 h 46"/>
                <a:gd name="T10" fmla="*/ 9 w 15"/>
                <a:gd name="T11" fmla="*/ 46 h 46"/>
                <a:gd name="T12" fmla="*/ 9 w 15"/>
                <a:gd name="T13" fmla="*/ 25 h 46"/>
              </a:gdLst>
              <a:ahLst/>
              <a:cxnLst>
                <a:cxn ang="0">
                  <a:pos x="T0" y="T1"/>
                </a:cxn>
                <a:cxn ang="0">
                  <a:pos x="T2" y="T3"/>
                </a:cxn>
                <a:cxn ang="0">
                  <a:pos x="T4" y="T5"/>
                </a:cxn>
                <a:cxn ang="0">
                  <a:pos x="T6" y="T7"/>
                </a:cxn>
                <a:cxn ang="0">
                  <a:pos x="T8" y="T9"/>
                </a:cxn>
                <a:cxn ang="0">
                  <a:pos x="T10" y="T11"/>
                </a:cxn>
                <a:cxn ang="0">
                  <a:pos x="T12" y="T13"/>
                </a:cxn>
              </a:cxnLst>
              <a:rect l="0" t="0" r="r" b="b"/>
              <a:pathLst>
                <a:path w="15" h="46">
                  <a:moveTo>
                    <a:pt x="9" y="25"/>
                  </a:moveTo>
                  <a:cubicBezTo>
                    <a:pt x="9" y="18"/>
                    <a:pt x="11" y="12"/>
                    <a:pt x="15" y="7"/>
                  </a:cubicBezTo>
                  <a:cubicBezTo>
                    <a:pt x="13" y="5"/>
                    <a:pt x="13" y="5"/>
                    <a:pt x="13" y="5"/>
                  </a:cubicBezTo>
                  <a:cubicBezTo>
                    <a:pt x="11" y="7"/>
                    <a:pt x="9" y="10"/>
                    <a:pt x="7" y="13"/>
                  </a:cubicBezTo>
                  <a:cubicBezTo>
                    <a:pt x="4" y="10"/>
                    <a:pt x="2" y="6"/>
                    <a:pt x="1" y="0"/>
                  </a:cubicBezTo>
                  <a:cubicBezTo>
                    <a:pt x="0" y="13"/>
                    <a:pt x="3" y="29"/>
                    <a:pt x="9" y="46"/>
                  </a:cubicBezTo>
                  <a:cubicBezTo>
                    <a:pt x="8" y="39"/>
                    <a:pt x="8" y="32"/>
                    <a:pt x="9" y="2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9" name="Freeform 416"/>
            <p:cNvSpPr>
              <a:spLocks/>
            </p:cNvSpPr>
            <p:nvPr/>
          </p:nvSpPr>
          <p:spPr bwMode="auto">
            <a:xfrm>
              <a:off x="5770563" y="3622675"/>
              <a:ext cx="20638" cy="50800"/>
            </a:xfrm>
            <a:custGeom>
              <a:avLst/>
              <a:gdLst>
                <a:gd name="T0" fmla="*/ 6 w 13"/>
                <a:gd name="T1" fmla="*/ 33 h 33"/>
                <a:gd name="T2" fmla="*/ 13 w 13"/>
                <a:gd name="T3" fmla="*/ 7 h 33"/>
                <a:gd name="T4" fmla="*/ 12 w 13"/>
                <a:gd name="T5" fmla="*/ 10 h 33"/>
                <a:gd name="T6" fmla="*/ 4 w 13"/>
                <a:gd name="T7" fmla="*/ 0 h 33"/>
                <a:gd name="T8" fmla="*/ 0 w 13"/>
                <a:gd name="T9" fmla="*/ 6 h 33"/>
                <a:gd name="T10" fmla="*/ 6 w 13"/>
                <a:gd name="T11" fmla="*/ 33 h 33"/>
              </a:gdLst>
              <a:ahLst/>
              <a:cxnLst>
                <a:cxn ang="0">
                  <a:pos x="T0" y="T1"/>
                </a:cxn>
                <a:cxn ang="0">
                  <a:pos x="T2" y="T3"/>
                </a:cxn>
                <a:cxn ang="0">
                  <a:pos x="T4" y="T5"/>
                </a:cxn>
                <a:cxn ang="0">
                  <a:pos x="T6" y="T7"/>
                </a:cxn>
                <a:cxn ang="0">
                  <a:pos x="T8" y="T9"/>
                </a:cxn>
                <a:cxn ang="0">
                  <a:pos x="T10" y="T11"/>
                </a:cxn>
              </a:cxnLst>
              <a:rect l="0" t="0" r="r" b="b"/>
              <a:pathLst>
                <a:path w="13" h="33">
                  <a:moveTo>
                    <a:pt x="6" y="33"/>
                  </a:moveTo>
                  <a:cubicBezTo>
                    <a:pt x="11" y="22"/>
                    <a:pt x="13" y="14"/>
                    <a:pt x="13" y="7"/>
                  </a:cubicBezTo>
                  <a:cubicBezTo>
                    <a:pt x="12" y="10"/>
                    <a:pt x="12" y="10"/>
                    <a:pt x="12" y="10"/>
                  </a:cubicBezTo>
                  <a:cubicBezTo>
                    <a:pt x="9" y="5"/>
                    <a:pt x="6" y="2"/>
                    <a:pt x="4" y="0"/>
                  </a:cubicBezTo>
                  <a:cubicBezTo>
                    <a:pt x="2" y="1"/>
                    <a:pt x="1" y="3"/>
                    <a:pt x="0" y="6"/>
                  </a:cubicBezTo>
                  <a:cubicBezTo>
                    <a:pt x="3" y="13"/>
                    <a:pt x="5" y="22"/>
                    <a:pt x="6" y="3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0" name="Freeform 417"/>
            <p:cNvSpPr>
              <a:spLocks/>
            </p:cNvSpPr>
            <p:nvPr/>
          </p:nvSpPr>
          <p:spPr bwMode="auto">
            <a:xfrm>
              <a:off x="5765800" y="3736975"/>
              <a:ext cx="1588" cy="3175"/>
            </a:xfrm>
            <a:custGeom>
              <a:avLst/>
              <a:gdLst>
                <a:gd name="T0" fmla="*/ 1 w 1"/>
                <a:gd name="T1" fmla="*/ 0 h 2"/>
                <a:gd name="T2" fmla="*/ 0 w 1"/>
                <a:gd name="T3" fmla="*/ 0 h 2"/>
                <a:gd name="T4" fmla="*/ 0 w 1"/>
                <a:gd name="T5" fmla="*/ 2 h 2"/>
                <a:gd name="T6" fmla="*/ 1 w 1"/>
                <a:gd name="T7" fmla="*/ 0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0" y="0"/>
                    <a:pt x="0" y="0"/>
                    <a:pt x="0" y="0"/>
                  </a:cubicBezTo>
                  <a:cubicBezTo>
                    <a:pt x="0" y="0"/>
                    <a:pt x="0" y="1"/>
                    <a:pt x="0" y="2"/>
                  </a:cubicBezTo>
                  <a:cubicBezTo>
                    <a:pt x="0" y="1"/>
                    <a:pt x="0" y="1"/>
                    <a:pt x="1" y="0"/>
                  </a:cubicBezTo>
                  <a:cubicBezTo>
                    <a:pt x="1" y="0"/>
                    <a:pt x="1" y="0"/>
                    <a:pt x="1" y="0"/>
                  </a:cubicBez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1" name="Freeform 418"/>
            <p:cNvSpPr>
              <a:spLocks/>
            </p:cNvSpPr>
            <p:nvPr/>
          </p:nvSpPr>
          <p:spPr bwMode="auto">
            <a:xfrm>
              <a:off x="5700713" y="3784600"/>
              <a:ext cx="30163" cy="25400"/>
            </a:xfrm>
            <a:custGeom>
              <a:avLst/>
              <a:gdLst>
                <a:gd name="T0" fmla="*/ 18 w 19"/>
                <a:gd name="T1" fmla="*/ 3 h 16"/>
                <a:gd name="T2" fmla="*/ 15 w 19"/>
                <a:gd name="T3" fmla="*/ 13 h 16"/>
                <a:gd name="T4" fmla="*/ 0 w 19"/>
                <a:gd name="T5" fmla="*/ 13 h 16"/>
                <a:gd name="T6" fmla="*/ 0 w 19"/>
                <a:gd name="T7" fmla="*/ 15 h 16"/>
                <a:gd name="T8" fmla="*/ 18 w 19"/>
                <a:gd name="T9" fmla="*/ 16 h 16"/>
                <a:gd name="T10" fmla="*/ 19 w 19"/>
                <a:gd name="T11" fmla="*/ 0 h 16"/>
                <a:gd name="T12" fmla="*/ 3 w 19"/>
                <a:gd name="T13" fmla="*/ 0 h 16"/>
                <a:gd name="T14" fmla="*/ 2 w 19"/>
                <a:gd name="T15" fmla="*/ 3 h 16"/>
                <a:gd name="T16" fmla="*/ 18 w 1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8" y="3"/>
                  </a:moveTo>
                  <a:cubicBezTo>
                    <a:pt x="15" y="13"/>
                    <a:pt x="15" y="13"/>
                    <a:pt x="15" y="13"/>
                  </a:cubicBezTo>
                  <a:cubicBezTo>
                    <a:pt x="0" y="13"/>
                    <a:pt x="0" y="13"/>
                    <a:pt x="0" y="13"/>
                  </a:cubicBezTo>
                  <a:cubicBezTo>
                    <a:pt x="0" y="14"/>
                    <a:pt x="0" y="14"/>
                    <a:pt x="0" y="15"/>
                  </a:cubicBezTo>
                  <a:cubicBezTo>
                    <a:pt x="18" y="16"/>
                    <a:pt x="18" y="16"/>
                    <a:pt x="18" y="16"/>
                  </a:cubicBezTo>
                  <a:cubicBezTo>
                    <a:pt x="19" y="0"/>
                    <a:pt x="19" y="0"/>
                    <a:pt x="19" y="0"/>
                  </a:cubicBezTo>
                  <a:cubicBezTo>
                    <a:pt x="3" y="0"/>
                    <a:pt x="3" y="0"/>
                    <a:pt x="3" y="0"/>
                  </a:cubicBezTo>
                  <a:cubicBezTo>
                    <a:pt x="2" y="1"/>
                    <a:pt x="2" y="2"/>
                    <a:pt x="2" y="3"/>
                  </a:cubicBezTo>
                  <a:cubicBezTo>
                    <a:pt x="18" y="3"/>
                    <a:pt x="18" y="3"/>
                    <a:pt x="1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2" name="Freeform 419"/>
            <p:cNvSpPr>
              <a:spLocks/>
            </p:cNvSpPr>
            <p:nvPr/>
          </p:nvSpPr>
          <p:spPr bwMode="auto">
            <a:xfrm>
              <a:off x="5700713" y="3789363"/>
              <a:ext cx="28575" cy="15875"/>
            </a:xfrm>
            <a:custGeom>
              <a:avLst/>
              <a:gdLst>
                <a:gd name="T0" fmla="*/ 15 w 18"/>
                <a:gd name="T1" fmla="*/ 10 h 10"/>
                <a:gd name="T2" fmla="*/ 18 w 18"/>
                <a:gd name="T3" fmla="*/ 0 h 10"/>
                <a:gd name="T4" fmla="*/ 2 w 18"/>
                <a:gd name="T5" fmla="*/ 0 h 10"/>
                <a:gd name="T6" fmla="*/ 0 w 18"/>
                <a:gd name="T7" fmla="*/ 10 h 10"/>
                <a:gd name="T8" fmla="*/ 15 w 18"/>
                <a:gd name="T9" fmla="*/ 10 h 10"/>
              </a:gdLst>
              <a:ahLst/>
              <a:cxnLst>
                <a:cxn ang="0">
                  <a:pos x="T0" y="T1"/>
                </a:cxn>
                <a:cxn ang="0">
                  <a:pos x="T2" y="T3"/>
                </a:cxn>
                <a:cxn ang="0">
                  <a:pos x="T4" y="T5"/>
                </a:cxn>
                <a:cxn ang="0">
                  <a:pos x="T6" y="T7"/>
                </a:cxn>
                <a:cxn ang="0">
                  <a:pos x="T8" y="T9"/>
                </a:cxn>
              </a:cxnLst>
              <a:rect l="0" t="0" r="r" b="b"/>
              <a:pathLst>
                <a:path w="18" h="10">
                  <a:moveTo>
                    <a:pt x="15" y="10"/>
                  </a:moveTo>
                  <a:cubicBezTo>
                    <a:pt x="18" y="0"/>
                    <a:pt x="18" y="0"/>
                    <a:pt x="18" y="0"/>
                  </a:cubicBezTo>
                  <a:cubicBezTo>
                    <a:pt x="2" y="0"/>
                    <a:pt x="2" y="0"/>
                    <a:pt x="2" y="0"/>
                  </a:cubicBezTo>
                  <a:cubicBezTo>
                    <a:pt x="2" y="3"/>
                    <a:pt x="1" y="7"/>
                    <a:pt x="0" y="10"/>
                  </a:cubicBezTo>
                  <a:cubicBezTo>
                    <a:pt x="15" y="10"/>
                    <a:pt x="15" y="10"/>
                    <a:pt x="15" y="10"/>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3" name="Freeform 420"/>
            <p:cNvSpPr>
              <a:spLocks/>
            </p:cNvSpPr>
            <p:nvPr/>
          </p:nvSpPr>
          <p:spPr bwMode="auto">
            <a:xfrm>
              <a:off x="5654675" y="3633788"/>
              <a:ext cx="36513" cy="238125"/>
            </a:xfrm>
            <a:custGeom>
              <a:avLst/>
              <a:gdLst>
                <a:gd name="T0" fmla="*/ 0 w 24"/>
                <a:gd name="T1" fmla="*/ 153 h 153"/>
                <a:gd name="T2" fmla="*/ 13 w 24"/>
                <a:gd name="T3" fmla="*/ 146 h 153"/>
                <a:gd name="T4" fmla="*/ 15 w 24"/>
                <a:gd name="T5" fmla="*/ 121 h 153"/>
                <a:gd name="T6" fmla="*/ 24 w 24"/>
                <a:gd name="T7" fmla="*/ 61 h 153"/>
                <a:gd name="T8" fmla="*/ 17 w 24"/>
                <a:gd name="T9" fmla="*/ 0 h 153"/>
                <a:gd name="T10" fmla="*/ 10 w 24"/>
                <a:gd name="T11" fmla="*/ 55 h 153"/>
                <a:gd name="T12" fmla="*/ 4 w 24"/>
                <a:gd name="T13" fmla="*/ 97 h 153"/>
                <a:gd name="T14" fmla="*/ 0 w 24"/>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53">
                  <a:moveTo>
                    <a:pt x="0" y="153"/>
                  </a:moveTo>
                  <a:cubicBezTo>
                    <a:pt x="4" y="150"/>
                    <a:pt x="8" y="148"/>
                    <a:pt x="13" y="146"/>
                  </a:cubicBezTo>
                  <a:cubicBezTo>
                    <a:pt x="15" y="121"/>
                    <a:pt x="15" y="121"/>
                    <a:pt x="15" y="121"/>
                  </a:cubicBezTo>
                  <a:cubicBezTo>
                    <a:pt x="17" y="100"/>
                    <a:pt x="20" y="80"/>
                    <a:pt x="24" y="61"/>
                  </a:cubicBezTo>
                  <a:cubicBezTo>
                    <a:pt x="24" y="40"/>
                    <a:pt x="22" y="20"/>
                    <a:pt x="17" y="0"/>
                  </a:cubicBezTo>
                  <a:cubicBezTo>
                    <a:pt x="12" y="17"/>
                    <a:pt x="10" y="35"/>
                    <a:pt x="10" y="55"/>
                  </a:cubicBezTo>
                  <a:cubicBezTo>
                    <a:pt x="4" y="97"/>
                    <a:pt x="4" y="97"/>
                    <a:pt x="4" y="97"/>
                  </a:cubicBezTo>
                  <a:cubicBezTo>
                    <a:pt x="0" y="153"/>
                    <a:pt x="0" y="153"/>
                    <a:pt x="0" y="153"/>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4" name="Freeform 421"/>
            <p:cNvSpPr>
              <a:spLocks/>
            </p:cNvSpPr>
            <p:nvPr/>
          </p:nvSpPr>
          <p:spPr bwMode="auto">
            <a:xfrm>
              <a:off x="5657850" y="3867150"/>
              <a:ext cx="26988" cy="12700"/>
            </a:xfrm>
            <a:custGeom>
              <a:avLst/>
              <a:gdLst>
                <a:gd name="T0" fmla="*/ 17 w 18"/>
                <a:gd name="T1" fmla="*/ 3 h 9"/>
                <a:gd name="T2" fmla="*/ 0 w 18"/>
                <a:gd name="T3" fmla="*/ 3 h 9"/>
                <a:gd name="T4" fmla="*/ 0 w 18"/>
                <a:gd name="T5" fmla="*/ 9 h 9"/>
                <a:gd name="T6" fmla="*/ 1 w 18"/>
                <a:gd name="T7" fmla="*/ 8 h 9"/>
                <a:gd name="T8" fmla="*/ 18 w 18"/>
                <a:gd name="T9" fmla="*/ 7 h 9"/>
                <a:gd name="T10" fmla="*/ 17 w 18"/>
                <a:gd name="T11" fmla="*/ 3 h 9"/>
              </a:gdLst>
              <a:ahLst/>
              <a:cxnLst>
                <a:cxn ang="0">
                  <a:pos x="T0" y="T1"/>
                </a:cxn>
                <a:cxn ang="0">
                  <a:pos x="T2" y="T3"/>
                </a:cxn>
                <a:cxn ang="0">
                  <a:pos x="T4" y="T5"/>
                </a:cxn>
                <a:cxn ang="0">
                  <a:pos x="T6" y="T7"/>
                </a:cxn>
                <a:cxn ang="0">
                  <a:pos x="T8" y="T9"/>
                </a:cxn>
                <a:cxn ang="0">
                  <a:pos x="T10" y="T11"/>
                </a:cxn>
              </a:cxnLst>
              <a:rect l="0" t="0" r="r" b="b"/>
              <a:pathLst>
                <a:path w="18" h="9">
                  <a:moveTo>
                    <a:pt x="17" y="3"/>
                  </a:moveTo>
                  <a:cubicBezTo>
                    <a:pt x="11" y="0"/>
                    <a:pt x="5" y="0"/>
                    <a:pt x="0" y="3"/>
                  </a:cubicBezTo>
                  <a:cubicBezTo>
                    <a:pt x="0" y="9"/>
                    <a:pt x="0" y="9"/>
                    <a:pt x="0" y="9"/>
                  </a:cubicBezTo>
                  <a:cubicBezTo>
                    <a:pt x="0" y="9"/>
                    <a:pt x="0" y="9"/>
                    <a:pt x="1" y="8"/>
                  </a:cubicBezTo>
                  <a:cubicBezTo>
                    <a:pt x="6" y="6"/>
                    <a:pt x="11" y="5"/>
                    <a:pt x="18" y="7"/>
                  </a:cubicBezTo>
                  <a:cubicBezTo>
                    <a:pt x="17" y="3"/>
                    <a:pt x="17" y="3"/>
                    <a:pt x="17" y="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5" name="Freeform 422"/>
            <p:cNvSpPr>
              <a:spLocks/>
            </p:cNvSpPr>
            <p:nvPr/>
          </p:nvSpPr>
          <p:spPr bwMode="auto">
            <a:xfrm>
              <a:off x="5659438" y="3873500"/>
              <a:ext cx="25400" cy="41275"/>
            </a:xfrm>
            <a:custGeom>
              <a:avLst/>
              <a:gdLst>
                <a:gd name="T0" fmla="*/ 17 w 17"/>
                <a:gd name="T1" fmla="*/ 2 h 26"/>
                <a:gd name="T2" fmla="*/ 0 w 17"/>
                <a:gd name="T3" fmla="*/ 3 h 26"/>
                <a:gd name="T4" fmla="*/ 15 w 17"/>
                <a:gd name="T5" fmla="*/ 9 h 26"/>
                <a:gd name="T6" fmla="*/ 14 w 17"/>
                <a:gd name="T7" fmla="*/ 25 h 26"/>
                <a:gd name="T8" fmla="*/ 17 w 17"/>
                <a:gd name="T9" fmla="*/ 26 h 26"/>
                <a:gd name="T10" fmla="*/ 17 w 17"/>
                <a:gd name="T11" fmla="*/ 2 h 26"/>
              </a:gdLst>
              <a:ahLst/>
              <a:cxnLst>
                <a:cxn ang="0">
                  <a:pos x="T0" y="T1"/>
                </a:cxn>
                <a:cxn ang="0">
                  <a:pos x="T2" y="T3"/>
                </a:cxn>
                <a:cxn ang="0">
                  <a:pos x="T4" y="T5"/>
                </a:cxn>
                <a:cxn ang="0">
                  <a:pos x="T6" y="T7"/>
                </a:cxn>
                <a:cxn ang="0">
                  <a:pos x="T8" y="T9"/>
                </a:cxn>
                <a:cxn ang="0">
                  <a:pos x="T10" y="T11"/>
                </a:cxn>
              </a:cxnLst>
              <a:rect l="0" t="0" r="r" b="b"/>
              <a:pathLst>
                <a:path w="17" h="26">
                  <a:moveTo>
                    <a:pt x="17" y="2"/>
                  </a:moveTo>
                  <a:cubicBezTo>
                    <a:pt x="10" y="0"/>
                    <a:pt x="5" y="1"/>
                    <a:pt x="0" y="3"/>
                  </a:cubicBezTo>
                  <a:cubicBezTo>
                    <a:pt x="6" y="3"/>
                    <a:pt x="11" y="5"/>
                    <a:pt x="15" y="9"/>
                  </a:cubicBezTo>
                  <a:cubicBezTo>
                    <a:pt x="14" y="25"/>
                    <a:pt x="14" y="25"/>
                    <a:pt x="14" y="25"/>
                  </a:cubicBezTo>
                  <a:cubicBezTo>
                    <a:pt x="15" y="26"/>
                    <a:pt x="16" y="26"/>
                    <a:pt x="17" y="26"/>
                  </a:cubicBezTo>
                  <a:cubicBezTo>
                    <a:pt x="17" y="2"/>
                    <a:pt x="17" y="2"/>
                    <a:pt x="17" y="2"/>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6" name="Freeform 423"/>
            <p:cNvSpPr>
              <a:spLocks/>
            </p:cNvSpPr>
            <p:nvPr/>
          </p:nvSpPr>
          <p:spPr bwMode="auto">
            <a:xfrm>
              <a:off x="5689600" y="3814763"/>
              <a:ext cx="134938" cy="384175"/>
            </a:xfrm>
            <a:custGeom>
              <a:avLst/>
              <a:gdLst>
                <a:gd name="T0" fmla="*/ 55 w 87"/>
                <a:gd name="T1" fmla="*/ 38 h 248"/>
                <a:gd name="T2" fmla="*/ 48 w 87"/>
                <a:gd name="T3" fmla="*/ 0 h 248"/>
                <a:gd name="T4" fmla="*/ 40 w 87"/>
                <a:gd name="T5" fmla="*/ 31 h 248"/>
                <a:gd name="T6" fmla="*/ 1 w 87"/>
                <a:gd name="T7" fmla="*/ 48 h 248"/>
                <a:gd name="T8" fmla="*/ 0 w 87"/>
                <a:gd name="T9" fmla="*/ 72 h 248"/>
                <a:gd name="T10" fmla="*/ 3 w 87"/>
                <a:gd name="T11" fmla="*/ 120 h 248"/>
                <a:gd name="T12" fmla="*/ 8 w 87"/>
                <a:gd name="T13" fmla="*/ 184 h 248"/>
                <a:gd name="T14" fmla="*/ 8 w 87"/>
                <a:gd name="T15" fmla="*/ 246 h 248"/>
                <a:gd name="T16" fmla="*/ 31 w 87"/>
                <a:gd name="T17" fmla="*/ 239 h 248"/>
                <a:gd name="T18" fmla="*/ 27 w 87"/>
                <a:gd name="T19" fmla="*/ 219 h 248"/>
                <a:gd name="T20" fmla="*/ 27 w 87"/>
                <a:gd name="T21" fmla="*/ 109 h 248"/>
                <a:gd name="T22" fmla="*/ 52 w 87"/>
                <a:gd name="T23" fmla="*/ 53 h 248"/>
                <a:gd name="T24" fmla="*/ 58 w 87"/>
                <a:gd name="T25" fmla="*/ 98 h 248"/>
                <a:gd name="T26" fmla="*/ 58 w 87"/>
                <a:gd name="T27" fmla="*/ 166 h 248"/>
                <a:gd name="T28" fmla="*/ 52 w 87"/>
                <a:gd name="T29" fmla="*/ 216 h 248"/>
                <a:gd name="T30" fmla="*/ 52 w 87"/>
                <a:gd name="T31" fmla="*/ 247 h 248"/>
                <a:gd name="T32" fmla="*/ 75 w 87"/>
                <a:gd name="T33" fmla="*/ 234 h 248"/>
                <a:gd name="T34" fmla="*/ 75 w 87"/>
                <a:gd name="T35" fmla="*/ 168 h 248"/>
                <a:gd name="T36" fmla="*/ 82 w 87"/>
                <a:gd name="T37" fmla="*/ 115 h 248"/>
                <a:gd name="T38" fmla="*/ 87 w 87"/>
                <a:gd name="T39" fmla="*/ 54 h 248"/>
                <a:gd name="T40" fmla="*/ 76 w 87"/>
                <a:gd name="T41" fmla="*/ 54 h 248"/>
                <a:gd name="T42" fmla="*/ 55 w 87"/>
                <a:gd name="T43" fmla="*/ 3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248">
                  <a:moveTo>
                    <a:pt x="55" y="38"/>
                  </a:moveTo>
                  <a:cubicBezTo>
                    <a:pt x="48" y="0"/>
                    <a:pt x="48" y="0"/>
                    <a:pt x="48" y="0"/>
                  </a:cubicBezTo>
                  <a:cubicBezTo>
                    <a:pt x="40" y="31"/>
                    <a:pt x="40" y="31"/>
                    <a:pt x="40" y="31"/>
                  </a:cubicBezTo>
                  <a:cubicBezTo>
                    <a:pt x="36" y="50"/>
                    <a:pt x="23" y="56"/>
                    <a:pt x="1" y="48"/>
                  </a:cubicBezTo>
                  <a:cubicBezTo>
                    <a:pt x="0" y="56"/>
                    <a:pt x="0" y="64"/>
                    <a:pt x="0" y="72"/>
                  </a:cubicBezTo>
                  <a:cubicBezTo>
                    <a:pt x="0" y="89"/>
                    <a:pt x="1" y="105"/>
                    <a:pt x="3" y="120"/>
                  </a:cubicBezTo>
                  <a:cubicBezTo>
                    <a:pt x="8" y="184"/>
                    <a:pt x="8" y="184"/>
                    <a:pt x="8" y="184"/>
                  </a:cubicBezTo>
                  <a:cubicBezTo>
                    <a:pt x="8" y="246"/>
                    <a:pt x="8" y="246"/>
                    <a:pt x="8" y="246"/>
                  </a:cubicBezTo>
                  <a:cubicBezTo>
                    <a:pt x="17" y="246"/>
                    <a:pt x="25" y="244"/>
                    <a:pt x="31" y="239"/>
                  </a:cubicBezTo>
                  <a:cubicBezTo>
                    <a:pt x="27" y="219"/>
                    <a:pt x="27" y="219"/>
                    <a:pt x="27" y="219"/>
                  </a:cubicBezTo>
                  <a:cubicBezTo>
                    <a:pt x="24" y="185"/>
                    <a:pt x="24" y="148"/>
                    <a:pt x="27" y="109"/>
                  </a:cubicBezTo>
                  <a:cubicBezTo>
                    <a:pt x="52" y="53"/>
                    <a:pt x="52" y="53"/>
                    <a:pt x="52" y="53"/>
                  </a:cubicBezTo>
                  <a:cubicBezTo>
                    <a:pt x="51" y="70"/>
                    <a:pt x="53" y="85"/>
                    <a:pt x="58" y="98"/>
                  </a:cubicBezTo>
                  <a:cubicBezTo>
                    <a:pt x="58" y="166"/>
                    <a:pt x="58" y="166"/>
                    <a:pt x="58" y="166"/>
                  </a:cubicBezTo>
                  <a:cubicBezTo>
                    <a:pt x="52" y="216"/>
                    <a:pt x="52" y="216"/>
                    <a:pt x="52" y="216"/>
                  </a:cubicBezTo>
                  <a:cubicBezTo>
                    <a:pt x="55" y="227"/>
                    <a:pt x="55" y="237"/>
                    <a:pt x="52" y="247"/>
                  </a:cubicBezTo>
                  <a:cubicBezTo>
                    <a:pt x="63" y="248"/>
                    <a:pt x="70" y="244"/>
                    <a:pt x="75" y="234"/>
                  </a:cubicBezTo>
                  <a:cubicBezTo>
                    <a:pt x="75" y="168"/>
                    <a:pt x="75" y="168"/>
                    <a:pt x="75" y="168"/>
                  </a:cubicBezTo>
                  <a:cubicBezTo>
                    <a:pt x="82" y="115"/>
                    <a:pt x="82" y="115"/>
                    <a:pt x="82" y="115"/>
                  </a:cubicBezTo>
                  <a:cubicBezTo>
                    <a:pt x="87" y="54"/>
                    <a:pt x="87" y="54"/>
                    <a:pt x="87" y="54"/>
                  </a:cubicBezTo>
                  <a:cubicBezTo>
                    <a:pt x="76" y="54"/>
                    <a:pt x="76" y="54"/>
                    <a:pt x="76" y="54"/>
                  </a:cubicBezTo>
                  <a:cubicBezTo>
                    <a:pt x="66" y="50"/>
                    <a:pt x="59" y="45"/>
                    <a:pt x="55" y="38"/>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7" name="Freeform 424"/>
            <p:cNvSpPr>
              <a:spLocks/>
            </p:cNvSpPr>
            <p:nvPr/>
          </p:nvSpPr>
          <p:spPr bwMode="auto">
            <a:xfrm>
              <a:off x="5808663" y="3784600"/>
              <a:ext cx="38100" cy="15875"/>
            </a:xfrm>
            <a:custGeom>
              <a:avLst/>
              <a:gdLst>
                <a:gd name="T0" fmla="*/ 0 w 24"/>
                <a:gd name="T1" fmla="*/ 0 h 10"/>
                <a:gd name="T2" fmla="*/ 3 w 24"/>
                <a:gd name="T3" fmla="*/ 10 h 10"/>
                <a:gd name="T4" fmla="*/ 24 w 24"/>
                <a:gd name="T5" fmla="*/ 8 h 10"/>
                <a:gd name="T6" fmla="*/ 24 w 24"/>
                <a:gd name="T7" fmla="*/ 4 h 10"/>
                <a:gd name="T8" fmla="*/ 23 w 24"/>
                <a:gd name="T9" fmla="*/ 0 h 10"/>
                <a:gd name="T10" fmla="*/ 0 w 24"/>
                <a:gd name="T11" fmla="*/ 0 h 10"/>
              </a:gdLst>
              <a:ahLst/>
              <a:cxnLst>
                <a:cxn ang="0">
                  <a:pos x="T0" y="T1"/>
                </a:cxn>
                <a:cxn ang="0">
                  <a:pos x="T2" y="T3"/>
                </a:cxn>
                <a:cxn ang="0">
                  <a:pos x="T4" y="T5"/>
                </a:cxn>
                <a:cxn ang="0">
                  <a:pos x="T6" y="T7"/>
                </a:cxn>
                <a:cxn ang="0">
                  <a:pos x="T8" y="T9"/>
                </a:cxn>
                <a:cxn ang="0">
                  <a:pos x="T10" y="T11"/>
                </a:cxn>
              </a:cxnLst>
              <a:rect l="0" t="0" r="r" b="b"/>
              <a:pathLst>
                <a:path w="24" h="10">
                  <a:moveTo>
                    <a:pt x="0" y="0"/>
                  </a:moveTo>
                  <a:cubicBezTo>
                    <a:pt x="3" y="10"/>
                    <a:pt x="3" y="10"/>
                    <a:pt x="3" y="10"/>
                  </a:cubicBezTo>
                  <a:cubicBezTo>
                    <a:pt x="24" y="8"/>
                    <a:pt x="24" y="8"/>
                    <a:pt x="24" y="8"/>
                  </a:cubicBezTo>
                  <a:cubicBezTo>
                    <a:pt x="24" y="4"/>
                    <a:pt x="24" y="4"/>
                    <a:pt x="24" y="4"/>
                  </a:cubicBezTo>
                  <a:cubicBezTo>
                    <a:pt x="24" y="3"/>
                    <a:pt x="24" y="2"/>
                    <a:pt x="23" y="0"/>
                  </a:cubicBezTo>
                  <a:cubicBezTo>
                    <a:pt x="0" y="0"/>
                    <a:pt x="0" y="0"/>
                    <a:pt x="0" y="0"/>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8" name="Freeform 425"/>
            <p:cNvSpPr>
              <a:spLocks/>
            </p:cNvSpPr>
            <p:nvPr/>
          </p:nvSpPr>
          <p:spPr bwMode="auto">
            <a:xfrm>
              <a:off x="5665788" y="3897313"/>
              <a:ext cx="104775" cy="341312"/>
            </a:xfrm>
            <a:custGeom>
              <a:avLst/>
              <a:gdLst>
                <a:gd name="T0" fmla="*/ 55 w 68"/>
                <a:gd name="T1" fmla="*/ 54 h 220"/>
                <a:gd name="T2" fmla="*/ 68 w 68"/>
                <a:gd name="T3" fmla="*/ 0 h 220"/>
                <a:gd name="T4" fmla="*/ 43 w 68"/>
                <a:gd name="T5" fmla="*/ 56 h 220"/>
                <a:gd name="T6" fmla="*/ 43 w 68"/>
                <a:gd name="T7" fmla="*/ 166 h 220"/>
                <a:gd name="T8" fmla="*/ 47 w 68"/>
                <a:gd name="T9" fmla="*/ 186 h 220"/>
                <a:gd name="T10" fmla="*/ 24 w 68"/>
                <a:gd name="T11" fmla="*/ 193 h 220"/>
                <a:gd name="T12" fmla="*/ 26 w 68"/>
                <a:gd name="T13" fmla="*/ 193 h 220"/>
                <a:gd name="T14" fmla="*/ 10 w 68"/>
                <a:gd name="T15" fmla="*/ 208 h 220"/>
                <a:gd name="T16" fmla="*/ 10 w 68"/>
                <a:gd name="T17" fmla="*/ 218 h 220"/>
                <a:gd name="T18" fmla="*/ 39 w 68"/>
                <a:gd name="T19" fmla="*/ 213 h 220"/>
                <a:gd name="T20" fmla="*/ 55 w 68"/>
                <a:gd name="T21" fmla="*/ 210 h 220"/>
                <a:gd name="T22" fmla="*/ 55 w 68"/>
                <a:gd name="T23" fmla="*/ 193 h 220"/>
                <a:gd name="T24" fmla="*/ 56 w 68"/>
                <a:gd name="T25" fmla="*/ 193 h 220"/>
                <a:gd name="T26" fmla="*/ 52 w 68"/>
                <a:gd name="T27" fmla="*/ 92 h 220"/>
                <a:gd name="T28" fmla="*/ 55 w 68"/>
                <a:gd name="T29" fmla="*/ 5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20">
                  <a:moveTo>
                    <a:pt x="55" y="54"/>
                  </a:moveTo>
                  <a:cubicBezTo>
                    <a:pt x="68" y="0"/>
                    <a:pt x="68" y="0"/>
                    <a:pt x="68" y="0"/>
                  </a:cubicBezTo>
                  <a:cubicBezTo>
                    <a:pt x="43" y="56"/>
                    <a:pt x="43" y="56"/>
                    <a:pt x="43" y="56"/>
                  </a:cubicBezTo>
                  <a:cubicBezTo>
                    <a:pt x="40" y="95"/>
                    <a:pt x="40" y="132"/>
                    <a:pt x="43" y="166"/>
                  </a:cubicBezTo>
                  <a:cubicBezTo>
                    <a:pt x="47" y="186"/>
                    <a:pt x="47" y="186"/>
                    <a:pt x="47" y="186"/>
                  </a:cubicBezTo>
                  <a:cubicBezTo>
                    <a:pt x="41" y="191"/>
                    <a:pt x="33" y="193"/>
                    <a:pt x="24" y="193"/>
                  </a:cubicBezTo>
                  <a:cubicBezTo>
                    <a:pt x="25" y="193"/>
                    <a:pt x="26" y="193"/>
                    <a:pt x="26" y="193"/>
                  </a:cubicBezTo>
                  <a:cubicBezTo>
                    <a:pt x="23" y="201"/>
                    <a:pt x="18" y="206"/>
                    <a:pt x="10" y="208"/>
                  </a:cubicBezTo>
                  <a:cubicBezTo>
                    <a:pt x="0" y="212"/>
                    <a:pt x="0" y="215"/>
                    <a:pt x="10" y="218"/>
                  </a:cubicBezTo>
                  <a:cubicBezTo>
                    <a:pt x="21" y="220"/>
                    <a:pt x="30" y="218"/>
                    <a:pt x="39" y="213"/>
                  </a:cubicBezTo>
                  <a:cubicBezTo>
                    <a:pt x="55" y="210"/>
                    <a:pt x="55" y="210"/>
                    <a:pt x="55" y="210"/>
                  </a:cubicBezTo>
                  <a:cubicBezTo>
                    <a:pt x="55" y="193"/>
                    <a:pt x="55" y="193"/>
                    <a:pt x="55" y="193"/>
                  </a:cubicBezTo>
                  <a:cubicBezTo>
                    <a:pt x="55" y="193"/>
                    <a:pt x="56" y="193"/>
                    <a:pt x="56" y="193"/>
                  </a:cubicBezTo>
                  <a:cubicBezTo>
                    <a:pt x="58" y="157"/>
                    <a:pt x="56" y="123"/>
                    <a:pt x="52" y="92"/>
                  </a:cubicBezTo>
                  <a:cubicBezTo>
                    <a:pt x="55" y="54"/>
                    <a:pt x="55" y="54"/>
                    <a:pt x="55" y="5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9" name="Freeform 426"/>
            <p:cNvSpPr>
              <a:spLocks/>
            </p:cNvSpPr>
            <p:nvPr/>
          </p:nvSpPr>
          <p:spPr bwMode="auto">
            <a:xfrm>
              <a:off x="5656263" y="3878263"/>
              <a:ext cx="31750" cy="52387"/>
            </a:xfrm>
            <a:custGeom>
              <a:avLst/>
              <a:gdLst>
                <a:gd name="T0" fmla="*/ 12 w 21"/>
                <a:gd name="T1" fmla="*/ 9 h 33"/>
                <a:gd name="T2" fmla="*/ 14 w 21"/>
                <a:gd name="T3" fmla="*/ 11 h 33"/>
                <a:gd name="T4" fmla="*/ 15 w 21"/>
                <a:gd name="T5" fmla="*/ 21 h 33"/>
                <a:gd name="T6" fmla="*/ 16 w 21"/>
                <a:gd name="T7" fmla="*/ 22 h 33"/>
                <a:gd name="T8" fmla="*/ 17 w 21"/>
                <a:gd name="T9" fmla="*/ 6 h 33"/>
                <a:gd name="T10" fmla="*/ 2 w 21"/>
                <a:gd name="T11" fmla="*/ 0 h 33"/>
                <a:gd name="T12" fmla="*/ 0 w 21"/>
                <a:gd name="T13" fmla="*/ 12 h 33"/>
                <a:gd name="T14" fmla="*/ 6 w 21"/>
                <a:gd name="T15" fmla="*/ 25 h 33"/>
                <a:gd name="T16" fmla="*/ 14 w 21"/>
                <a:gd name="T17" fmla="*/ 31 h 33"/>
                <a:gd name="T18" fmla="*/ 20 w 21"/>
                <a:gd name="T19" fmla="*/ 33 h 33"/>
                <a:gd name="T20" fmla="*/ 21 w 21"/>
                <a:gd name="T21" fmla="*/ 32 h 33"/>
                <a:gd name="T22" fmla="*/ 9 w 21"/>
                <a:gd name="T23" fmla="*/ 25 h 33"/>
                <a:gd name="T24" fmla="*/ 5 w 21"/>
                <a:gd name="T25" fmla="*/ 15 h 33"/>
                <a:gd name="T26" fmla="*/ 12 w 21"/>
                <a:gd name="T27"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33">
                  <a:moveTo>
                    <a:pt x="12" y="9"/>
                  </a:moveTo>
                  <a:cubicBezTo>
                    <a:pt x="14" y="11"/>
                    <a:pt x="14" y="11"/>
                    <a:pt x="14" y="11"/>
                  </a:cubicBezTo>
                  <a:cubicBezTo>
                    <a:pt x="14" y="15"/>
                    <a:pt x="14" y="19"/>
                    <a:pt x="15" y="21"/>
                  </a:cubicBezTo>
                  <a:cubicBezTo>
                    <a:pt x="16" y="21"/>
                    <a:pt x="16" y="22"/>
                    <a:pt x="16" y="22"/>
                  </a:cubicBezTo>
                  <a:cubicBezTo>
                    <a:pt x="17" y="6"/>
                    <a:pt x="17" y="6"/>
                    <a:pt x="17" y="6"/>
                  </a:cubicBezTo>
                  <a:cubicBezTo>
                    <a:pt x="13" y="2"/>
                    <a:pt x="8" y="0"/>
                    <a:pt x="2" y="0"/>
                  </a:cubicBezTo>
                  <a:cubicBezTo>
                    <a:pt x="0" y="12"/>
                    <a:pt x="0" y="12"/>
                    <a:pt x="0" y="12"/>
                  </a:cubicBezTo>
                  <a:cubicBezTo>
                    <a:pt x="6" y="25"/>
                    <a:pt x="6" y="25"/>
                    <a:pt x="6" y="25"/>
                  </a:cubicBezTo>
                  <a:cubicBezTo>
                    <a:pt x="14" y="31"/>
                    <a:pt x="14" y="31"/>
                    <a:pt x="14" y="31"/>
                  </a:cubicBezTo>
                  <a:cubicBezTo>
                    <a:pt x="20" y="33"/>
                    <a:pt x="20" y="33"/>
                    <a:pt x="20" y="33"/>
                  </a:cubicBezTo>
                  <a:cubicBezTo>
                    <a:pt x="21" y="33"/>
                    <a:pt x="21" y="33"/>
                    <a:pt x="21" y="32"/>
                  </a:cubicBezTo>
                  <a:cubicBezTo>
                    <a:pt x="9" y="25"/>
                    <a:pt x="9" y="25"/>
                    <a:pt x="9" y="25"/>
                  </a:cubicBezTo>
                  <a:cubicBezTo>
                    <a:pt x="5" y="15"/>
                    <a:pt x="5" y="15"/>
                    <a:pt x="5" y="15"/>
                  </a:cubicBezTo>
                  <a:cubicBezTo>
                    <a:pt x="6" y="10"/>
                    <a:pt x="8" y="8"/>
                    <a:pt x="12" y="9"/>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0" name="Freeform 427"/>
            <p:cNvSpPr>
              <a:spLocks/>
            </p:cNvSpPr>
            <p:nvPr/>
          </p:nvSpPr>
          <p:spPr bwMode="auto">
            <a:xfrm>
              <a:off x="5678488" y="3919538"/>
              <a:ext cx="7938" cy="1587"/>
            </a:xfrm>
            <a:custGeom>
              <a:avLst/>
              <a:gdLst>
                <a:gd name="T0" fmla="*/ 1 w 5"/>
                <a:gd name="T1" fmla="*/ 1 h 1"/>
                <a:gd name="T2" fmla="*/ 5 w 5"/>
                <a:gd name="T3" fmla="*/ 1 h 1"/>
                <a:gd name="T4" fmla="*/ 3 w 5"/>
                <a:gd name="T5" fmla="*/ 0 h 1"/>
                <a:gd name="T6" fmla="*/ 0 w 5"/>
                <a:gd name="T7" fmla="*/ 0 h 1"/>
                <a:gd name="T8" fmla="*/ 1 w 5"/>
                <a:gd name="T9" fmla="*/ 1 h 1"/>
              </a:gdLst>
              <a:ahLst/>
              <a:cxnLst>
                <a:cxn ang="0">
                  <a:pos x="T0" y="T1"/>
                </a:cxn>
                <a:cxn ang="0">
                  <a:pos x="T2" y="T3"/>
                </a:cxn>
                <a:cxn ang="0">
                  <a:pos x="T4" y="T5"/>
                </a:cxn>
                <a:cxn ang="0">
                  <a:pos x="T6" y="T7"/>
                </a:cxn>
                <a:cxn ang="0">
                  <a:pos x="T8" y="T9"/>
                </a:cxn>
              </a:cxnLst>
              <a:rect l="0" t="0" r="r" b="b"/>
              <a:pathLst>
                <a:path w="5" h="1">
                  <a:moveTo>
                    <a:pt x="1" y="1"/>
                  </a:moveTo>
                  <a:cubicBezTo>
                    <a:pt x="5" y="1"/>
                    <a:pt x="5" y="1"/>
                    <a:pt x="5" y="1"/>
                  </a:cubicBezTo>
                  <a:cubicBezTo>
                    <a:pt x="5" y="0"/>
                    <a:pt x="4" y="0"/>
                    <a:pt x="3" y="0"/>
                  </a:cubicBezTo>
                  <a:cubicBezTo>
                    <a:pt x="0" y="0"/>
                    <a:pt x="0" y="0"/>
                    <a:pt x="0" y="0"/>
                  </a:cubicBezTo>
                  <a:cubicBezTo>
                    <a:pt x="1" y="1"/>
                    <a:pt x="1" y="1"/>
                    <a:pt x="1" y="1"/>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1" name="Freeform 428"/>
            <p:cNvSpPr>
              <a:spLocks/>
            </p:cNvSpPr>
            <p:nvPr/>
          </p:nvSpPr>
          <p:spPr bwMode="auto">
            <a:xfrm>
              <a:off x="5664200" y="3890963"/>
              <a:ext cx="23813" cy="38100"/>
            </a:xfrm>
            <a:custGeom>
              <a:avLst/>
              <a:gdLst>
                <a:gd name="T0" fmla="*/ 15 w 16"/>
                <a:gd name="T1" fmla="*/ 19 h 24"/>
                <a:gd name="T2" fmla="*/ 11 w 16"/>
                <a:gd name="T3" fmla="*/ 19 h 24"/>
                <a:gd name="T4" fmla="*/ 10 w 16"/>
                <a:gd name="T5" fmla="*/ 18 h 24"/>
                <a:gd name="T6" fmla="*/ 8 w 16"/>
                <a:gd name="T7" fmla="*/ 15 h 24"/>
                <a:gd name="T8" fmla="*/ 11 w 16"/>
                <a:gd name="T9" fmla="*/ 14 h 24"/>
                <a:gd name="T10" fmla="*/ 10 w 16"/>
                <a:gd name="T11" fmla="*/ 13 h 24"/>
                <a:gd name="T12" fmla="*/ 7 w 16"/>
                <a:gd name="T13" fmla="*/ 14 h 24"/>
                <a:gd name="T14" fmla="*/ 5 w 16"/>
                <a:gd name="T15" fmla="*/ 11 h 24"/>
                <a:gd name="T16" fmla="*/ 7 w 16"/>
                <a:gd name="T17" fmla="*/ 1 h 24"/>
                <a:gd name="T18" fmla="*/ 0 w 16"/>
                <a:gd name="T19" fmla="*/ 7 h 24"/>
                <a:gd name="T20" fmla="*/ 4 w 16"/>
                <a:gd name="T21" fmla="*/ 17 h 24"/>
                <a:gd name="T22" fmla="*/ 16 w 16"/>
                <a:gd name="T23" fmla="*/ 24 h 24"/>
                <a:gd name="T24" fmla="*/ 16 w 16"/>
                <a:gd name="T25" fmla="*/ 23 h 24"/>
                <a:gd name="T26" fmla="*/ 15 w 16"/>
                <a:gd name="T27" fmla="*/ 21 h 24"/>
                <a:gd name="T28" fmla="*/ 15 w 16"/>
                <a:gd name="T29"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4">
                  <a:moveTo>
                    <a:pt x="15" y="19"/>
                  </a:moveTo>
                  <a:cubicBezTo>
                    <a:pt x="11" y="19"/>
                    <a:pt x="11" y="19"/>
                    <a:pt x="11" y="19"/>
                  </a:cubicBezTo>
                  <a:cubicBezTo>
                    <a:pt x="10" y="18"/>
                    <a:pt x="10" y="18"/>
                    <a:pt x="10" y="18"/>
                  </a:cubicBezTo>
                  <a:cubicBezTo>
                    <a:pt x="8" y="15"/>
                    <a:pt x="8" y="15"/>
                    <a:pt x="8" y="15"/>
                  </a:cubicBezTo>
                  <a:cubicBezTo>
                    <a:pt x="11" y="14"/>
                    <a:pt x="11" y="14"/>
                    <a:pt x="11" y="14"/>
                  </a:cubicBezTo>
                  <a:cubicBezTo>
                    <a:pt x="11" y="14"/>
                    <a:pt x="11" y="13"/>
                    <a:pt x="10" y="13"/>
                  </a:cubicBezTo>
                  <a:cubicBezTo>
                    <a:pt x="7" y="14"/>
                    <a:pt x="7" y="14"/>
                    <a:pt x="7" y="14"/>
                  </a:cubicBezTo>
                  <a:cubicBezTo>
                    <a:pt x="6" y="13"/>
                    <a:pt x="6" y="12"/>
                    <a:pt x="5" y="11"/>
                  </a:cubicBezTo>
                  <a:cubicBezTo>
                    <a:pt x="2" y="7"/>
                    <a:pt x="3" y="3"/>
                    <a:pt x="7" y="1"/>
                  </a:cubicBezTo>
                  <a:cubicBezTo>
                    <a:pt x="3" y="0"/>
                    <a:pt x="1" y="2"/>
                    <a:pt x="0" y="7"/>
                  </a:cubicBezTo>
                  <a:cubicBezTo>
                    <a:pt x="4" y="17"/>
                    <a:pt x="4" y="17"/>
                    <a:pt x="4" y="17"/>
                  </a:cubicBezTo>
                  <a:cubicBezTo>
                    <a:pt x="16" y="24"/>
                    <a:pt x="16" y="24"/>
                    <a:pt x="16" y="24"/>
                  </a:cubicBezTo>
                  <a:cubicBezTo>
                    <a:pt x="16" y="24"/>
                    <a:pt x="16" y="23"/>
                    <a:pt x="16" y="23"/>
                  </a:cubicBezTo>
                  <a:cubicBezTo>
                    <a:pt x="16" y="22"/>
                    <a:pt x="16" y="21"/>
                    <a:pt x="15" y="21"/>
                  </a:cubicBezTo>
                  <a:cubicBezTo>
                    <a:pt x="15" y="20"/>
                    <a:pt x="15" y="20"/>
                    <a:pt x="15" y="19"/>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2" name="Freeform 429"/>
            <p:cNvSpPr>
              <a:spLocks/>
            </p:cNvSpPr>
            <p:nvPr/>
          </p:nvSpPr>
          <p:spPr bwMode="auto">
            <a:xfrm>
              <a:off x="5672138" y="3908425"/>
              <a:ext cx="6350" cy="4762"/>
            </a:xfrm>
            <a:custGeom>
              <a:avLst/>
              <a:gdLst>
                <a:gd name="T0" fmla="*/ 0 w 5"/>
                <a:gd name="T1" fmla="*/ 0 h 3"/>
                <a:gd name="T2" fmla="*/ 2 w 5"/>
                <a:gd name="T3" fmla="*/ 3 h 3"/>
                <a:gd name="T4" fmla="*/ 5 w 5"/>
                <a:gd name="T5" fmla="*/ 2 h 3"/>
                <a:gd name="T6" fmla="*/ 0 w 5"/>
                <a:gd name="T7" fmla="*/ 0 h 3"/>
              </a:gdLst>
              <a:ahLst/>
              <a:cxnLst>
                <a:cxn ang="0">
                  <a:pos x="T0" y="T1"/>
                </a:cxn>
                <a:cxn ang="0">
                  <a:pos x="T2" y="T3"/>
                </a:cxn>
                <a:cxn ang="0">
                  <a:pos x="T4" y="T5"/>
                </a:cxn>
                <a:cxn ang="0">
                  <a:pos x="T6" y="T7"/>
                </a:cxn>
              </a:cxnLst>
              <a:rect l="0" t="0" r="r" b="b"/>
              <a:pathLst>
                <a:path w="5" h="3">
                  <a:moveTo>
                    <a:pt x="0" y="0"/>
                  </a:moveTo>
                  <a:cubicBezTo>
                    <a:pt x="1" y="1"/>
                    <a:pt x="1" y="2"/>
                    <a:pt x="2" y="3"/>
                  </a:cubicBezTo>
                  <a:cubicBezTo>
                    <a:pt x="5" y="2"/>
                    <a:pt x="5" y="2"/>
                    <a:pt x="5" y="2"/>
                  </a:cubicBezTo>
                  <a:cubicBezTo>
                    <a:pt x="3" y="0"/>
                    <a:pt x="2" y="0"/>
                    <a:pt x="0" y="0"/>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3" name="Freeform 430"/>
            <p:cNvSpPr>
              <a:spLocks/>
            </p:cNvSpPr>
            <p:nvPr/>
          </p:nvSpPr>
          <p:spPr bwMode="auto">
            <a:xfrm>
              <a:off x="5853113" y="3616325"/>
              <a:ext cx="34925" cy="252412"/>
            </a:xfrm>
            <a:custGeom>
              <a:avLst/>
              <a:gdLst>
                <a:gd name="T0" fmla="*/ 8 w 23"/>
                <a:gd name="T1" fmla="*/ 57 h 163"/>
                <a:gd name="T2" fmla="*/ 10 w 23"/>
                <a:gd name="T3" fmla="*/ 98 h 163"/>
                <a:gd name="T4" fmla="*/ 12 w 23"/>
                <a:gd name="T5" fmla="*/ 155 h 163"/>
                <a:gd name="T6" fmla="*/ 0 w 23"/>
                <a:gd name="T7" fmla="*/ 159 h 163"/>
                <a:gd name="T8" fmla="*/ 1 w 23"/>
                <a:gd name="T9" fmla="*/ 159 h 163"/>
                <a:gd name="T10" fmla="*/ 19 w 23"/>
                <a:gd name="T11" fmla="*/ 162 h 163"/>
                <a:gd name="T12" fmla="*/ 20 w 23"/>
                <a:gd name="T13" fmla="*/ 163 h 163"/>
                <a:gd name="T14" fmla="*/ 20 w 23"/>
                <a:gd name="T15" fmla="*/ 86 h 163"/>
                <a:gd name="T16" fmla="*/ 8 w 23"/>
                <a:gd name="T17" fmla="*/ 0 h 163"/>
                <a:gd name="T18" fmla="*/ 8 w 23"/>
                <a:gd name="T19" fmla="*/ 5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63">
                  <a:moveTo>
                    <a:pt x="8" y="57"/>
                  </a:moveTo>
                  <a:cubicBezTo>
                    <a:pt x="10" y="98"/>
                    <a:pt x="10" y="98"/>
                    <a:pt x="10" y="98"/>
                  </a:cubicBezTo>
                  <a:cubicBezTo>
                    <a:pt x="13" y="117"/>
                    <a:pt x="14" y="136"/>
                    <a:pt x="12" y="155"/>
                  </a:cubicBezTo>
                  <a:cubicBezTo>
                    <a:pt x="0" y="159"/>
                    <a:pt x="0" y="159"/>
                    <a:pt x="0" y="159"/>
                  </a:cubicBezTo>
                  <a:cubicBezTo>
                    <a:pt x="0" y="159"/>
                    <a:pt x="1" y="159"/>
                    <a:pt x="1" y="159"/>
                  </a:cubicBezTo>
                  <a:cubicBezTo>
                    <a:pt x="8" y="159"/>
                    <a:pt x="14" y="160"/>
                    <a:pt x="19" y="162"/>
                  </a:cubicBezTo>
                  <a:cubicBezTo>
                    <a:pt x="19" y="163"/>
                    <a:pt x="20" y="163"/>
                    <a:pt x="20" y="163"/>
                  </a:cubicBezTo>
                  <a:cubicBezTo>
                    <a:pt x="23" y="134"/>
                    <a:pt x="23" y="108"/>
                    <a:pt x="20" y="86"/>
                  </a:cubicBezTo>
                  <a:cubicBezTo>
                    <a:pt x="18" y="53"/>
                    <a:pt x="13" y="24"/>
                    <a:pt x="8" y="0"/>
                  </a:cubicBezTo>
                  <a:cubicBezTo>
                    <a:pt x="8" y="57"/>
                    <a:pt x="8" y="57"/>
                    <a:pt x="8" y="5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4" name="Freeform 431"/>
            <p:cNvSpPr>
              <a:spLocks/>
            </p:cNvSpPr>
            <p:nvPr/>
          </p:nvSpPr>
          <p:spPr bwMode="auto">
            <a:xfrm>
              <a:off x="5808663" y="3614738"/>
              <a:ext cx="52388" cy="169862"/>
            </a:xfrm>
            <a:custGeom>
              <a:avLst/>
              <a:gdLst>
                <a:gd name="T0" fmla="*/ 23 w 33"/>
                <a:gd name="T1" fmla="*/ 106 h 110"/>
                <a:gd name="T2" fmla="*/ 20 w 33"/>
                <a:gd name="T3" fmla="*/ 72 h 110"/>
                <a:gd name="T4" fmla="*/ 33 w 33"/>
                <a:gd name="T5" fmla="*/ 0 h 110"/>
                <a:gd name="T6" fmla="*/ 14 w 33"/>
                <a:gd name="T7" fmla="*/ 66 h 110"/>
                <a:gd name="T8" fmla="*/ 14 w 33"/>
                <a:gd name="T9" fmla="*/ 108 h 110"/>
                <a:gd name="T10" fmla="*/ 0 w 33"/>
                <a:gd name="T11" fmla="*/ 110 h 110"/>
                <a:gd name="T12" fmla="*/ 23 w 33"/>
                <a:gd name="T13" fmla="*/ 110 h 110"/>
                <a:gd name="T14" fmla="*/ 23 w 33"/>
                <a:gd name="T15" fmla="*/ 106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10">
                  <a:moveTo>
                    <a:pt x="23" y="106"/>
                  </a:moveTo>
                  <a:cubicBezTo>
                    <a:pt x="21" y="95"/>
                    <a:pt x="20" y="83"/>
                    <a:pt x="20" y="72"/>
                  </a:cubicBezTo>
                  <a:cubicBezTo>
                    <a:pt x="22" y="45"/>
                    <a:pt x="26" y="21"/>
                    <a:pt x="33" y="0"/>
                  </a:cubicBezTo>
                  <a:cubicBezTo>
                    <a:pt x="24" y="12"/>
                    <a:pt x="17" y="34"/>
                    <a:pt x="14" y="66"/>
                  </a:cubicBezTo>
                  <a:cubicBezTo>
                    <a:pt x="14" y="108"/>
                    <a:pt x="14" y="108"/>
                    <a:pt x="14" y="108"/>
                  </a:cubicBezTo>
                  <a:cubicBezTo>
                    <a:pt x="0" y="110"/>
                    <a:pt x="0" y="110"/>
                    <a:pt x="0" y="110"/>
                  </a:cubicBezTo>
                  <a:cubicBezTo>
                    <a:pt x="23" y="110"/>
                    <a:pt x="23" y="110"/>
                    <a:pt x="23" y="110"/>
                  </a:cubicBezTo>
                  <a:cubicBezTo>
                    <a:pt x="23" y="109"/>
                    <a:pt x="23" y="108"/>
                    <a:pt x="23" y="10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5" name="Freeform 432"/>
            <p:cNvSpPr>
              <a:spLocks/>
            </p:cNvSpPr>
            <p:nvPr/>
          </p:nvSpPr>
          <p:spPr bwMode="auto">
            <a:xfrm>
              <a:off x="5849938" y="3862388"/>
              <a:ext cx="31750" cy="12700"/>
            </a:xfrm>
            <a:custGeom>
              <a:avLst/>
              <a:gdLst>
                <a:gd name="T0" fmla="*/ 3 w 21"/>
                <a:gd name="T1" fmla="*/ 0 h 9"/>
                <a:gd name="T2" fmla="*/ 0 w 21"/>
                <a:gd name="T3" fmla="*/ 4 h 9"/>
                <a:gd name="T4" fmla="*/ 20 w 21"/>
                <a:gd name="T5" fmla="*/ 9 h 9"/>
                <a:gd name="T6" fmla="*/ 21 w 21"/>
                <a:gd name="T7" fmla="*/ 3 h 9"/>
                <a:gd name="T8" fmla="*/ 3 w 21"/>
                <a:gd name="T9" fmla="*/ 0 h 9"/>
              </a:gdLst>
              <a:ahLst/>
              <a:cxnLst>
                <a:cxn ang="0">
                  <a:pos x="T0" y="T1"/>
                </a:cxn>
                <a:cxn ang="0">
                  <a:pos x="T2" y="T3"/>
                </a:cxn>
                <a:cxn ang="0">
                  <a:pos x="T4" y="T5"/>
                </a:cxn>
                <a:cxn ang="0">
                  <a:pos x="T6" y="T7"/>
                </a:cxn>
                <a:cxn ang="0">
                  <a:pos x="T8" y="T9"/>
                </a:cxn>
              </a:cxnLst>
              <a:rect l="0" t="0" r="r" b="b"/>
              <a:pathLst>
                <a:path w="21" h="9">
                  <a:moveTo>
                    <a:pt x="3" y="0"/>
                  </a:moveTo>
                  <a:cubicBezTo>
                    <a:pt x="2" y="1"/>
                    <a:pt x="1" y="3"/>
                    <a:pt x="0" y="4"/>
                  </a:cubicBezTo>
                  <a:cubicBezTo>
                    <a:pt x="7" y="5"/>
                    <a:pt x="14" y="6"/>
                    <a:pt x="20" y="9"/>
                  </a:cubicBezTo>
                  <a:cubicBezTo>
                    <a:pt x="21" y="3"/>
                    <a:pt x="21" y="3"/>
                    <a:pt x="21" y="3"/>
                  </a:cubicBezTo>
                  <a:cubicBezTo>
                    <a:pt x="16" y="1"/>
                    <a:pt x="10" y="0"/>
                    <a:pt x="3"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6" name="Freeform 433"/>
            <p:cNvSpPr>
              <a:spLocks/>
            </p:cNvSpPr>
            <p:nvPr/>
          </p:nvSpPr>
          <p:spPr bwMode="auto">
            <a:xfrm>
              <a:off x="5837238" y="3868738"/>
              <a:ext cx="41275" cy="50800"/>
            </a:xfrm>
            <a:custGeom>
              <a:avLst/>
              <a:gdLst>
                <a:gd name="T0" fmla="*/ 6 w 27"/>
                <a:gd name="T1" fmla="*/ 4 h 33"/>
                <a:gd name="T2" fmla="*/ 5 w 27"/>
                <a:gd name="T3" fmla="*/ 7 h 33"/>
                <a:gd name="T4" fmla="*/ 2 w 27"/>
                <a:gd name="T5" fmla="*/ 16 h 33"/>
                <a:gd name="T6" fmla="*/ 2 w 27"/>
                <a:gd name="T7" fmla="*/ 26 h 33"/>
                <a:gd name="T8" fmla="*/ 5 w 27"/>
                <a:gd name="T9" fmla="*/ 15 h 33"/>
                <a:gd name="T10" fmla="*/ 10 w 27"/>
                <a:gd name="T11" fmla="*/ 11 h 33"/>
                <a:gd name="T12" fmla="*/ 7 w 27"/>
                <a:gd name="T13" fmla="*/ 25 h 33"/>
                <a:gd name="T14" fmla="*/ 4 w 27"/>
                <a:gd name="T15" fmla="*/ 27 h 33"/>
                <a:gd name="T16" fmla="*/ 2 w 27"/>
                <a:gd name="T17" fmla="*/ 33 h 33"/>
                <a:gd name="T18" fmla="*/ 10 w 27"/>
                <a:gd name="T19" fmla="*/ 26 h 33"/>
                <a:gd name="T20" fmla="*/ 17 w 27"/>
                <a:gd name="T21" fmla="*/ 16 h 33"/>
                <a:gd name="T22" fmla="*/ 11 w 27"/>
                <a:gd name="T23" fmla="*/ 28 h 33"/>
                <a:gd name="T24" fmla="*/ 5 w 27"/>
                <a:gd name="T25" fmla="*/ 33 h 33"/>
                <a:gd name="T26" fmla="*/ 14 w 27"/>
                <a:gd name="T27" fmla="*/ 28 h 33"/>
                <a:gd name="T28" fmla="*/ 22 w 27"/>
                <a:gd name="T29" fmla="*/ 18 h 33"/>
                <a:gd name="T30" fmla="*/ 17 w 27"/>
                <a:gd name="T31" fmla="*/ 29 h 33"/>
                <a:gd name="T32" fmla="*/ 25 w 27"/>
                <a:gd name="T33" fmla="*/ 18 h 33"/>
                <a:gd name="T34" fmla="*/ 23 w 27"/>
                <a:gd name="T35" fmla="*/ 24 h 33"/>
                <a:gd name="T36" fmla="*/ 27 w 27"/>
                <a:gd name="T37" fmla="*/ 17 h 33"/>
                <a:gd name="T38" fmla="*/ 27 w 27"/>
                <a:gd name="T39" fmla="*/ 10 h 33"/>
                <a:gd name="T40" fmla="*/ 8 w 27"/>
                <a:gd name="T41" fmla="*/ 0 h 33"/>
                <a:gd name="T42" fmla="*/ 6 w 27"/>
                <a:gd name="T43"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3">
                  <a:moveTo>
                    <a:pt x="6" y="4"/>
                  </a:moveTo>
                  <a:cubicBezTo>
                    <a:pt x="5" y="7"/>
                    <a:pt x="5" y="7"/>
                    <a:pt x="5" y="7"/>
                  </a:cubicBezTo>
                  <a:cubicBezTo>
                    <a:pt x="2" y="16"/>
                    <a:pt x="2" y="16"/>
                    <a:pt x="2" y="16"/>
                  </a:cubicBezTo>
                  <a:cubicBezTo>
                    <a:pt x="2" y="26"/>
                    <a:pt x="2" y="26"/>
                    <a:pt x="2" y="26"/>
                  </a:cubicBezTo>
                  <a:cubicBezTo>
                    <a:pt x="4" y="23"/>
                    <a:pt x="5" y="20"/>
                    <a:pt x="5" y="15"/>
                  </a:cubicBezTo>
                  <a:cubicBezTo>
                    <a:pt x="10" y="11"/>
                    <a:pt x="10" y="11"/>
                    <a:pt x="10" y="11"/>
                  </a:cubicBezTo>
                  <a:cubicBezTo>
                    <a:pt x="10" y="16"/>
                    <a:pt x="9" y="21"/>
                    <a:pt x="7" y="25"/>
                  </a:cubicBezTo>
                  <a:cubicBezTo>
                    <a:pt x="6" y="26"/>
                    <a:pt x="5" y="27"/>
                    <a:pt x="4" y="27"/>
                  </a:cubicBezTo>
                  <a:cubicBezTo>
                    <a:pt x="1" y="30"/>
                    <a:pt x="0" y="32"/>
                    <a:pt x="2" y="33"/>
                  </a:cubicBezTo>
                  <a:cubicBezTo>
                    <a:pt x="10" y="26"/>
                    <a:pt x="10" y="26"/>
                    <a:pt x="10" y="26"/>
                  </a:cubicBezTo>
                  <a:cubicBezTo>
                    <a:pt x="17" y="16"/>
                    <a:pt x="17" y="16"/>
                    <a:pt x="17" y="16"/>
                  </a:cubicBezTo>
                  <a:cubicBezTo>
                    <a:pt x="11" y="28"/>
                    <a:pt x="11" y="28"/>
                    <a:pt x="11" y="28"/>
                  </a:cubicBezTo>
                  <a:cubicBezTo>
                    <a:pt x="5" y="33"/>
                    <a:pt x="5" y="33"/>
                    <a:pt x="5" y="33"/>
                  </a:cubicBezTo>
                  <a:cubicBezTo>
                    <a:pt x="14" y="28"/>
                    <a:pt x="14" y="28"/>
                    <a:pt x="14" y="28"/>
                  </a:cubicBezTo>
                  <a:cubicBezTo>
                    <a:pt x="22" y="18"/>
                    <a:pt x="22" y="18"/>
                    <a:pt x="22" y="18"/>
                  </a:cubicBezTo>
                  <a:cubicBezTo>
                    <a:pt x="17" y="29"/>
                    <a:pt x="17" y="29"/>
                    <a:pt x="17" y="29"/>
                  </a:cubicBezTo>
                  <a:cubicBezTo>
                    <a:pt x="25" y="18"/>
                    <a:pt x="25" y="18"/>
                    <a:pt x="25" y="18"/>
                  </a:cubicBezTo>
                  <a:cubicBezTo>
                    <a:pt x="24" y="20"/>
                    <a:pt x="24" y="22"/>
                    <a:pt x="23" y="24"/>
                  </a:cubicBezTo>
                  <a:cubicBezTo>
                    <a:pt x="25" y="23"/>
                    <a:pt x="26" y="21"/>
                    <a:pt x="27" y="17"/>
                  </a:cubicBezTo>
                  <a:cubicBezTo>
                    <a:pt x="27" y="10"/>
                    <a:pt x="27" y="10"/>
                    <a:pt x="27" y="10"/>
                  </a:cubicBezTo>
                  <a:cubicBezTo>
                    <a:pt x="21" y="6"/>
                    <a:pt x="15" y="3"/>
                    <a:pt x="8" y="0"/>
                  </a:cubicBezTo>
                  <a:cubicBezTo>
                    <a:pt x="6" y="4"/>
                    <a:pt x="6" y="4"/>
                    <a:pt x="6" y="4"/>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7" name="Freeform 434"/>
            <p:cNvSpPr>
              <a:spLocks/>
            </p:cNvSpPr>
            <p:nvPr/>
          </p:nvSpPr>
          <p:spPr bwMode="auto">
            <a:xfrm>
              <a:off x="5849938" y="3868738"/>
              <a:ext cx="30163" cy="44450"/>
            </a:xfrm>
            <a:custGeom>
              <a:avLst/>
              <a:gdLst>
                <a:gd name="T0" fmla="*/ 20 w 20"/>
                <a:gd name="T1" fmla="*/ 5 h 29"/>
                <a:gd name="T2" fmla="*/ 0 w 20"/>
                <a:gd name="T3" fmla="*/ 0 h 29"/>
                <a:gd name="T4" fmla="*/ 19 w 20"/>
                <a:gd name="T5" fmla="*/ 10 h 29"/>
                <a:gd name="T6" fmla="*/ 19 w 20"/>
                <a:gd name="T7" fmla="*/ 17 h 29"/>
                <a:gd name="T8" fmla="*/ 15 w 20"/>
                <a:gd name="T9" fmla="*/ 24 h 29"/>
                <a:gd name="T10" fmla="*/ 17 w 20"/>
                <a:gd name="T11" fmla="*/ 18 h 29"/>
                <a:gd name="T12" fmla="*/ 9 w 20"/>
                <a:gd name="T13" fmla="*/ 29 h 29"/>
                <a:gd name="T14" fmla="*/ 14 w 20"/>
                <a:gd name="T15" fmla="*/ 25 h 29"/>
                <a:gd name="T16" fmla="*/ 20 w 20"/>
                <a:gd name="T17" fmla="*/ 17 h 29"/>
                <a:gd name="T18" fmla="*/ 20 w 20"/>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9">
                  <a:moveTo>
                    <a:pt x="20" y="5"/>
                  </a:moveTo>
                  <a:cubicBezTo>
                    <a:pt x="14" y="2"/>
                    <a:pt x="7" y="1"/>
                    <a:pt x="0" y="0"/>
                  </a:cubicBezTo>
                  <a:cubicBezTo>
                    <a:pt x="7" y="3"/>
                    <a:pt x="13" y="6"/>
                    <a:pt x="19" y="10"/>
                  </a:cubicBezTo>
                  <a:cubicBezTo>
                    <a:pt x="19" y="17"/>
                    <a:pt x="19" y="17"/>
                    <a:pt x="19" y="17"/>
                  </a:cubicBezTo>
                  <a:cubicBezTo>
                    <a:pt x="18" y="21"/>
                    <a:pt x="17" y="23"/>
                    <a:pt x="15" y="24"/>
                  </a:cubicBezTo>
                  <a:cubicBezTo>
                    <a:pt x="16" y="22"/>
                    <a:pt x="16" y="20"/>
                    <a:pt x="17" y="18"/>
                  </a:cubicBezTo>
                  <a:cubicBezTo>
                    <a:pt x="9" y="29"/>
                    <a:pt x="9" y="29"/>
                    <a:pt x="9" y="29"/>
                  </a:cubicBezTo>
                  <a:cubicBezTo>
                    <a:pt x="10" y="29"/>
                    <a:pt x="12" y="28"/>
                    <a:pt x="14" y="25"/>
                  </a:cubicBezTo>
                  <a:cubicBezTo>
                    <a:pt x="17" y="26"/>
                    <a:pt x="19" y="23"/>
                    <a:pt x="20" y="17"/>
                  </a:cubicBezTo>
                  <a:cubicBezTo>
                    <a:pt x="20" y="5"/>
                    <a:pt x="20" y="5"/>
                    <a:pt x="20" y="5"/>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8" name="Freeform 435"/>
            <p:cNvSpPr>
              <a:spLocks/>
            </p:cNvSpPr>
            <p:nvPr/>
          </p:nvSpPr>
          <p:spPr bwMode="auto">
            <a:xfrm>
              <a:off x="5845175" y="3895725"/>
              <a:ext cx="25400" cy="25400"/>
            </a:xfrm>
            <a:custGeom>
              <a:avLst/>
              <a:gdLst>
                <a:gd name="T0" fmla="*/ 17 w 17"/>
                <a:gd name="T1" fmla="*/ 0 h 16"/>
                <a:gd name="T2" fmla="*/ 9 w 17"/>
                <a:gd name="T3" fmla="*/ 10 h 16"/>
                <a:gd name="T4" fmla="*/ 0 w 17"/>
                <a:gd name="T5" fmla="*/ 15 h 16"/>
                <a:gd name="T6" fmla="*/ 12 w 17"/>
                <a:gd name="T7" fmla="*/ 11 h 16"/>
                <a:gd name="T8" fmla="*/ 17 w 17"/>
                <a:gd name="T9" fmla="*/ 0 h 16"/>
              </a:gdLst>
              <a:ahLst/>
              <a:cxnLst>
                <a:cxn ang="0">
                  <a:pos x="T0" y="T1"/>
                </a:cxn>
                <a:cxn ang="0">
                  <a:pos x="T2" y="T3"/>
                </a:cxn>
                <a:cxn ang="0">
                  <a:pos x="T4" y="T5"/>
                </a:cxn>
                <a:cxn ang="0">
                  <a:pos x="T6" y="T7"/>
                </a:cxn>
                <a:cxn ang="0">
                  <a:pos x="T8" y="T9"/>
                </a:cxn>
              </a:cxnLst>
              <a:rect l="0" t="0" r="r" b="b"/>
              <a:pathLst>
                <a:path w="17" h="16">
                  <a:moveTo>
                    <a:pt x="17" y="0"/>
                  </a:moveTo>
                  <a:cubicBezTo>
                    <a:pt x="9" y="10"/>
                    <a:pt x="9" y="10"/>
                    <a:pt x="9" y="10"/>
                  </a:cubicBezTo>
                  <a:cubicBezTo>
                    <a:pt x="0" y="15"/>
                    <a:pt x="0" y="15"/>
                    <a:pt x="0" y="15"/>
                  </a:cubicBezTo>
                  <a:cubicBezTo>
                    <a:pt x="4" y="16"/>
                    <a:pt x="8" y="14"/>
                    <a:pt x="12" y="11"/>
                  </a:cubicBezTo>
                  <a:cubicBezTo>
                    <a:pt x="17" y="0"/>
                    <a:pt x="17" y="0"/>
                    <a:pt x="17" y="0"/>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9" name="Freeform 436"/>
            <p:cNvSpPr>
              <a:spLocks/>
            </p:cNvSpPr>
            <p:nvPr/>
          </p:nvSpPr>
          <p:spPr bwMode="auto">
            <a:xfrm>
              <a:off x="5840413" y="3884613"/>
              <a:ext cx="12700" cy="23812"/>
            </a:xfrm>
            <a:custGeom>
              <a:avLst/>
              <a:gdLst>
                <a:gd name="T0" fmla="*/ 3 w 8"/>
                <a:gd name="T1" fmla="*/ 13 h 15"/>
                <a:gd name="T2" fmla="*/ 5 w 8"/>
                <a:gd name="T3" fmla="*/ 6 h 15"/>
                <a:gd name="T4" fmla="*/ 8 w 8"/>
                <a:gd name="T5" fmla="*/ 0 h 15"/>
                <a:gd name="T6" fmla="*/ 3 w 8"/>
                <a:gd name="T7" fmla="*/ 4 h 15"/>
                <a:gd name="T8" fmla="*/ 0 w 8"/>
                <a:gd name="T9" fmla="*/ 15 h 15"/>
                <a:gd name="T10" fmla="*/ 3 w 8"/>
                <a:gd name="T11" fmla="*/ 13 h 15"/>
              </a:gdLst>
              <a:ahLst/>
              <a:cxnLst>
                <a:cxn ang="0">
                  <a:pos x="T0" y="T1"/>
                </a:cxn>
                <a:cxn ang="0">
                  <a:pos x="T2" y="T3"/>
                </a:cxn>
                <a:cxn ang="0">
                  <a:pos x="T4" y="T5"/>
                </a:cxn>
                <a:cxn ang="0">
                  <a:pos x="T6" y="T7"/>
                </a:cxn>
                <a:cxn ang="0">
                  <a:pos x="T8" y="T9"/>
                </a:cxn>
                <a:cxn ang="0">
                  <a:pos x="T10" y="T11"/>
                </a:cxn>
              </a:cxnLst>
              <a:rect l="0" t="0" r="r" b="b"/>
              <a:pathLst>
                <a:path w="8" h="15">
                  <a:moveTo>
                    <a:pt x="3" y="13"/>
                  </a:moveTo>
                  <a:cubicBezTo>
                    <a:pt x="4" y="12"/>
                    <a:pt x="5" y="9"/>
                    <a:pt x="5" y="6"/>
                  </a:cubicBezTo>
                  <a:cubicBezTo>
                    <a:pt x="8" y="0"/>
                    <a:pt x="8" y="0"/>
                    <a:pt x="8" y="0"/>
                  </a:cubicBezTo>
                  <a:cubicBezTo>
                    <a:pt x="3" y="4"/>
                    <a:pt x="3" y="4"/>
                    <a:pt x="3" y="4"/>
                  </a:cubicBezTo>
                  <a:cubicBezTo>
                    <a:pt x="3" y="9"/>
                    <a:pt x="2" y="12"/>
                    <a:pt x="0" y="15"/>
                  </a:cubicBezTo>
                  <a:cubicBezTo>
                    <a:pt x="1" y="15"/>
                    <a:pt x="2" y="14"/>
                    <a:pt x="3" y="13"/>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0" name="Freeform 437"/>
            <p:cNvSpPr>
              <a:spLocks/>
            </p:cNvSpPr>
            <p:nvPr/>
          </p:nvSpPr>
          <p:spPr bwMode="auto">
            <a:xfrm>
              <a:off x="5840413" y="3892550"/>
              <a:ext cx="22225" cy="28575"/>
            </a:xfrm>
            <a:custGeom>
              <a:avLst/>
              <a:gdLst>
                <a:gd name="T0" fmla="*/ 2 w 15"/>
                <a:gd name="T1" fmla="*/ 18 h 18"/>
                <a:gd name="T2" fmla="*/ 3 w 15"/>
                <a:gd name="T3" fmla="*/ 17 h 18"/>
                <a:gd name="T4" fmla="*/ 9 w 15"/>
                <a:gd name="T5" fmla="*/ 12 h 18"/>
                <a:gd name="T6" fmla="*/ 15 w 15"/>
                <a:gd name="T7" fmla="*/ 0 h 18"/>
                <a:gd name="T8" fmla="*/ 8 w 15"/>
                <a:gd name="T9" fmla="*/ 10 h 18"/>
                <a:gd name="T10" fmla="*/ 0 w 15"/>
                <a:gd name="T11" fmla="*/ 17 h 18"/>
                <a:gd name="T12" fmla="*/ 2 w 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5" h="18">
                  <a:moveTo>
                    <a:pt x="2" y="18"/>
                  </a:moveTo>
                  <a:cubicBezTo>
                    <a:pt x="3" y="17"/>
                    <a:pt x="3" y="17"/>
                    <a:pt x="3" y="17"/>
                  </a:cubicBezTo>
                  <a:cubicBezTo>
                    <a:pt x="9" y="12"/>
                    <a:pt x="9" y="12"/>
                    <a:pt x="9" y="12"/>
                  </a:cubicBezTo>
                  <a:cubicBezTo>
                    <a:pt x="15" y="0"/>
                    <a:pt x="15" y="0"/>
                    <a:pt x="15" y="0"/>
                  </a:cubicBezTo>
                  <a:cubicBezTo>
                    <a:pt x="8" y="10"/>
                    <a:pt x="8" y="10"/>
                    <a:pt x="8" y="10"/>
                  </a:cubicBezTo>
                  <a:cubicBezTo>
                    <a:pt x="0" y="17"/>
                    <a:pt x="0" y="17"/>
                    <a:pt x="0" y="17"/>
                  </a:cubicBezTo>
                  <a:cubicBezTo>
                    <a:pt x="0" y="18"/>
                    <a:pt x="1" y="18"/>
                    <a:pt x="2" y="18"/>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1" name="Freeform 438"/>
            <p:cNvSpPr>
              <a:spLocks noEditPoints="1"/>
            </p:cNvSpPr>
            <p:nvPr/>
          </p:nvSpPr>
          <p:spPr bwMode="auto">
            <a:xfrm>
              <a:off x="5245100" y="3478213"/>
              <a:ext cx="257175" cy="776287"/>
            </a:xfrm>
            <a:custGeom>
              <a:avLst/>
              <a:gdLst>
                <a:gd name="T0" fmla="*/ 57 w 166"/>
                <a:gd name="T1" fmla="*/ 48 h 502"/>
                <a:gd name="T2" fmla="*/ 41 w 166"/>
                <a:gd name="T3" fmla="*/ 85 h 502"/>
                <a:gd name="T4" fmla="*/ 20 w 166"/>
                <a:gd name="T5" fmla="*/ 157 h 502"/>
                <a:gd name="T6" fmla="*/ 15 w 166"/>
                <a:gd name="T7" fmla="*/ 223 h 502"/>
                <a:gd name="T8" fmla="*/ 21 w 166"/>
                <a:gd name="T9" fmla="*/ 247 h 502"/>
                <a:gd name="T10" fmla="*/ 17 w 166"/>
                <a:gd name="T11" fmla="*/ 271 h 502"/>
                <a:gd name="T12" fmla="*/ 24 w 166"/>
                <a:gd name="T13" fmla="*/ 284 h 502"/>
                <a:gd name="T14" fmla="*/ 34 w 166"/>
                <a:gd name="T15" fmla="*/ 280 h 502"/>
                <a:gd name="T16" fmla="*/ 35 w 166"/>
                <a:gd name="T17" fmla="*/ 279 h 502"/>
                <a:gd name="T18" fmla="*/ 34 w 166"/>
                <a:gd name="T19" fmla="*/ 278 h 502"/>
                <a:gd name="T20" fmla="*/ 32 w 166"/>
                <a:gd name="T21" fmla="*/ 276 h 502"/>
                <a:gd name="T22" fmla="*/ 32 w 166"/>
                <a:gd name="T23" fmla="*/ 276 h 502"/>
                <a:gd name="T24" fmla="*/ 37 w 166"/>
                <a:gd name="T25" fmla="*/ 284 h 502"/>
                <a:gd name="T26" fmla="*/ 26 w 166"/>
                <a:gd name="T27" fmla="*/ 346 h 502"/>
                <a:gd name="T28" fmla="*/ 9 w 166"/>
                <a:gd name="T29" fmla="*/ 442 h 502"/>
                <a:gd name="T30" fmla="*/ 5 w 166"/>
                <a:gd name="T31" fmla="*/ 477 h 502"/>
                <a:gd name="T32" fmla="*/ 1 w 166"/>
                <a:gd name="T33" fmla="*/ 498 h 502"/>
                <a:gd name="T34" fmla="*/ 32 w 166"/>
                <a:gd name="T35" fmla="*/ 494 h 502"/>
                <a:gd name="T36" fmla="*/ 35 w 166"/>
                <a:gd name="T37" fmla="*/ 491 h 502"/>
                <a:gd name="T38" fmla="*/ 38 w 166"/>
                <a:gd name="T39" fmla="*/ 488 h 502"/>
                <a:gd name="T40" fmla="*/ 50 w 166"/>
                <a:gd name="T41" fmla="*/ 480 h 502"/>
                <a:gd name="T42" fmla="*/ 51 w 166"/>
                <a:gd name="T43" fmla="*/ 463 h 502"/>
                <a:gd name="T44" fmla="*/ 65 w 166"/>
                <a:gd name="T45" fmla="*/ 353 h 502"/>
                <a:gd name="T46" fmla="*/ 97 w 166"/>
                <a:gd name="T47" fmla="*/ 314 h 502"/>
                <a:gd name="T48" fmla="*/ 99 w 166"/>
                <a:gd name="T49" fmla="*/ 376 h 502"/>
                <a:gd name="T50" fmla="*/ 96 w 166"/>
                <a:gd name="T51" fmla="*/ 471 h 502"/>
                <a:gd name="T52" fmla="*/ 98 w 166"/>
                <a:gd name="T53" fmla="*/ 485 h 502"/>
                <a:gd name="T54" fmla="*/ 129 w 166"/>
                <a:gd name="T55" fmla="*/ 484 h 502"/>
                <a:gd name="T56" fmla="*/ 130 w 166"/>
                <a:gd name="T57" fmla="*/ 475 h 502"/>
                <a:gd name="T58" fmla="*/ 136 w 166"/>
                <a:gd name="T59" fmla="*/ 322 h 502"/>
                <a:gd name="T60" fmla="*/ 144 w 166"/>
                <a:gd name="T61" fmla="*/ 290 h 502"/>
                <a:gd name="T62" fmla="*/ 157 w 166"/>
                <a:gd name="T63" fmla="*/ 283 h 502"/>
                <a:gd name="T64" fmla="*/ 164 w 166"/>
                <a:gd name="T65" fmla="*/ 269 h 502"/>
                <a:gd name="T66" fmla="*/ 163 w 166"/>
                <a:gd name="T67" fmla="*/ 238 h 502"/>
                <a:gd name="T68" fmla="*/ 165 w 166"/>
                <a:gd name="T69" fmla="*/ 221 h 502"/>
                <a:gd name="T70" fmla="*/ 136 w 166"/>
                <a:gd name="T71" fmla="*/ 87 h 502"/>
                <a:gd name="T72" fmla="*/ 128 w 166"/>
                <a:gd name="T73" fmla="*/ 79 h 502"/>
                <a:gd name="T74" fmla="*/ 125 w 166"/>
                <a:gd name="T75" fmla="*/ 40 h 502"/>
                <a:gd name="T76" fmla="*/ 114 w 166"/>
                <a:gd name="T77" fmla="*/ 15 h 502"/>
                <a:gd name="T78" fmla="*/ 67 w 166"/>
                <a:gd name="T79" fmla="*/ 18 h 502"/>
                <a:gd name="T80" fmla="*/ 134 w 166"/>
                <a:gd name="T81" fmla="*/ 189 h 502"/>
                <a:gd name="T82" fmla="*/ 27 w 166"/>
                <a:gd name="T83" fmla="*/ 268 h 502"/>
                <a:gd name="T84" fmla="*/ 22 w 166"/>
                <a:gd name="T85" fmla="*/ 268 h 502"/>
                <a:gd name="T86" fmla="*/ 145 w 166"/>
                <a:gd name="T87" fmla="*/ 278 h 502"/>
                <a:gd name="T88" fmla="*/ 148 w 166"/>
                <a:gd name="T89" fmla="*/ 279 h 502"/>
                <a:gd name="T90" fmla="*/ 149 w 166"/>
                <a:gd name="T91" fmla="*/ 277 h 502"/>
                <a:gd name="T92" fmla="*/ 148 w 166"/>
                <a:gd name="T93" fmla="*/ 281 h 502"/>
                <a:gd name="T94" fmla="*/ 144 w 166"/>
                <a:gd name="T95" fmla="*/ 280 h 502"/>
                <a:gd name="T96" fmla="*/ 143 w 166"/>
                <a:gd name="T97" fmla="*/ 282 h 502"/>
                <a:gd name="T98" fmla="*/ 142 w 166"/>
                <a:gd name="T99" fmla="*/ 282 h 502"/>
                <a:gd name="T100" fmla="*/ 14 w 166"/>
                <a:gd name="T101" fmla="*/ 44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502">
                  <a:moveTo>
                    <a:pt x="67" y="18"/>
                  </a:moveTo>
                  <a:cubicBezTo>
                    <a:pt x="67" y="18"/>
                    <a:pt x="67" y="18"/>
                    <a:pt x="66" y="18"/>
                  </a:cubicBezTo>
                  <a:cubicBezTo>
                    <a:pt x="57" y="48"/>
                    <a:pt x="57" y="48"/>
                    <a:pt x="57" y="48"/>
                  </a:cubicBezTo>
                  <a:cubicBezTo>
                    <a:pt x="51" y="59"/>
                    <a:pt x="49" y="68"/>
                    <a:pt x="53" y="75"/>
                  </a:cubicBezTo>
                  <a:cubicBezTo>
                    <a:pt x="51" y="78"/>
                    <a:pt x="51" y="81"/>
                    <a:pt x="50" y="84"/>
                  </a:cubicBezTo>
                  <a:cubicBezTo>
                    <a:pt x="41" y="85"/>
                    <a:pt x="41" y="85"/>
                    <a:pt x="41" y="85"/>
                  </a:cubicBezTo>
                  <a:cubicBezTo>
                    <a:pt x="41" y="85"/>
                    <a:pt x="40" y="85"/>
                    <a:pt x="40" y="85"/>
                  </a:cubicBezTo>
                  <a:cubicBezTo>
                    <a:pt x="26" y="89"/>
                    <a:pt x="20" y="112"/>
                    <a:pt x="20" y="156"/>
                  </a:cubicBezTo>
                  <a:cubicBezTo>
                    <a:pt x="20" y="156"/>
                    <a:pt x="20" y="156"/>
                    <a:pt x="20" y="157"/>
                  </a:cubicBezTo>
                  <a:cubicBezTo>
                    <a:pt x="16" y="220"/>
                    <a:pt x="16" y="220"/>
                    <a:pt x="16" y="220"/>
                  </a:cubicBezTo>
                  <a:cubicBezTo>
                    <a:pt x="16" y="221"/>
                    <a:pt x="15" y="221"/>
                    <a:pt x="15" y="222"/>
                  </a:cubicBezTo>
                  <a:cubicBezTo>
                    <a:pt x="15" y="222"/>
                    <a:pt x="15" y="223"/>
                    <a:pt x="15" y="223"/>
                  </a:cubicBezTo>
                  <a:cubicBezTo>
                    <a:pt x="14" y="223"/>
                    <a:pt x="15" y="224"/>
                    <a:pt x="15" y="224"/>
                  </a:cubicBezTo>
                  <a:cubicBezTo>
                    <a:pt x="19" y="235"/>
                    <a:pt x="19" y="235"/>
                    <a:pt x="19" y="235"/>
                  </a:cubicBezTo>
                  <a:cubicBezTo>
                    <a:pt x="21" y="247"/>
                    <a:pt x="21" y="247"/>
                    <a:pt x="21" y="247"/>
                  </a:cubicBezTo>
                  <a:cubicBezTo>
                    <a:pt x="16" y="269"/>
                    <a:pt x="16" y="269"/>
                    <a:pt x="16" y="269"/>
                  </a:cubicBezTo>
                  <a:cubicBezTo>
                    <a:pt x="16" y="269"/>
                    <a:pt x="16" y="269"/>
                    <a:pt x="16" y="270"/>
                  </a:cubicBezTo>
                  <a:cubicBezTo>
                    <a:pt x="16" y="270"/>
                    <a:pt x="17" y="270"/>
                    <a:pt x="17" y="271"/>
                  </a:cubicBezTo>
                  <a:cubicBezTo>
                    <a:pt x="22" y="278"/>
                    <a:pt x="22" y="278"/>
                    <a:pt x="22" y="278"/>
                  </a:cubicBezTo>
                  <a:cubicBezTo>
                    <a:pt x="23" y="283"/>
                    <a:pt x="23" y="283"/>
                    <a:pt x="23" y="283"/>
                  </a:cubicBezTo>
                  <a:cubicBezTo>
                    <a:pt x="24" y="283"/>
                    <a:pt x="24" y="284"/>
                    <a:pt x="24" y="284"/>
                  </a:cubicBezTo>
                  <a:cubicBezTo>
                    <a:pt x="25" y="284"/>
                    <a:pt x="25" y="284"/>
                    <a:pt x="26" y="284"/>
                  </a:cubicBezTo>
                  <a:cubicBezTo>
                    <a:pt x="34" y="284"/>
                    <a:pt x="34" y="284"/>
                    <a:pt x="34" y="284"/>
                  </a:cubicBezTo>
                  <a:cubicBezTo>
                    <a:pt x="34" y="280"/>
                    <a:pt x="34" y="280"/>
                    <a:pt x="34" y="280"/>
                  </a:cubicBezTo>
                  <a:cubicBezTo>
                    <a:pt x="35" y="280"/>
                    <a:pt x="35" y="280"/>
                    <a:pt x="35" y="280"/>
                  </a:cubicBezTo>
                  <a:cubicBezTo>
                    <a:pt x="35" y="280"/>
                    <a:pt x="36" y="281"/>
                    <a:pt x="36" y="281"/>
                  </a:cubicBezTo>
                  <a:cubicBezTo>
                    <a:pt x="35" y="279"/>
                    <a:pt x="35" y="279"/>
                    <a:pt x="35" y="279"/>
                  </a:cubicBezTo>
                  <a:cubicBezTo>
                    <a:pt x="36" y="279"/>
                    <a:pt x="36" y="279"/>
                    <a:pt x="36" y="279"/>
                  </a:cubicBezTo>
                  <a:cubicBezTo>
                    <a:pt x="35" y="279"/>
                    <a:pt x="35" y="279"/>
                    <a:pt x="35" y="279"/>
                  </a:cubicBezTo>
                  <a:cubicBezTo>
                    <a:pt x="34" y="278"/>
                    <a:pt x="34" y="278"/>
                    <a:pt x="34" y="278"/>
                  </a:cubicBezTo>
                  <a:cubicBezTo>
                    <a:pt x="34" y="279"/>
                    <a:pt x="34" y="279"/>
                    <a:pt x="34" y="279"/>
                  </a:cubicBezTo>
                  <a:cubicBezTo>
                    <a:pt x="34" y="279"/>
                    <a:pt x="34" y="279"/>
                    <a:pt x="34" y="279"/>
                  </a:cubicBezTo>
                  <a:cubicBezTo>
                    <a:pt x="33" y="278"/>
                    <a:pt x="32" y="277"/>
                    <a:pt x="32" y="276"/>
                  </a:cubicBezTo>
                  <a:cubicBezTo>
                    <a:pt x="32" y="276"/>
                    <a:pt x="32" y="276"/>
                    <a:pt x="32" y="276"/>
                  </a:cubicBezTo>
                  <a:cubicBezTo>
                    <a:pt x="32" y="275"/>
                    <a:pt x="32" y="275"/>
                    <a:pt x="32" y="275"/>
                  </a:cubicBezTo>
                  <a:cubicBezTo>
                    <a:pt x="32" y="275"/>
                    <a:pt x="32" y="275"/>
                    <a:pt x="32" y="276"/>
                  </a:cubicBezTo>
                  <a:cubicBezTo>
                    <a:pt x="34" y="276"/>
                    <a:pt x="35" y="277"/>
                    <a:pt x="36" y="277"/>
                  </a:cubicBezTo>
                  <a:cubicBezTo>
                    <a:pt x="38" y="279"/>
                    <a:pt x="39" y="280"/>
                    <a:pt x="38" y="282"/>
                  </a:cubicBezTo>
                  <a:cubicBezTo>
                    <a:pt x="38" y="283"/>
                    <a:pt x="38" y="284"/>
                    <a:pt x="37" y="284"/>
                  </a:cubicBezTo>
                  <a:cubicBezTo>
                    <a:pt x="37" y="284"/>
                    <a:pt x="36" y="284"/>
                    <a:pt x="36" y="284"/>
                  </a:cubicBezTo>
                  <a:cubicBezTo>
                    <a:pt x="34" y="284"/>
                    <a:pt x="34" y="284"/>
                    <a:pt x="34" y="284"/>
                  </a:cubicBezTo>
                  <a:cubicBezTo>
                    <a:pt x="26" y="346"/>
                    <a:pt x="26" y="346"/>
                    <a:pt x="26" y="346"/>
                  </a:cubicBezTo>
                  <a:cubicBezTo>
                    <a:pt x="26" y="346"/>
                    <a:pt x="26" y="346"/>
                    <a:pt x="26" y="346"/>
                  </a:cubicBezTo>
                  <a:cubicBezTo>
                    <a:pt x="9" y="442"/>
                    <a:pt x="9" y="442"/>
                    <a:pt x="9" y="442"/>
                  </a:cubicBezTo>
                  <a:cubicBezTo>
                    <a:pt x="9" y="442"/>
                    <a:pt x="9" y="442"/>
                    <a:pt x="9" y="442"/>
                  </a:cubicBezTo>
                  <a:cubicBezTo>
                    <a:pt x="4" y="474"/>
                    <a:pt x="4" y="474"/>
                    <a:pt x="4" y="474"/>
                  </a:cubicBezTo>
                  <a:cubicBezTo>
                    <a:pt x="4" y="475"/>
                    <a:pt x="4" y="475"/>
                    <a:pt x="5" y="476"/>
                  </a:cubicBezTo>
                  <a:cubicBezTo>
                    <a:pt x="5" y="476"/>
                    <a:pt x="5" y="476"/>
                    <a:pt x="5" y="477"/>
                  </a:cubicBezTo>
                  <a:cubicBezTo>
                    <a:pt x="6" y="477"/>
                    <a:pt x="7" y="477"/>
                    <a:pt x="7" y="478"/>
                  </a:cubicBezTo>
                  <a:cubicBezTo>
                    <a:pt x="2" y="483"/>
                    <a:pt x="0" y="489"/>
                    <a:pt x="0" y="496"/>
                  </a:cubicBezTo>
                  <a:cubicBezTo>
                    <a:pt x="0" y="497"/>
                    <a:pt x="0" y="498"/>
                    <a:pt x="1" y="498"/>
                  </a:cubicBezTo>
                  <a:cubicBezTo>
                    <a:pt x="1" y="498"/>
                    <a:pt x="2" y="499"/>
                    <a:pt x="2" y="499"/>
                  </a:cubicBezTo>
                  <a:cubicBezTo>
                    <a:pt x="15" y="502"/>
                    <a:pt x="25" y="501"/>
                    <a:pt x="32" y="495"/>
                  </a:cubicBezTo>
                  <a:cubicBezTo>
                    <a:pt x="32" y="495"/>
                    <a:pt x="32" y="495"/>
                    <a:pt x="32" y="494"/>
                  </a:cubicBezTo>
                  <a:cubicBezTo>
                    <a:pt x="32" y="494"/>
                    <a:pt x="32" y="494"/>
                    <a:pt x="32" y="493"/>
                  </a:cubicBezTo>
                  <a:cubicBezTo>
                    <a:pt x="32" y="491"/>
                    <a:pt x="32" y="491"/>
                    <a:pt x="32" y="491"/>
                  </a:cubicBezTo>
                  <a:cubicBezTo>
                    <a:pt x="35" y="491"/>
                    <a:pt x="35" y="491"/>
                    <a:pt x="35" y="491"/>
                  </a:cubicBezTo>
                  <a:cubicBezTo>
                    <a:pt x="36" y="491"/>
                    <a:pt x="36" y="491"/>
                    <a:pt x="37" y="491"/>
                  </a:cubicBezTo>
                  <a:cubicBezTo>
                    <a:pt x="37" y="490"/>
                    <a:pt x="37" y="490"/>
                    <a:pt x="38" y="490"/>
                  </a:cubicBezTo>
                  <a:cubicBezTo>
                    <a:pt x="38" y="489"/>
                    <a:pt x="38" y="489"/>
                    <a:pt x="38" y="488"/>
                  </a:cubicBezTo>
                  <a:cubicBezTo>
                    <a:pt x="38" y="484"/>
                    <a:pt x="38" y="484"/>
                    <a:pt x="38" y="484"/>
                  </a:cubicBezTo>
                  <a:cubicBezTo>
                    <a:pt x="41" y="483"/>
                    <a:pt x="45" y="482"/>
                    <a:pt x="49" y="481"/>
                  </a:cubicBezTo>
                  <a:cubicBezTo>
                    <a:pt x="49" y="481"/>
                    <a:pt x="49" y="480"/>
                    <a:pt x="50" y="480"/>
                  </a:cubicBezTo>
                  <a:cubicBezTo>
                    <a:pt x="50" y="479"/>
                    <a:pt x="50" y="479"/>
                    <a:pt x="50" y="478"/>
                  </a:cubicBezTo>
                  <a:cubicBezTo>
                    <a:pt x="51" y="464"/>
                    <a:pt x="51" y="464"/>
                    <a:pt x="51" y="464"/>
                  </a:cubicBezTo>
                  <a:cubicBezTo>
                    <a:pt x="51" y="464"/>
                    <a:pt x="51" y="464"/>
                    <a:pt x="51" y="463"/>
                  </a:cubicBezTo>
                  <a:cubicBezTo>
                    <a:pt x="51" y="463"/>
                    <a:pt x="51" y="463"/>
                    <a:pt x="51" y="463"/>
                  </a:cubicBezTo>
                  <a:cubicBezTo>
                    <a:pt x="52" y="425"/>
                    <a:pt x="56" y="389"/>
                    <a:pt x="65" y="354"/>
                  </a:cubicBezTo>
                  <a:cubicBezTo>
                    <a:pt x="65" y="354"/>
                    <a:pt x="65" y="353"/>
                    <a:pt x="65" y="353"/>
                  </a:cubicBezTo>
                  <a:cubicBezTo>
                    <a:pt x="68" y="346"/>
                    <a:pt x="69" y="340"/>
                    <a:pt x="69" y="333"/>
                  </a:cubicBezTo>
                  <a:cubicBezTo>
                    <a:pt x="76" y="312"/>
                    <a:pt x="84" y="293"/>
                    <a:pt x="93" y="275"/>
                  </a:cubicBezTo>
                  <a:cubicBezTo>
                    <a:pt x="97" y="314"/>
                    <a:pt x="97" y="314"/>
                    <a:pt x="97" y="314"/>
                  </a:cubicBezTo>
                  <a:cubicBezTo>
                    <a:pt x="97" y="372"/>
                    <a:pt x="97" y="372"/>
                    <a:pt x="97" y="372"/>
                  </a:cubicBezTo>
                  <a:cubicBezTo>
                    <a:pt x="97" y="372"/>
                    <a:pt x="97" y="373"/>
                    <a:pt x="97" y="373"/>
                  </a:cubicBezTo>
                  <a:cubicBezTo>
                    <a:pt x="99" y="376"/>
                    <a:pt x="99" y="376"/>
                    <a:pt x="99" y="376"/>
                  </a:cubicBezTo>
                  <a:cubicBezTo>
                    <a:pt x="99" y="384"/>
                    <a:pt x="99" y="384"/>
                    <a:pt x="99" y="384"/>
                  </a:cubicBezTo>
                  <a:cubicBezTo>
                    <a:pt x="96" y="413"/>
                    <a:pt x="94" y="441"/>
                    <a:pt x="95" y="470"/>
                  </a:cubicBezTo>
                  <a:cubicBezTo>
                    <a:pt x="95" y="471"/>
                    <a:pt x="96" y="471"/>
                    <a:pt x="96" y="471"/>
                  </a:cubicBezTo>
                  <a:cubicBezTo>
                    <a:pt x="96" y="472"/>
                    <a:pt x="96" y="472"/>
                    <a:pt x="97" y="472"/>
                  </a:cubicBezTo>
                  <a:cubicBezTo>
                    <a:pt x="97" y="473"/>
                    <a:pt x="98" y="473"/>
                    <a:pt x="98" y="473"/>
                  </a:cubicBezTo>
                  <a:cubicBezTo>
                    <a:pt x="98" y="485"/>
                    <a:pt x="98" y="485"/>
                    <a:pt x="98" y="485"/>
                  </a:cubicBezTo>
                  <a:cubicBezTo>
                    <a:pt x="98" y="486"/>
                    <a:pt x="98" y="486"/>
                    <a:pt x="99" y="487"/>
                  </a:cubicBezTo>
                  <a:cubicBezTo>
                    <a:pt x="105" y="494"/>
                    <a:pt x="111" y="496"/>
                    <a:pt x="117" y="495"/>
                  </a:cubicBezTo>
                  <a:cubicBezTo>
                    <a:pt x="124" y="495"/>
                    <a:pt x="127" y="491"/>
                    <a:pt x="129" y="484"/>
                  </a:cubicBezTo>
                  <a:cubicBezTo>
                    <a:pt x="129" y="484"/>
                    <a:pt x="129" y="483"/>
                    <a:pt x="129" y="483"/>
                  </a:cubicBezTo>
                  <a:cubicBezTo>
                    <a:pt x="127" y="476"/>
                    <a:pt x="127" y="476"/>
                    <a:pt x="127" y="476"/>
                  </a:cubicBezTo>
                  <a:cubicBezTo>
                    <a:pt x="128" y="476"/>
                    <a:pt x="129" y="475"/>
                    <a:pt x="130" y="475"/>
                  </a:cubicBezTo>
                  <a:cubicBezTo>
                    <a:pt x="130" y="475"/>
                    <a:pt x="131" y="475"/>
                    <a:pt x="131" y="474"/>
                  </a:cubicBezTo>
                  <a:cubicBezTo>
                    <a:pt x="132" y="474"/>
                    <a:pt x="132" y="473"/>
                    <a:pt x="132" y="473"/>
                  </a:cubicBezTo>
                  <a:cubicBezTo>
                    <a:pt x="136" y="322"/>
                    <a:pt x="136" y="322"/>
                    <a:pt x="136" y="322"/>
                  </a:cubicBezTo>
                  <a:cubicBezTo>
                    <a:pt x="142" y="290"/>
                    <a:pt x="142" y="290"/>
                    <a:pt x="142" y="290"/>
                  </a:cubicBezTo>
                  <a:cubicBezTo>
                    <a:pt x="142" y="290"/>
                    <a:pt x="142" y="290"/>
                    <a:pt x="142" y="290"/>
                  </a:cubicBezTo>
                  <a:cubicBezTo>
                    <a:pt x="143" y="290"/>
                    <a:pt x="143" y="290"/>
                    <a:pt x="144" y="290"/>
                  </a:cubicBezTo>
                  <a:cubicBezTo>
                    <a:pt x="155" y="285"/>
                    <a:pt x="155" y="285"/>
                    <a:pt x="155" y="285"/>
                  </a:cubicBezTo>
                  <a:cubicBezTo>
                    <a:pt x="155" y="284"/>
                    <a:pt x="156" y="284"/>
                    <a:pt x="156" y="284"/>
                  </a:cubicBezTo>
                  <a:cubicBezTo>
                    <a:pt x="156" y="284"/>
                    <a:pt x="156" y="283"/>
                    <a:pt x="157" y="283"/>
                  </a:cubicBezTo>
                  <a:cubicBezTo>
                    <a:pt x="157" y="282"/>
                    <a:pt x="157" y="282"/>
                    <a:pt x="157" y="282"/>
                  </a:cubicBezTo>
                  <a:cubicBezTo>
                    <a:pt x="164" y="271"/>
                    <a:pt x="164" y="271"/>
                    <a:pt x="164" y="271"/>
                  </a:cubicBezTo>
                  <a:cubicBezTo>
                    <a:pt x="164" y="271"/>
                    <a:pt x="164" y="270"/>
                    <a:pt x="164" y="269"/>
                  </a:cubicBezTo>
                  <a:cubicBezTo>
                    <a:pt x="161" y="241"/>
                    <a:pt x="161" y="241"/>
                    <a:pt x="161" y="241"/>
                  </a:cubicBezTo>
                  <a:cubicBezTo>
                    <a:pt x="162" y="241"/>
                    <a:pt x="162" y="240"/>
                    <a:pt x="162" y="240"/>
                  </a:cubicBezTo>
                  <a:cubicBezTo>
                    <a:pt x="163" y="240"/>
                    <a:pt x="163" y="239"/>
                    <a:pt x="163" y="238"/>
                  </a:cubicBezTo>
                  <a:cubicBezTo>
                    <a:pt x="166" y="223"/>
                    <a:pt x="166" y="223"/>
                    <a:pt x="166" y="223"/>
                  </a:cubicBezTo>
                  <a:cubicBezTo>
                    <a:pt x="166" y="223"/>
                    <a:pt x="166" y="223"/>
                    <a:pt x="166" y="222"/>
                  </a:cubicBezTo>
                  <a:cubicBezTo>
                    <a:pt x="165" y="222"/>
                    <a:pt x="165" y="221"/>
                    <a:pt x="165" y="221"/>
                  </a:cubicBezTo>
                  <a:cubicBezTo>
                    <a:pt x="163" y="219"/>
                    <a:pt x="163" y="219"/>
                    <a:pt x="163" y="219"/>
                  </a:cubicBezTo>
                  <a:cubicBezTo>
                    <a:pt x="159" y="174"/>
                    <a:pt x="159" y="174"/>
                    <a:pt x="159" y="174"/>
                  </a:cubicBezTo>
                  <a:cubicBezTo>
                    <a:pt x="158" y="121"/>
                    <a:pt x="151" y="92"/>
                    <a:pt x="136" y="87"/>
                  </a:cubicBezTo>
                  <a:cubicBezTo>
                    <a:pt x="136" y="87"/>
                    <a:pt x="136" y="87"/>
                    <a:pt x="136" y="87"/>
                  </a:cubicBezTo>
                  <a:cubicBezTo>
                    <a:pt x="127" y="83"/>
                    <a:pt x="127" y="83"/>
                    <a:pt x="127" y="83"/>
                  </a:cubicBezTo>
                  <a:cubicBezTo>
                    <a:pt x="127" y="82"/>
                    <a:pt x="127" y="81"/>
                    <a:pt x="128" y="79"/>
                  </a:cubicBezTo>
                  <a:cubicBezTo>
                    <a:pt x="128" y="79"/>
                    <a:pt x="128" y="79"/>
                    <a:pt x="128" y="79"/>
                  </a:cubicBezTo>
                  <a:cubicBezTo>
                    <a:pt x="129" y="69"/>
                    <a:pt x="129" y="56"/>
                    <a:pt x="125" y="41"/>
                  </a:cubicBezTo>
                  <a:cubicBezTo>
                    <a:pt x="125" y="40"/>
                    <a:pt x="125" y="40"/>
                    <a:pt x="125" y="40"/>
                  </a:cubicBezTo>
                  <a:cubicBezTo>
                    <a:pt x="116" y="19"/>
                    <a:pt x="116" y="19"/>
                    <a:pt x="116" y="19"/>
                  </a:cubicBezTo>
                  <a:cubicBezTo>
                    <a:pt x="116" y="19"/>
                    <a:pt x="116" y="19"/>
                    <a:pt x="116" y="19"/>
                  </a:cubicBezTo>
                  <a:cubicBezTo>
                    <a:pt x="115" y="17"/>
                    <a:pt x="115" y="16"/>
                    <a:pt x="114" y="15"/>
                  </a:cubicBezTo>
                  <a:cubicBezTo>
                    <a:pt x="114" y="15"/>
                    <a:pt x="114" y="15"/>
                    <a:pt x="114" y="15"/>
                  </a:cubicBezTo>
                  <a:cubicBezTo>
                    <a:pt x="107" y="4"/>
                    <a:pt x="99" y="0"/>
                    <a:pt x="91" y="2"/>
                  </a:cubicBezTo>
                  <a:cubicBezTo>
                    <a:pt x="83" y="0"/>
                    <a:pt x="74" y="5"/>
                    <a:pt x="67" y="18"/>
                  </a:cubicBezTo>
                  <a:close/>
                  <a:moveTo>
                    <a:pt x="128" y="157"/>
                  </a:moveTo>
                  <a:cubicBezTo>
                    <a:pt x="133" y="183"/>
                    <a:pt x="133" y="183"/>
                    <a:pt x="133" y="183"/>
                  </a:cubicBezTo>
                  <a:cubicBezTo>
                    <a:pt x="134" y="189"/>
                    <a:pt x="134" y="189"/>
                    <a:pt x="134" y="189"/>
                  </a:cubicBezTo>
                  <a:cubicBezTo>
                    <a:pt x="132" y="185"/>
                    <a:pt x="129" y="180"/>
                    <a:pt x="126" y="176"/>
                  </a:cubicBezTo>
                  <a:cubicBezTo>
                    <a:pt x="128" y="157"/>
                    <a:pt x="128" y="157"/>
                    <a:pt x="128" y="157"/>
                  </a:cubicBezTo>
                  <a:close/>
                  <a:moveTo>
                    <a:pt x="27" y="268"/>
                  </a:moveTo>
                  <a:cubicBezTo>
                    <a:pt x="26" y="269"/>
                    <a:pt x="26" y="269"/>
                    <a:pt x="26" y="270"/>
                  </a:cubicBezTo>
                  <a:cubicBezTo>
                    <a:pt x="26" y="275"/>
                    <a:pt x="26" y="275"/>
                    <a:pt x="26" y="275"/>
                  </a:cubicBezTo>
                  <a:cubicBezTo>
                    <a:pt x="22" y="268"/>
                    <a:pt x="22" y="268"/>
                    <a:pt x="22" y="268"/>
                  </a:cubicBezTo>
                  <a:cubicBezTo>
                    <a:pt x="22" y="267"/>
                    <a:pt x="22" y="267"/>
                    <a:pt x="22" y="267"/>
                  </a:cubicBezTo>
                  <a:cubicBezTo>
                    <a:pt x="27" y="268"/>
                    <a:pt x="27" y="268"/>
                    <a:pt x="27" y="268"/>
                  </a:cubicBezTo>
                  <a:close/>
                  <a:moveTo>
                    <a:pt x="145" y="278"/>
                  </a:moveTo>
                  <a:cubicBezTo>
                    <a:pt x="147" y="277"/>
                    <a:pt x="147" y="277"/>
                    <a:pt x="147" y="277"/>
                  </a:cubicBezTo>
                  <a:cubicBezTo>
                    <a:pt x="148" y="278"/>
                    <a:pt x="148" y="278"/>
                    <a:pt x="148" y="278"/>
                  </a:cubicBezTo>
                  <a:cubicBezTo>
                    <a:pt x="148" y="279"/>
                    <a:pt x="148" y="279"/>
                    <a:pt x="148" y="279"/>
                  </a:cubicBezTo>
                  <a:cubicBezTo>
                    <a:pt x="149" y="279"/>
                    <a:pt x="149" y="279"/>
                    <a:pt x="149" y="279"/>
                  </a:cubicBezTo>
                  <a:cubicBezTo>
                    <a:pt x="148" y="278"/>
                    <a:pt x="148" y="278"/>
                    <a:pt x="148" y="278"/>
                  </a:cubicBezTo>
                  <a:cubicBezTo>
                    <a:pt x="149" y="277"/>
                    <a:pt x="149" y="277"/>
                    <a:pt x="149" y="277"/>
                  </a:cubicBezTo>
                  <a:cubicBezTo>
                    <a:pt x="149" y="277"/>
                    <a:pt x="149" y="277"/>
                    <a:pt x="150" y="278"/>
                  </a:cubicBezTo>
                  <a:cubicBezTo>
                    <a:pt x="152" y="279"/>
                    <a:pt x="152" y="279"/>
                    <a:pt x="152" y="279"/>
                  </a:cubicBezTo>
                  <a:cubicBezTo>
                    <a:pt x="148" y="281"/>
                    <a:pt x="148" y="281"/>
                    <a:pt x="148" y="281"/>
                  </a:cubicBezTo>
                  <a:cubicBezTo>
                    <a:pt x="148" y="279"/>
                    <a:pt x="148" y="279"/>
                    <a:pt x="148" y="279"/>
                  </a:cubicBezTo>
                  <a:cubicBezTo>
                    <a:pt x="145" y="278"/>
                    <a:pt x="145" y="278"/>
                    <a:pt x="145" y="278"/>
                  </a:cubicBezTo>
                  <a:close/>
                  <a:moveTo>
                    <a:pt x="144" y="280"/>
                  </a:moveTo>
                  <a:cubicBezTo>
                    <a:pt x="144" y="280"/>
                    <a:pt x="144" y="280"/>
                    <a:pt x="144" y="280"/>
                  </a:cubicBezTo>
                  <a:cubicBezTo>
                    <a:pt x="144" y="282"/>
                    <a:pt x="144" y="282"/>
                    <a:pt x="144" y="282"/>
                  </a:cubicBezTo>
                  <a:cubicBezTo>
                    <a:pt x="143" y="282"/>
                    <a:pt x="143" y="282"/>
                    <a:pt x="143" y="282"/>
                  </a:cubicBezTo>
                  <a:cubicBezTo>
                    <a:pt x="143" y="282"/>
                    <a:pt x="143" y="282"/>
                    <a:pt x="143" y="282"/>
                  </a:cubicBezTo>
                  <a:cubicBezTo>
                    <a:pt x="143" y="282"/>
                    <a:pt x="143" y="282"/>
                    <a:pt x="143" y="282"/>
                  </a:cubicBezTo>
                  <a:cubicBezTo>
                    <a:pt x="142" y="282"/>
                    <a:pt x="142" y="282"/>
                    <a:pt x="142" y="282"/>
                  </a:cubicBezTo>
                  <a:cubicBezTo>
                    <a:pt x="142" y="281"/>
                    <a:pt x="143" y="280"/>
                    <a:pt x="144" y="280"/>
                  </a:cubicBezTo>
                  <a:close/>
                  <a:moveTo>
                    <a:pt x="14" y="443"/>
                  </a:moveTo>
                  <a:cubicBezTo>
                    <a:pt x="14" y="443"/>
                    <a:pt x="14" y="443"/>
                    <a:pt x="14" y="443"/>
                  </a:cubicBezTo>
                  <a:cubicBezTo>
                    <a:pt x="14" y="443"/>
                    <a:pt x="14" y="443"/>
                    <a:pt x="14" y="44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2" name="Freeform 439"/>
            <p:cNvSpPr>
              <a:spLocks/>
            </p:cNvSpPr>
            <p:nvPr/>
          </p:nvSpPr>
          <p:spPr bwMode="auto">
            <a:xfrm>
              <a:off x="5326063" y="3482975"/>
              <a:ext cx="96838" cy="150812"/>
            </a:xfrm>
            <a:custGeom>
              <a:avLst/>
              <a:gdLst>
                <a:gd name="T0" fmla="*/ 18 w 62"/>
                <a:gd name="T1" fmla="*/ 45 h 98"/>
                <a:gd name="T2" fmla="*/ 21 w 62"/>
                <a:gd name="T3" fmla="*/ 39 h 98"/>
                <a:gd name="T4" fmla="*/ 24 w 62"/>
                <a:gd name="T5" fmla="*/ 33 h 98"/>
                <a:gd name="T6" fmla="*/ 31 w 62"/>
                <a:gd name="T7" fmla="*/ 16 h 98"/>
                <a:gd name="T8" fmla="*/ 46 w 62"/>
                <a:gd name="T9" fmla="*/ 16 h 98"/>
                <a:gd name="T10" fmla="*/ 62 w 62"/>
                <a:gd name="T11" fmla="*/ 33 h 98"/>
                <a:gd name="T12" fmla="*/ 60 w 62"/>
                <a:gd name="T13" fmla="*/ 17 h 98"/>
                <a:gd name="T14" fmla="*/ 60 w 62"/>
                <a:gd name="T15" fmla="*/ 14 h 98"/>
                <a:gd name="T16" fmla="*/ 39 w 62"/>
                <a:gd name="T17" fmla="*/ 1 h 98"/>
                <a:gd name="T18" fmla="*/ 17 w 62"/>
                <a:gd name="T19" fmla="*/ 16 h 98"/>
                <a:gd name="T20" fmla="*/ 8 w 62"/>
                <a:gd name="T21" fmla="*/ 46 h 98"/>
                <a:gd name="T22" fmla="*/ 4 w 62"/>
                <a:gd name="T23" fmla="*/ 72 h 98"/>
                <a:gd name="T24" fmla="*/ 0 w 62"/>
                <a:gd name="T25" fmla="*/ 83 h 98"/>
                <a:gd name="T26" fmla="*/ 4 w 62"/>
                <a:gd name="T27" fmla="*/ 98 h 98"/>
                <a:gd name="T28" fmla="*/ 6 w 62"/>
                <a:gd name="T29" fmla="*/ 97 h 98"/>
                <a:gd name="T30" fmla="*/ 22 w 62"/>
                <a:gd name="T31" fmla="*/ 78 h 98"/>
                <a:gd name="T32" fmla="*/ 24 w 62"/>
                <a:gd name="T33" fmla="*/ 57 h 98"/>
                <a:gd name="T34" fmla="*/ 22 w 62"/>
                <a:gd name="T35" fmla="*/ 52 h 98"/>
                <a:gd name="T36" fmla="*/ 18 w 62"/>
                <a:gd name="T3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98">
                  <a:moveTo>
                    <a:pt x="18" y="45"/>
                  </a:moveTo>
                  <a:cubicBezTo>
                    <a:pt x="21" y="39"/>
                    <a:pt x="21" y="39"/>
                    <a:pt x="21" y="39"/>
                  </a:cubicBezTo>
                  <a:cubicBezTo>
                    <a:pt x="24" y="33"/>
                    <a:pt x="24" y="33"/>
                    <a:pt x="24" y="33"/>
                  </a:cubicBezTo>
                  <a:cubicBezTo>
                    <a:pt x="25" y="27"/>
                    <a:pt x="27" y="21"/>
                    <a:pt x="31" y="16"/>
                  </a:cubicBezTo>
                  <a:cubicBezTo>
                    <a:pt x="36" y="18"/>
                    <a:pt x="41" y="18"/>
                    <a:pt x="46" y="16"/>
                  </a:cubicBezTo>
                  <a:cubicBezTo>
                    <a:pt x="62" y="33"/>
                    <a:pt x="62" y="33"/>
                    <a:pt x="62" y="33"/>
                  </a:cubicBezTo>
                  <a:cubicBezTo>
                    <a:pt x="60" y="17"/>
                    <a:pt x="60" y="17"/>
                    <a:pt x="60" y="17"/>
                  </a:cubicBezTo>
                  <a:cubicBezTo>
                    <a:pt x="60" y="14"/>
                    <a:pt x="60" y="14"/>
                    <a:pt x="60" y="14"/>
                  </a:cubicBezTo>
                  <a:cubicBezTo>
                    <a:pt x="53" y="4"/>
                    <a:pt x="47" y="0"/>
                    <a:pt x="39" y="1"/>
                  </a:cubicBezTo>
                  <a:cubicBezTo>
                    <a:pt x="32" y="0"/>
                    <a:pt x="24" y="5"/>
                    <a:pt x="17" y="16"/>
                  </a:cubicBezTo>
                  <a:cubicBezTo>
                    <a:pt x="8" y="46"/>
                    <a:pt x="8" y="46"/>
                    <a:pt x="8" y="46"/>
                  </a:cubicBezTo>
                  <a:cubicBezTo>
                    <a:pt x="1" y="57"/>
                    <a:pt x="0" y="66"/>
                    <a:pt x="4" y="72"/>
                  </a:cubicBezTo>
                  <a:cubicBezTo>
                    <a:pt x="2" y="76"/>
                    <a:pt x="1" y="79"/>
                    <a:pt x="0" y="83"/>
                  </a:cubicBezTo>
                  <a:cubicBezTo>
                    <a:pt x="0" y="89"/>
                    <a:pt x="1" y="93"/>
                    <a:pt x="4" y="98"/>
                  </a:cubicBezTo>
                  <a:cubicBezTo>
                    <a:pt x="6" y="97"/>
                    <a:pt x="6" y="97"/>
                    <a:pt x="6" y="97"/>
                  </a:cubicBezTo>
                  <a:cubicBezTo>
                    <a:pt x="7" y="88"/>
                    <a:pt x="12" y="81"/>
                    <a:pt x="22" y="78"/>
                  </a:cubicBezTo>
                  <a:cubicBezTo>
                    <a:pt x="24" y="57"/>
                    <a:pt x="24" y="57"/>
                    <a:pt x="24" y="57"/>
                  </a:cubicBezTo>
                  <a:cubicBezTo>
                    <a:pt x="23" y="56"/>
                    <a:pt x="23" y="54"/>
                    <a:pt x="22" y="52"/>
                  </a:cubicBezTo>
                  <a:cubicBezTo>
                    <a:pt x="18" y="53"/>
                    <a:pt x="17" y="51"/>
                    <a:pt x="18" y="45"/>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3" name="Freeform 440"/>
            <p:cNvSpPr>
              <a:spLocks/>
            </p:cNvSpPr>
            <p:nvPr/>
          </p:nvSpPr>
          <p:spPr bwMode="auto">
            <a:xfrm>
              <a:off x="5353050" y="3514725"/>
              <a:ext cx="63500" cy="120650"/>
            </a:xfrm>
            <a:custGeom>
              <a:avLst/>
              <a:gdLst>
                <a:gd name="T0" fmla="*/ 4 w 41"/>
                <a:gd name="T1" fmla="*/ 18 h 78"/>
                <a:gd name="T2" fmla="*/ 1 w 41"/>
                <a:gd name="T3" fmla="*/ 24 h 78"/>
                <a:gd name="T4" fmla="*/ 5 w 41"/>
                <a:gd name="T5" fmla="*/ 31 h 78"/>
                <a:gd name="T6" fmla="*/ 7 w 41"/>
                <a:gd name="T7" fmla="*/ 36 h 78"/>
                <a:gd name="T8" fmla="*/ 5 w 41"/>
                <a:gd name="T9" fmla="*/ 57 h 78"/>
                <a:gd name="T10" fmla="*/ 16 w 41"/>
                <a:gd name="T11" fmla="*/ 78 h 78"/>
                <a:gd name="T12" fmla="*/ 25 w 41"/>
                <a:gd name="T13" fmla="*/ 62 h 78"/>
                <a:gd name="T14" fmla="*/ 23 w 41"/>
                <a:gd name="T15" fmla="*/ 47 h 78"/>
                <a:gd name="T16" fmla="*/ 10 w 41"/>
                <a:gd name="T17" fmla="*/ 41 h 78"/>
                <a:gd name="T18" fmla="*/ 37 w 41"/>
                <a:gd name="T19" fmla="*/ 11 h 78"/>
                <a:gd name="T20" fmla="*/ 24 w 41"/>
                <a:gd name="T21" fmla="*/ 0 h 78"/>
                <a:gd name="T22" fmla="*/ 15 w 41"/>
                <a:gd name="T23" fmla="*/ 0 h 78"/>
                <a:gd name="T24" fmla="*/ 10 w 41"/>
                <a:gd name="T25" fmla="*/ 15 h 78"/>
                <a:gd name="T26" fmla="*/ 4 w 41"/>
                <a:gd name="T2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78">
                  <a:moveTo>
                    <a:pt x="4" y="18"/>
                  </a:moveTo>
                  <a:cubicBezTo>
                    <a:pt x="1" y="24"/>
                    <a:pt x="1" y="24"/>
                    <a:pt x="1" y="24"/>
                  </a:cubicBezTo>
                  <a:cubicBezTo>
                    <a:pt x="0" y="30"/>
                    <a:pt x="1" y="32"/>
                    <a:pt x="5" y="31"/>
                  </a:cubicBezTo>
                  <a:cubicBezTo>
                    <a:pt x="6" y="33"/>
                    <a:pt x="6" y="35"/>
                    <a:pt x="7" y="36"/>
                  </a:cubicBezTo>
                  <a:cubicBezTo>
                    <a:pt x="5" y="57"/>
                    <a:pt x="5" y="57"/>
                    <a:pt x="5" y="57"/>
                  </a:cubicBezTo>
                  <a:cubicBezTo>
                    <a:pt x="11" y="63"/>
                    <a:pt x="15" y="70"/>
                    <a:pt x="16" y="78"/>
                  </a:cubicBezTo>
                  <a:cubicBezTo>
                    <a:pt x="25" y="62"/>
                    <a:pt x="25" y="62"/>
                    <a:pt x="25" y="62"/>
                  </a:cubicBezTo>
                  <a:cubicBezTo>
                    <a:pt x="23" y="47"/>
                    <a:pt x="23" y="47"/>
                    <a:pt x="23" y="47"/>
                  </a:cubicBezTo>
                  <a:cubicBezTo>
                    <a:pt x="17" y="46"/>
                    <a:pt x="13" y="44"/>
                    <a:pt x="10" y="41"/>
                  </a:cubicBezTo>
                  <a:cubicBezTo>
                    <a:pt x="32" y="48"/>
                    <a:pt x="41" y="38"/>
                    <a:pt x="37" y="11"/>
                  </a:cubicBezTo>
                  <a:cubicBezTo>
                    <a:pt x="32" y="9"/>
                    <a:pt x="27" y="5"/>
                    <a:pt x="24" y="0"/>
                  </a:cubicBezTo>
                  <a:cubicBezTo>
                    <a:pt x="15" y="0"/>
                    <a:pt x="15" y="0"/>
                    <a:pt x="15" y="0"/>
                  </a:cubicBezTo>
                  <a:cubicBezTo>
                    <a:pt x="10" y="15"/>
                    <a:pt x="10" y="15"/>
                    <a:pt x="10" y="15"/>
                  </a:cubicBezTo>
                  <a:cubicBezTo>
                    <a:pt x="4" y="18"/>
                    <a:pt x="4" y="18"/>
                    <a:pt x="4" y="18"/>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4" name="Freeform 441"/>
            <p:cNvSpPr>
              <a:spLocks/>
            </p:cNvSpPr>
            <p:nvPr/>
          </p:nvSpPr>
          <p:spPr bwMode="auto">
            <a:xfrm>
              <a:off x="5272088" y="3611563"/>
              <a:ext cx="112713" cy="223837"/>
            </a:xfrm>
            <a:custGeom>
              <a:avLst/>
              <a:gdLst>
                <a:gd name="T0" fmla="*/ 52 w 73"/>
                <a:gd name="T1" fmla="*/ 10 h 145"/>
                <a:gd name="T2" fmla="*/ 41 w 73"/>
                <a:gd name="T3" fmla="*/ 16 h 145"/>
                <a:gd name="T4" fmla="*/ 39 w 73"/>
                <a:gd name="T5" fmla="*/ 15 h 145"/>
                <a:gd name="T6" fmla="*/ 35 w 73"/>
                <a:gd name="T7" fmla="*/ 0 h 145"/>
                <a:gd name="T8" fmla="*/ 24 w 73"/>
                <a:gd name="T9" fmla="*/ 1 h 145"/>
                <a:gd name="T10" fmla="*/ 6 w 73"/>
                <a:gd name="T11" fmla="*/ 70 h 145"/>
                <a:gd name="T12" fmla="*/ 2 w 73"/>
                <a:gd name="T13" fmla="*/ 135 h 145"/>
                <a:gd name="T14" fmla="*/ 0 w 73"/>
                <a:gd name="T15" fmla="*/ 137 h 145"/>
                <a:gd name="T16" fmla="*/ 3 w 73"/>
                <a:gd name="T17" fmla="*/ 145 h 145"/>
                <a:gd name="T18" fmla="*/ 15 w 73"/>
                <a:gd name="T19" fmla="*/ 136 h 145"/>
                <a:gd name="T20" fmla="*/ 14 w 73"/>
                <a:gd name="T21" fmla="*/ 130 h 145"/>
                <a:gd name="T22" fmla="*/ 10 w 73"/>
                <a:gd name="T23" fmla="*/ 131 h 145"/>
                <a:gd name="T24" fmla="*/ 21 w 73"/>
                <a:gd name="T25" fmla="*/ 85 h 145"/>
                <a:gd name="T26" fmla="*/ 26 w 73"/>
                <a:gd name="T27" fmla="*/ 38 h 145"/>
                <a:gd name="T28" fmla="*/ 31 w 73"/>
                <a:gd name="T29" fmla="*/ 64 h 145"/>
                <a:gd name="T30" fmla="*/ 36 w 73"/>
                <a:gd name="T31" fmla="*/ 103 h 145"/>
                <a:gd name="T32" fmla="*/ 29 w 73"/>
                <a:gd name="T33" fmla="*/ 143 h 145"/>
                <a:gd name="T34" fmla="*/ 73 w 73"/>
                <a:gd name="T35" fmla="*/ 141 h 145"/>
                <a:gd name="T36" fmla="*/ 65 w 73"/>
                <a:gd name="T37" fmla="*/ 26 h 145"/>
                <a:gd name="T38" fmla="*/ 52 w 73"/>
                <a:gd name="T39" fmla="*/ 1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145">
                  <a:moveTo>
                    <a:pt x="52" y="10"/>
                  </a:moveTo>
                  <a:cubicBezTo>
                    <a:pt x="41" y="16"/>
                    <a:pt x="41" y="16"/>
                    <a:pt x="41" y="16"/>
                  </a:cubicBezTo>
                  <a:cubicBezTo>
                    <a:pt x="40" y="16"/>
                    <a:pt x="40" y="15"/>
                    <a:pt x="39" y="15"/>
                  </a:cubicBezTo>
                  <a:cubicBezTo>
                    <a:pt x="36" y="10"/>
                    <a:pt x="35" y="6"/>
                    <a:pt x="35" y="0"/>
                  </a:cubicBezTo>
                  <a:cubicBezTo>
                    <a:pt x="24" y="1"/>
                    <a:pt x="24" y="1"/>
                    <a:pt x="24" y="1"/>
                  </a:cubicBezTo>
                  <a:cubicBezTo>
                    <a:pt x="11" y="5"/>
                    <a:pt x="5" y="28"/>
                    <a:pt x="6" y="70"/>
                  </a:cubicBezTo>
                  <a:cubicBezTo>
                    <a:pt x="2" y="135"/>
                    <a:pt x="2" y="135"/>
                    <a:pt x="2" y="135"/>
                  </a:cubicBezTo>
                  <a:cubicBezTo>
                    <a:pt x="1" y="136"/>
                    <a:pt x="1" y="137"/>
                    <a:pt x="0" y="137"/>
                  </a:cubicBezTo>
                  <a:cubicBezTo>
                    <a:pt x="3" y="145"/>
                    <a:pt x="3" y="145"/>
                    <a:pt x="3" y="145"/>
                  </a:cubicBezTo>
                  <a:cubicBezTo>
                    <a:pt x="15" y="136"/>
                    <a:pt x="15" y="136"/>
                    <a:pt x="15" y="136"/>
                  </a:cubicBezTo>
                  <a:cubicBezTo>
                    <a:pt x="14" y="130"/>
                    <a:pt x="14" y="130"/>
                    <a:pt x="14" y="130"/>
                  </a:cubicBezTo>
                  <a:cubicBezTo>
                    <a:pt x="13" y="130"/>
                    <a:pt x="11" y="130"/>
                    <a:pt x="10" y="131"/>
                  </a:cubicBezTo>
                  <a:cubicBezTo>
                    <a:pt x="21" y="85"/>
                    <a:pt x="21" y="85"/>
                    <a:pt x="21" y="85"/>
                  </a:cubicBezTo>
                  <a:cubicBezTo>
                    <a:pt x="26" y="38"/>
                    <a:pt x="26" y="38"/>
                    <a:pt x="26" y="38"/>
                  </a:cubicBezTo>
                  <a:cubicBezTo>
                    <a:pt x="31" y="64"/>
                    <a:pt x="31" y="64"/>
                    <a:pt x="31" y="64"/>
                  </a:cubicBezTo>
                  <a:cubicBezTo>
                    <a:pt x="36" y="103"/>
                    <a:pt x="36" y="103"/>
                    <a:pt x="36" y="103"/>
                  </a:cubicBezTo>
                  <a:cubicBezTo>
                    <a:pt x="29" y="143"/>
                    <a:pt x="29" y="143"/>
                    <a:pt x="29" y="143"/>
                  </a:cubicBezTo>
                  <a:cubicBezTo>
                    <a:pt x="73" y="141"/>
                    <a:pt x="73" y="141"/>
                    <a:pt x="73" y="141"/>
                  </a:cubicBezTo>
                  <a:cubicBezTo>
                    <a:pt x="65" y="26"/>
                    <a:pt x="65" y="26"/>
                    <a:pt x="65" y="26"/>
                  </a:cubicBezTo>
                  <a:cubicBezTo>
                    <a:pt x="52" y="10"/>
                    <a:pt x="52" y="10"/>
                    <a:pt x="52" y="10"/>
                  </a:cubicBezTo>
                  <a:close/>
                </a:path>
              </a:pathLst>
            </a:custGeom>
            <a:solidFill>
              <a:srgbClr val="EEEEE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5" name="Freeform 442"/>
            <p:cNvSpPr>
              <a:spLocks/>
            </p:cNvSpPr>
            <p:nvPr/>
          </p:nvSpPr>
          <p:spPr bwMode="auto">
            <a:xfrm>
              <a:off x="5316538" y="3587750"/>
              <a:ext cx="101600" cy="252412"/>
            </a:xfrm>
            <a:custGeom>
              <a:avLst/>
              <a:gdLst>
                <a:gd name="T0" fmla="*/ 12 w 65"/>
                <a:gd name="T1" fmla="*/ 31 h 163"/>
                <a:gd name="T2" fmla="*/ 23 w 65"/>
                <a:gd name="T3" fmla="*/ 25 h 163"/>
                <a:gd name="T4" fmla="*/ 36 w 65"/>
                <a:gd name="T5" fmla="*/ 41 h 163"/>
                <a:gd name="T6" fmla="*/ 44 w 65"/>
                <a:gd name="T7" fmla="*/ 156 h 163"/>
                <a:gd name="T8" fmla="*/ 0 w 65"/>
                <a:gd name="T9" fmla="*/ 158 h 163"/>
                <a:gd name="T10" fmla="*/ 47 w 65"/>
                <a:gd name="T11" fmla="*/ 162 h 163"/>
                <a:gd name="T12" fmla="*/ 40 w 65"/>
                <a:gd name="T13" fmla="*/ 45 h 163"/>
                <a:gd name="T14" fmla="*/ 61 w 65"/>
                <a:gd name="T15" fmla="*/ 20 h 163"/>
                <a:gd name="T16" fmla="*/ 65 w 65"/>
                <a:gd name="T17" fmla="*/ 26 h 163"/>
                <a:gd name="T18" fmla="*/ 65 w 65"/>
                <a:gd name="T19" fmla="*/ 19 h 163"/>
                <a:gd name="T20" fmla="*/ 65 w 65"/>
                <a:gd name="T21" fmla="*/ 8 h 163"/>
                <a:gd name="T22" fmla="*/ 58 w 65"/>
                <a:gd name="T23" fmla="*/ 0 h 163"/>
                <a:gd name="T24" fmla="*/ 63 w 65"/>
                <a:gd name="T25" fmla="*/ 14 h 163"/>
                <a:gd name="T26" fmla="*/ 40 w 65"/>
                <a:gd name="T27" fmla="*/ 42 h 163"/>
                <a:gd name="T28" fmla="*/ 24 w 65"/>
                <a:gd name="T29" fmla="*/ 22 h 163"/>
                <a:gd name="T30" fmla="*/ 12 w 65"/>
                <a:gd name="T31" fmla="*/ 29 h 163"/>
                <a:gd name="T32" fmla="*/ 12 w 65"/>
                <a:gd name="T33" fmla="*/ 3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163">
                  <a:moveTo>
                    <a:pt x="12" y="31"/>
                  </a:moveTo>
                  <a:cubicBezTo>
                    <a:pt x="23" y="25"/>
                    <a:pt x="23" y="25"/>
                    <a:pt x="23" y="25"/>
                  </a:cubicBezTo>
                  <a:cubicBezTo>
                    <a:pt x="36" y="41"/>
                    <a:pt x="36" y="41"/>
                    <a:pt x="36" y="41"/>
                  </a:cubicBezTo>
                  <a:cubicBezTo>
                    <a:pt x="44" y="156"/>
                    <a:pt x="44" y="156"/>
                    <a:pt x="44" y="156"/>
                  </a:cubicBezTo>
                  <a:cubicBezTo>
                    <a:pt x="0" y="158"/>
                    <a:pt x="0" y="158"/>
                    <a:pt x="0" y="158"/>
                  </a:cubicBezTo>
                  <a:cubicBezTo>
                    <a:pt x="17" y="162"/>
                    <a:pt x="33" y="163"/>
                    <a:pt x="47" y="162"/>
                  </a:cubicBezTo>
                  <a:cubicBezTo>
                    <a:pt x="40" y="45"/>
                    <a:pt x="40" y="45"/>
                    <a:pt x="40" y="45"/>
                  </a:cubicBezTo>
                  <a:cubicBezTo>
                    <a:pt x="44" y="35"/>
                    <a:pt x="51" y="27"/>
                    <a:pt x="61" y="20"/>
                  </a:cubicBezTo>
                  <a:cubicBezTo>
                    <a:pt x="65" y="26"/>
                    <a:pt x="65" y="26"/>
                    <a:pt x="65" y="26"/>
                  </a:cubicBezTo>
                  <a:cubicBezTo>
                    <a:pt x="65" y="23"/>
                    <a:pt x="65" y="21"/>
                    <a:pt x="65" y="19"/>
                  </a:cubicBezTo>
                  <a:cubicBezTo>
                    <a:pt x="64" y="16"/>
                    <a:pt x="65" y="12"/>
                    <a:pt x="65" y="8"/>
                  </a:cubicBezTo>
                  <a:cubicBezTo>
                    <a:pt x="58" y="0"/>
                    <a:pt x="58" y="0"/>
                    <a:pt x="58" y="0"/>
                  </a:cubicBezTo>
                  <a:cubicBezTo>
                    <a:pt x="58" y="8"/>
                    <a:pt x="60" y="12"/>
                    <a:pt x="63" y="14"/>
                  </a:cubicBezTo>
                  <a:cubicBezTo>
                    <a:pt x="52" y="20"/>
                    <a:pt x="44" y="29"/>
                    <a:pt x="40" y="42"/>
                  </a:cubicBezTo>
                  <a:cubicBezTo>
                    <a:pt x="24" y="22"/>
                    <a:pt x="24" y="22"/>
                    <a:pt x="24" y="22"/>
                  </a:cubicBezTo>
                  <a:cubicBezTo>
                    <a:pt x="12" y="29"/>
                    <a:pt x="12" y="29"/>
                    <a:pt x="12" y="29"/>
                  </a:cubicBezTo>
                  <a:cubicBezTo>
                    <a:pt x="12" y="30"/>
                    <a:pt x="12" y="31"/>
                    <a:pt x="12" y="31"/>
                  </a:cubicBezTo>
                  <a:close/>
                </a:path>
              </a:pathLst>
            </a:custGeom>
            <a:solidFill>
              <a:srgbClr val="99999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6" name="Freeform 443"/>
            <p:cNvSpPr>
              <a:spLocks/>
            </p:cNvSpPr>
            <p:nvPr/>
          </p:nvSpPr>
          <p:spPr bwMode="auto">
            <a:xfrm>
              <a:off x="5332413" y="3632200"/>
              <a:ext cx="3175" cy="3175"/>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cubicBezTo>
                    <a:pt x="2" y="2"/>
                    <a:pt x="2" y="1"/>
                    <a:pt x="2" y="0"/>
                  </a:cubicBezTo>
                  <a:cubicBezTo>
                    <a:pt x="0" y="1"/>
                    <a:pt x="0" y="1"/>
                    <a:pt x="0" y="1"/>
                  </a:cubicBezTo>
                  <a:cubicBezTo>
                    <a:pt x="1" y="1"/>
                    <a:pt x="1" y="2"/>
                    <a:pt x="2" y="2"/>
                  </a:cubicBezTo>
                  <a:close/>
                </a:path>
              </a:pathLst>
            </a:custGeom>
            <a:solidFill>
              <a:srgbClr val="E2DA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7" name="Freeform 444"/>
            <p:cNvSpPr>
              <a:spLocks/>
            </p:cNvSpPr>
            <p:nvPr/>
          </p:nvSpPr>
          <p:spPr bwMode="auto">
            <a:xfrm>
              <a:off x="5335588" y="3603625"/>
              <a:ext cx="42863" cy="49212"/>
            </a:xfrm>
            <a:custGeom>
              <a:avLst/>
              <a:gdLst>
                <a:gd name="T0" fmla="*/ 0 w 28"/>
                <a:gd name="T1" fmla="*/ 19 h 32"/>
                <a:gd name="T2" fmla="*/ 12 w 28"/>
                <a:gd name="T3" fmla="*/ 12 h 32"/>
                <a:gd name="T4" fmla="*/ 28 w 28"/>
                <a:gd name="T5" fmla="*/ 32 h 32"/>
                <a:gd name="T6" fmla="*/ 27 w 28"/>
                <a:gd name="T7" fmla="*/ 21 h 32"/>
                <a:gd name="T8" fmla="*/ 16 w 28"/>
                <a:gd name="T9" fmla="*/ 0 h 32"/>
                <a:gd name="T10" fmla="*/ 0 w 28"/>
                <a:gd name="T11" fmla="*/ 19 h 32"/>
              </a:gdLst>
              <a:ahLst/>
              <a:cxnLst>
                <a:cxn ang="0">
                  <a:pos x="T0" y="T1"/>
                </a:cxn>
                <a:cxn ang="0">
                  <a:pos x="T2" y="T3"/>
                </a:cxn>
                <a:cxn ang="0">
                  <a:pos x="T4" y="T5"/>
                </a:cxn>
                <a:cxn ang="0">
                  <a:pos x="T6" y="T7"/>
                </a:cxn>
                <a:cxn ang="0">
                  <a:pos x="T8" y="T9"/>
                </a:cxn>
                <a:cxn ang="0">
                  <a:pos x="T10" y="T11"/>
                </a:cxn>
              </a:cxnLst>
              <a:rect l="0" t="0" r="r" b="b"/>
              <a:pathLst>
                <a:path w="28" h="32">
                  <a:moveTo>
                    <a:pt x="0" y="19"/>
                  </a:moveTo>
                  <a:cubicBezTo>
                    <a:pt x="12" y="12"/>
                    <a:pt x="12" y="12"/>
                    <a:pt x="12" y="12"/>
                  </a:cubicBezTo>
                  <a:cubicBezTo>
                    <a:pt x="28" y="32"/>
                    <a:pt x="28" y="32"/>
                    <a:pt x="28" y="32"/>
                  </a:cubicBezTo>
                  <a:cubicBezTo>
                    <a:pt x="28" y="28"/>
                    <a:pt x="28" y="24"/>
                    <a:pt x="27" y="21"/>
                  </a:cubicBezTo>
                  <a:cubicBezTo>
                    <a:pt x="26" y="13"/>
                    <a:pt x="22" y="6"/>
                    <a:pt x="16" y="0"/>
                  </a:cubicBezTo>
                  <a:cubicBezTo>
                    <a:pt x="6" y="3"/>
                    <a:pt x="1" y="10"/>
                    <a:pt x="0" y="19"/>
                  </a:cubicBezTo>
                  <a:close/>
                </a:path>
              </a:pathLst>
            </a:custGeom>
            <a:solidFill>
              <a:srgbClr val="EEEEE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8" name="Freeform 445"/>
            <p:cNvSpPr>
              <a:spLocks/>
            </p:cNvSpPr>
            <p:nvPr/>
          </p:nvSpPr>
          <p:spPr bwMode="auto">
            <a:xfrm>
              <a:off x="5419725" y="3505200"/>
              <a:ext cx="3175" cy="3175"/>
            </a:xfrm>
            <a:custGeom>
              <a:avLst/>
              <a:gdLst>
                <a:gd name="T0" fmla="*/ 0 w 2"/>
                <a:gd name="T1" fmla="*/ 3 h 3"/>
                <a:gd name="T2" fmla="*/ 2 w 2"/>
                <a:gd name="T3" fmla="*/ 3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cubicBezTo>
                    <a:pt x="2" y="3"/>
                    <a:pt x="2" y="3"/>
                    <a:pt x="2" y="3"/>
                  </a:cubicBezTo>
                  <a:cubicBezTo>
                    <a:pt x="1" y="2"/>
                    <a:pt x="0" y="1"/>
                    <a:pt x="0" y="0"/>
                  </a:cubicBezTo>
                  <a:cubicBezTo>
                    <a:pt x="0" y="3"/>
                    <a:pt x="0" y="3"/>
                    <a:pt x="0" y="3"/>
                  </a:cubicBezTo>
                  <a:close/>
                </a:path>
              </a:pathLst>
            </a:custGeom>
            <a:solidFill>
              <a:srgbClr val="CAB96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9" name="Freeform 446"/>
            <p:cNvSpPr>
              <a:spLocks/>
            </p:cNvSpPr>
            <p:nvPr/>
          </p:nvSpPr>
          <p:spPr bwMode="auto">
            <a:xfrm>
              <a:off x="5397500" y="3506788"/>
              <a:ext cx="44450" cy="149225"/>
            </a:xfrm>
            <a:custGeom>
              <a:avLst/>
              <a:gdLst>
                <a:gd name="T0" fmla="*/ 16 w 29"/>
                <a:gd name="T1" fmla="*/ 1 h 96"/>
                <a:gd name="T2" fmla="*/ 14 w 29"/>
                <a:gd name="T3" fmla="*/ 1 h 96"/>
                <a:gd name="T4" fmla="*/ 16 w 29"/>
                <a:gd name="T5" fmla="*/ 17 h 96"/>
                <a:gd name="T6" fmla="*/ 0 w 29"/>
                <a:gd name="T7" fmla="*/ 0 h 96"/>
                <a:gd name="T8" fmla="*/ 11 w 29"/>
                <a:gd name="T9" fmla="*/ 17 h 96"/>
                <a:gd name="T10" fmla="*/ 10 w 29"/>
                <a:gd name="T11" fmla="*/ 43 h 96"/>
                <a:gd name="T12" fmla="*/ 6 w 29"/>
                <a:gd name="T13" fmla="*/ 47 h 96"/>
                <a:gd name="T14" fmla="*/ 6 w 29"/>
                <a:gd name="T15" fmla="*/ 52 h 96"/>
                <a:gd name="T16" fmla="*/ 13 w 29"/>
                <a:gd name="T17" fmla="*/ 60 h 96"/>
                <a:gd name="T18" fmla="*/ 13 w 29"/>
                <a:gd name="T19" fmla="*/ 71 h 96"/>
                <a:gd name="T20" fmla="*/ 13 w 29"/>
                <a:gd name="T21" fmla="*/ 78 h 96"/>
                <a:gd name="T22" fmla="*/ 27 w 29"/>
                <a:gd name="T23" fmla="*/ 96 h 96"/>
                <a:gd name="T24" fmla="*/ 24 w 29"/>
                <a:gd name="T25" fmla="*/ 76 h 96"/>
                <a:gd name="T26" fmla="*/ 25 w 29"/>
                <a:gd name="T27" fmla="*/ 66 h 96"/>
                <a:gd name="T28" fmla="*/ 27 w 29"/>
                <a:gd name="T29" fmla="*/ 59 h 96"/>
                <a:gd name="T30" fmla="*/ 24 w 29"/>
                <a:gd name="T31" fmla="*/ 22 h 96"/>
                <a:gd name="T32" fmla="*/ 16 w 29"/>
                <a:gd name="T33"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96">
                  <a:moveTo>
                    <a:pt x="16" y="1"/>
                  </a:moveTo>
                  <a:cubicBezTo>
                    <a:pt x="14" y="1"/>
                    <a:pt x="14" y="1"/>
                    <a:pt x="14" y="1"/>
                  </a:cubicBezTo>
                  <a:cubicBezTo>
                    <a:pt x="16" y="17"/>
                    <a:pt x="16" y="17"/>
                    <a:pt x="16" y="17"/>
                  </a:cubicBezTo>
                  <a:cubicBezTo>
                    <a:pt x="0" y="0"/>
                    <a:pt x="0" y="0"/>
                    <a:pt x="0" y="0"/>
                  </a:cubicBezTo>
                  <a:cubicBezTo>
                    <a:pt x="11" y="17"/>
                    <a:pt x="11" y="17"/>
                    <a:pt x="11" y="17"/>
                  </a:cubicBezTo>
                  <a:cubicBezTo>
                    <a:pt x="14" y="26"/>
                    <a:pt x="14" y="34"/>
                    <a:pt x="10" y="43"/>
                  </a:cubicBezTo>
                  <a:cubicBezTo>
                    <a:pt x="8" y="45"/>
                    <a:pt x="7" y="46"/>
                    <a:pt x="6" y="47"/>
                  </a:cubicBezTo>
                  <a:cubicBezTo>
                    <a:pt x="6" y="49"/>
                    <a:pt x="6" y="51"/>
                    <a:pt x="6" y="52"/>
                  </a:cubicBezTo>
                  <a:cubicBezTo>
                    <a:pt x="13" y="60"/>
                    <a:pt x="13" y="60"/>
                    <a:pt x="13" y="60"/>
                  </a:cubicBezTo>
                  <a:cubicBezTo>
                    <a:pt x="13" y="64"/>
                    <a:pt x="12" y="68"/>
                    <a:pt x="13" y="71"/>
                  </a:cubicBezTo>
                  <a:cubicBezTo>
                    <a:pt x="13" y="73"/>
                    <a:pt x="13" y="75"/>
                    <a:pt x="13" y="78"/>
                  </a:cubicBezTo>
                  <a:cubicBezTo>
                    <a:pt x="15" y="88"/>
                    <a:pt x="19" y="94"/>
                    <a:pt x="27" y="96"/>
                  </a:cubicBezTo>
                  <a:cubicBezTo>
                    <a:pt x="25" y="89"/>
                    <a:pt x="24" y="82"/>
                    <a:pt x="24" y="76"/>
                  </a:cubicBezTo>
                  <a:cubicBezTo>
                    <a:pt x="24" y="73"/>
                    <a:pt x="25" y="69"/>
                    <a:pt x="25" y="66"/>
                  </a:cubicBezTo>
                  <a:cubicBezTo>
                    <a:pt x="26" y="64"/>
                    <a:pt x="26" y="61"/>
                    <a:pt x="27" y="59"/>
                  </a:cubicBezTo>
                  <a:cubicBezTo>
                    <a:pt x="29" y="50"/>
                    <a:pt x="28" y="37"/>
                    <a:pt x="24" y="22"/>
                  </a:cubicBezTo>
                  <a:cubicBezTo>
                    <a:pt x="16" y="1"/>
                    <a:pt x="16" y="1"/>
                    <a:pt x="16" y="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0" name="Freeform 447"/>
            <p:cNvSpPr>
              <a:spLocks/>
            </p:cNvSpPr>
            <p:nvPr/>
          </p:nvSpPr>
          <p:spPr bwMode="auto">
            <a:xfrm>
              <a:off x="5359400" y="3506788"/>
              <a:ext cx="60325" cy="146050"/>
            </a:xfrm>
            <a:custGeom>
              <a:avLst/>
              <a:gdLst>
                <a:gd name="T0" fmla="*/ 11 w 39"/>
                <a:gd name="T1" fmla="*/ 5 h 94"/>
                <a:gd name="T2" fmla="*/ 20 w 39"/>
                <a:gd name="T3" fmla="*/ 5 h 94"/>
                <a:gd name="T4" fmla="*/ 33 w 39"/>
                <a:gd name="T5" fmla="*/ 16 h 94"/>
                <a:gd name="T6" fmla="*/ 6 w 39"/>
                <a:gd name="T7" fmla="*/ 46 h 94"/>
                <a:gd name="T8" fmla="*/ 19 w 39"/>
                <a:gd name="T9" fmla="*/ 52 h 94"/>
                <a:gd name="T10" fmla="*/ 21 w 39"/>
                <a:gd name="T11" fmla="*/ 67 h 94"/>
                <a:gd name="T12" fmla="*/ 12 w 39"/>
                <a:gd name="T13" fmla="*/ 83 h 94"/>
                <a:gd name="T14" fmla="*/ 13 w 39"/>
                <a:gd name="T15" fmla="*/ 94 h 94"/>
                <a:gd name="T16" fmla="*/ 36 w 39"/>
                <a:gd name="T17" fmla="*/ 66 h 94"/>
                <a:gd name="T18" fmla="*/ 31 w 39"/>
                <a:gd name="T19" fmla="*/ 52 h 94"/>
                <a:gd name="T20" fmla="*/ 31 w 39"/>
                <a:gd name="T21" fmla="*/ 47 h 94"/>
                <a:gd name="T22" fmla="*/ 35 w 39"/>
                <a:gd name="T23" fmla="*/ 43 h 94"/>
                <a:gd name="T24" fmla="*/ 36 w 39"/>
                <a:gd name="T25" fmla="*/ 17 h 94"/>
                <a:gd name="T26" fmla="*/ 25 w 39"/>
                <a:gd name="T27" fmla="*/ 0 h 94"/>
                <a:gd name="T28" fmla="*/ 10 w 39"/>
                <a:gd name="T29" fmla="*/ 0 h 94"/>
                <a:gd name="T30" fmla="*/ 3 w 39"/>
                <a:gd name="T31" fmla="*/ 17 h 94"/>
                <a:gd name="T32" fmla="*/ 0 w 39"/>
                <a:gd name="T33" fmla="*/ 23 h 94"/>
                <a:gd name="T34" fmla="*/ 6 w 39"/>
                <a:gd name="T35" fmla="*/ 20 h 94"/>
                <a:gd name="T36" fmla="*/ 11 w 39"/>
                <a:gd name="T37"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94">
                  <a:moveTo>
                    <a:pt x="11" y="5"/>
                  </a:moveTo>
                  <a:cubicBezTo>
                    <a:pt x="20" y="5"/>
                    <a:pt x="20" y="5"/>
                    <a:pt x="20" y="5"/>
                  </a:cubicBezTo>
                  <a:cubicBezTo>
                    <a:pt x="23" y="10"/>
                    <a:pt x="28" y="14"/>
                    <a:pt x="33" y="16"/>
                  </a:cubicBezTo>
                  <a:cubicBezTo>
                    <a:pt x="37" y="43"/>
                    <a:pt x="28" y="53"/>
                    <a:pt x="6" y="46"/>
                  </a:cubicBezTo>
                  <a:cubicBezTo>
                    <a:pt x="9" y="49"/>
                    <a:pt x="13" y="51"/>
                    <a:pt x="19" y="52"/>
                  </a:cubicBezTo>
                  <a:cubicBezTo>
                    <a:pt x="21" y="67"/>
                    <a:pt x="21" y="67"/>
                    <a:pt x="21" y="67"/>
                  </a:cubicBezTo>
                  <a:cubicBezTo>
                    <a:pt x="12" y="83"/>
                    <a:pt x="12" y="83"/>
                    <a:pt x="12" y="83"/>
                  </a:cubicBezTo>
                  <a:cubicBezTo>
                    <a:pt x="13" y="86"/>
                    <a:pt x="13" y="90"/>
                    <a:pt x="13" y="94"/>
                  </a:cubicBezTo>
                  <a:cubicBezTo>
                    <a:pt x="17" y="81"/>
                    <a:pt x="25" y="72"/>
                    <a:pt x="36" y="66"/>
                  </a:cubicBezTo>
                  <a:cubicBezTo>
                    <a:pt x="33" y="64"/>
                    <a:pt x="31" y="60"/>
                    <a:pt x="31" y="52"/>
                  </a:cubicBezTo>
                  <a:cubicBezTo>
                    <a:pt x="31" y="51"/>
                    <a:pt x="31" y="49"/>
                    <a:pt x="31" y="47"/>
                  </a:cubicBezTo>
                  <a:cubicBezTo>
                    <a:pt x="32" y="46"/>
                    <a:pt x="33" y="45"/>
                    <a:pt x="35" y="43"/>
                  </a:cubicBezTo>
                  <a:cubicBezTo>
                    <a:pt x="39" y="34"/>
                    <a:pt x="39" y="26"/>
                    <a:pt x="36" y="17"/>
                  </a:cubicBezTo>
                  <a:cubicBezTo>
                    <a:pt x="25" y="0"/>
                    <a:pt x="25" y="0"/>
                    <a:pt x="25" y="0"/>
                  </a:cubicBezTo>
                  <a:cubicBezTo>
                    <a:pt x="20" y="2"/>
                    <a:pt x="15" y="2"/>
                    <a:pt x="10" y="0"/>
                  </a:cubicBezTo>
                  <a:cubicBezTo>
                    <a:pt x="6" y="5"/>
                    <a:pt x="4" y="11"/>
                    <a:pt x="3" y="17"/>
                  </a:cubicBezTo>
                  <a:cubicBezTo>
                    <a:pt x="0" y="23"/>
                    <a:pt x="0" y="23"/>
                    <a:pt x="0" y="23"/>
                  </a:cubicBezTo>
                  <a:cubicBezTo>
                    <a:pt x="6" y="20"/>
                    <a:pt x="6" y="20"/>
                    <a:pt x="6" y="20"/>
                  </a:cubicBezTo>
                  <a:cubicBezTo>
                    <a:pt x="11" y="5"/>
                    <a:pt x="11" y="5"/>
                    <a:pt x="11" y="5"/>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1" name="Freeform 448"/>
            <p:cNvSpPr>
              <a:spLocks/>
            </p:cNvSpPr>
            <p:nvPr/>
          </p:nvSpPr>
          <p:spPr bwMode="auto">
            <a:xfrm>
              <a:off x="5434013" y="3609975"/>
              <a:ext cx="63500" cy="236537"/>
            </a:xfrm>
            <a:custGeom>
              <a:avLst/>
              <a:gdLst>
                <a:gd name="T0" fmla="*/ 1 w 41"/>
                <a:gd name="T1" fmla="*/ 0 h 153"/>
                <a:gd name="T2" fmla="*/ 0 w 41"/>
                <a:gd name="T3" fmla="*/ 10 h 153"/>
                <a:gd name="T4" fmla="*/ 20 w 41"/>
                <a:gd name="T5" fmla="*/ 51 h 153"/>
                <a:gd name="T6" fmla="*/ 30 w 41"/>
                <a:gd name="T7" fmla="*/ 122 h 153"/>
                <a:gd name="T8" fmla="*/ 28 w 41"/>
                <a:gd name="T9" fmla="*/ 130 h 153"/>
                <a:gd name="T10" fmla="*/ 30 w 41"/>
                <a:gd name="T11" fmla="*/ 131 h 153"/>
                <a:gd name="T12" fmla="*/ 33 w 41"/>
                <a:gd name="T13" fmla="*/ 142 h 153"/>
                <a:gd name="T14" fmla="*/ 20 w 41"/>
                <a:gd name="T15" fmla="*/ 141 h 153"/>
                <a:gd name="T16" fmla="*/ 24 w 41"/>
                <a:gd name="T17" fmla="*/ 143 h 153"/>
                <a:gd name="T18" fmla="*/ 30 w 41"/>
                <a:gd name="T19" fmla="*/ 147 h 153"/>
                <a:gd name="T20" fmla="*/ 36 w 41"/>
                <a:gd name="T21" fmla="*/ 151 h 153"/>
                <a:gd name="T22" fmla="*/ 39 w 41"/>
                <a:gd name="T23" fmla="*/ 153 h 153"/>
                <a:gd name="T24" fmla="*/ 41 w 41"/>
                <a:gd name="T25" fmla="*/ 138 h 153"/>
                <a:gd name="T26" fmla="*/ 38 w 41"/>
                <a:gd name="T27" fmla="*/ 135 h 153"/>
                <a:gd name="T28" fmla="*/ 34 w 41"/>
                <a:gd name="T29" fmla="*/ 89 h 153"/>
                <a:gd name="T30" fmla="*/ 13 w 41"/>
                <a:gd name="T31" fmla="*/ 5 h 153"/>
                <a:gd name="T32" fmla="*/ 1 w 41"/>
                <a:gd name="T3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153">
                  <a:moveTo>
                    <a:pt x="1" y="0"/>
                  </a:moveTo>
                  <a:cubicBezTo>
                    <a:pt x="1" y="3"/>
                    <a:pt x="0" y="7"/>
                    <a:pt x="0" y="10"/>
                  </a:cubicBezTo>
                  <a:cubicBezTo>
                    <a:pt x="16" y="18"/>
                    <a:pt x="23" y="32"/>
                    <a:pt x="20" y="51"/>
                  </a:cubicBezTo>
                  <a:cubicBezTo>
                    <a:pt x="30" y="122"/>
                    <a:pt x="30" y="122"/>
                    <a:pt x="30" y="122"/>
                  </a:cubicBezTo>
                  <a:cubicBezTo>
                    <a:pt x="28" y="130"/>
                    <a:pt x="28" y="130"/>
                    <a:pt x="28" y="130"/>
                  </a:cubicBezTo>
                  <a:cubicBezTo>
                    <a:pt x="30" y="131"/>
                    <a:pt x="30" y="131"/>
                    <a:pt x="30" y="131"/>
                  </a:cubicBezTo>
                  <a:cubicBezTo>
                    <a:pt x="33" y="142"/>
                    <a:pt x="33" y="142"/>
                    <a:pt x="33" y="142"/>
                  </a:cubicBezTo>
                  <a:cubicBezTo>
                    <a:pt x="20" y="141"/>
                    <a:pt x="20" y="141"/>
                    <a:pt x="20" y="141"/>
                  </a:cubicBezTo>
                  <a:cubicBezTo>
                    <a:pt x="24" y="143"/>
                    <a:pt x="24" y="143"/>
                    <a:pt x="24" y="143"/>
                  </a:cubicBezTo>
                  <a:cubicBezTo>
                    <a:pt x="30" y="147"/>
                    <a:pt x="30" y="147"/>
                    <a:pt x="30" y="147"/>
                  </a:cubicBezTo>
                  <a:cubicBezTo>
                    <a:pt x="36" y="151"/>
                    <a:pt x="36" y="151"/>
                    <a:pt x="36" y="151"/>
                  </a:cubicBezTo>
                  <a:cubicBezTo>
                    <a:pt x="39" y="153"/>
                    <a:pt x="39" y="153"/>
                    <a:pt x="39" y="153"/>
                  </a:cubicBezTo>
                  <a:cubicBezTo>
                    <a:pt x="41" y="138"/>
                    <a:pt x="41" y="138"/>
                    <a:pt x="41" y="138"/>
                  </a:cubicBezTo>
                  <a:cubicBezTo>
                    <a:pt x="38" y="135"/>
                    <a:pt x="38" y="135"/>
                    <a:pt x="38" y="135"/>
                  </a:cubicBezTo>
                  <a:cubicBezTo>
                    <a:pt x="34" y="89"/>
                    <a:pt x="34" y="89"/>
                    <a:pt x="34" y="89"/>
                  </a:cubicBezTo>
                  <a:cubicBezTo>
                    <a:pt x="33" y="38"/>
                    <a:pt x="27" y="10"/>
                    <a:pt x="13" y="5"/>
                  </a:cubicBezTo>
                  <a:cubicBezTo>
                    <a:pt x="1" y="0"/>
                    <a:pt x="1" y="0"/>
                    <a:pt x="1" y="0"/>
                  </a:cubicBezTo>
                  <a:close/>
                </a:path>
              </a:pathLst>
            </a:custGeom>
            <a:solidFill>
              <a:srgbClr val="99999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2" name="Freeform 449"/>
            <p:cNvSpPr>
              <a:spLocks/>
            </p:cNvSpPr>
            <p:nvPr/>
          </p:nvSpPr>
          <p:spPr bwMode="auto">
            <a:xfrm>
              <a:off x="5378450" y="3619500"/>
              <a:ext cx="107950" cy="219075"/>
            </a:xfrm>
            <a:custGeom>
              <a:avLst/>
              <a:gdLst>
                <a:gd name="T0" fmla="*/ 39 w 69"/>
                <a:gd name="T1" fmla="*/ 24 h 142"/>
                <a:gd name="T2" fmla="*/ 25 w 69"/>
                <a:gd name="T3" fmla="*/ 6 h 142"/>
                <a:gd name="T4" fmla="*/ 21 w 69"/>
                <a:gd name="T5" fmla="*/ 0 h 142"/>
                <a:gd name="T6" fmla="*/ 0 w 69"/>
                <a:gd name="T7" fmla="*/ 25 h 142"/>
                <a:gd name="T8" fmla="*/ 7 w 69"/>
                <a:gd name="T9" fmla="*/ 142 h 142"/>
                <a:gd name="T10" fmla="*/ 21 w 69"/>
                <a:gd name="T11" fmla="*/ 140 h 142"/>
                <a:gd name="T12" fmla="*/ 43 w 69"/>
                <a:gd name="T13" fmla="*/ 115 h 142"/>
                <a:gd name="T14" fmla="*/ 29 w 69"/>
                <a:gd name="T15" fmla="*/ 82 h 142"/>
                <a:gd name="T16" fmla="*/ 34 w 69"/>
                <a:gd name="T17" fmla="*/ 56 h 142"/>
                <a:gd name="T18" fmla="*/ 46 w 69"/>
                <a:gd name="T19" fmla="*/ 27 h 142"/>
                <a:gd name="T20" fmla="*/ 43 w 69"/>
                <a:gd name="T21" fmla="*/ 55 h 142"/>
                <a:gd name="T22" fmla="*/ 50 w 69"/>
                <a:gd name="T23" fmla="*/ 92 h 142"/>
                <a:gd name="T24" fmla="*/ 51 w 69"/>
                <a:gd name="T25" fmla="*/ 113 h 142"/>
                <a:gd name="T26" fmla="*/ 54 w 69"/>
                <a:gd name="T27" fmla="*/ 119 h 142"/>
                <a:gd name="T28" fmla="*/ 56 w 69"/>
                <a:gd name="T29" fmla="*/ 126 h 142"/>
                <a:gd name="T30" fmla="*/ 56 w 69"/>
                <a:gd name="T31" fmla="*/ 135 h 142"/>
                <a:gd name="T32" fmla="*/ 69 w 69"/>
                <a:gd name="T33" fmla="*/ 136 h 142"/>
                <a:gd name="T34" fmla="*/ 66 w 69"/>
                <a:gd name="T35" fmla="*/ 125 h 142"/>
                <a:gd name="T36" fmla="*/ 64 w 69"/>
                <a:gd name="T37" fmla="*/ 124 h 142"/>
                <a:gd name="T38" fmla="*/ 66 w 69"/>
                <a:gd name="T39" fmla="*/ 116 h 142"/>
                <a:gd name="T40" fmla="*/ 56 w 69"/>
                <a:gd name="T41" fmla="*/ 45 h 142"/>
                <a:gd name="T42" fmla="*/ 36 w 69"/>
                <a:gd name="T43" fmla="*/ 4 h 142"/>
                <a:gd name="T44" fmla="*/ 39 w 69"/>
                <a:gd name="T45" fmla="*/ 2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142">
                  <a:moveTo>
                    <a:pt x="39" y="24"/>
                  </a:moveTo>
                  <a:cubicBezTo>
                    <a:pt x="31" y="22"/>
                    <a:pt x="27" y="16"/>
                    <a:pt x="25" y="6"/>
                  </a:cubicBezTo>
                  <a:cubicBezTo>
                    <a:pt x="21" y="0"/>
                    <a:pt x="21" y="0"/>
                    <a:pt x="21" y="0"/>
                  </a:cubicBezTo>
                  <a:cubicBezTo>
                    <a:pt x="11" y="7"/>
                    <a:pt x="4" y="15"/>
                    <a:pt x="0" y="25"/>
                  </a:cubicBezTo>
                  <a:cubicBezTo>
                    <a:pt x="7" y="142"/>
                    <a:pt x="7" y="142"/>
                    <a:pt x="7" y="142"/>
                  </a:cubicBezTo>
                  <a:cubicBezTo>
                    <a:pt x="12" y="142"/>
                    <a:pt x="17" y="141"/>
                    <a:pt x="21" y="140"/>
                  </a:cubicBezTo>
                  <a:cubicBezTo>
                    <a:pt x="43" y="115"/>
                    <a:pt x="43" y="115"/>
                    <a:pt x="43" y="115"/>
                  </a:cubicBezTo>
                  <a:cubicBezTo>
                    <a:pt x="29" y="82"/>
                    <a:pt x="29" y="82"/>
                    <a:pt x="29" y="82"/>
                  </a:cubicBezTo>
                  <a:cubicBezTo>
                    <a:pt x="34" y="56"/>
                    <a:pt x="34" y="56"/>
                    <a:pt x="34" y="56"/>
                  </a:cubicBezTo>
                  <a:cubicBezTo>
                    <a:pt x="46" y="27"/>
                    <a:pt x="46" y="27"/>
                    <a:pt x="46" y="27"/>
                  </a:cubicBezTo>
                  <a:cubicBezTo>
                    <a:pt x="47" y="37"/>
                    <a:pt x="46" y="46"/>
                    <a:pt x="43" y="55"/>
                  </a:cubicBezTo>
                  <a:cubicBezTo>
                    <a:pt x="50" y="92"/>
                    <a:pt x="50" y="92"/>
                    <a:pt x="50" y="92"/>
                  </a:cubicBezTo>
                  <a:cubicBezTo>
                    <a:pt x="51" y="113"/>
                    <a:pt x="51" y="113"/>
                    <a:pt x="51" y="113"/>
                  </a:cubicBezTo>
                  <a:cubicBezTo>
                    <a:pt x="52" y="115"/>
                    <a:pt x="53" y="117"/>
                    <a:pt x="54" y="119"/>
                  </a:cubicBezTo>
                  <a:cubicBezTo>
                    <a:pt x="54" y="121"/>
                    <a:pt x="55" y="124"/>
                    <a:pt x="56" y="126"/>
                  </a:cubicBezTo>
                  <a:cubicBezTo>
                    <a:pt x="56" y="135"/>
                    <a:pt x="56" y="135"/>
                    <a:pt x="56" y="135"/>
                  </a:cubicBezTo>
                  <a:cubicBezTo>
                    <a:pt x="69" y="136"/>
                    <a:pt x="69" y="136"/>
                    <a:pt x="69" y="136"/>
                  </a:cubicBezTo>
                  <a:cubicBezTo>
                    <a:pt x="66" y="125"/>
                    <a:pt x="66" y="125"/>
                    <a:pt x="66" y="125"/>
                  </a:cubicBezTo>
                  <a:cubicBezTo>
                    <a:pt x="64" y="124"/>
                    <a:pt x="64" y="124"/>
                    <a:pt x="64" y="124"/>
                  </a:cubicBezTo>
                  <a:cubicBezTo>
                    <a:pt x="66" y="116"/>
                    <a:pt x="66" y="116"/>
                    <a:pt x="66" y="116"/>
                  </a:cubicBezTo>
                  <a:cubicBezTo>
                    <a:pt x="56" y="45"/>
                    <a:pt x="56" y="45"/>
                    <a:pt x="56" y="45"/>
                  </a:cubicBezTo>
                  <a:cubicBezTo>
                    <a:pt x="59" y="26"/>
                    <a:pt x="52" y="12"/>
                    <a:pt x="36" y="4"/>
                  </a:cubicBezTo>
                  <a:cubicBezTo>
                    <a:pt x="36" y="10"/>
                    <a:pt x="37" y="17"/>
                    <a:pt x="39" y="24"/>
                  </a:cubicBezTo>
                  <a:close/>
                </a:path>
              </a:pathLst>
            </a:custGeom>
            <a:solidFill>
              <a:srgbClr val="EEEEE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3" name="Freeform 450"/>
            <p:cNvSpPr>
              <a:spLocks/>
            </p:cNvSpPr>
            <p:nvPr/>
          </p:nvSpPr>
          <p:spPr bwMode="auto">
            <a:xfrm>
              <a:off x="5411788" y="3660775"/>
              <a:ext cx="53975" cy="174625"/>
            </a:xfrm>
            <a:custGeom>
              <a:avLst/>
              <a:gdLst>
                <a:gd name="T0" fmla="*/ 13 w 35"/>
                <a:gd name="T1" fmla="*/ 29 h 113"/>
                <a:gd name="T2" fmla="*/ 8 w 35"/>
                <a:gd name="T3" fmla="*/ 55 h 113"/>
                <a:gd name="T4" fmla="*/ 22 w 35"/>
                <a:gd name="T5" fmla="*/ 88 h 113"/>
                <a:gd name="T6" fmla="*/ 0 w 35"/>
                <a:gd name="T7" fmla="*/ 113 h 113"/>
                <a:gd name="T8" fmla="*/ 9 w 35"/>
                <a:gd name="T9" fmla="*/ 111 h 113"/>
                <a:gd name="T10" fmla="*/ 35 w 35"/>
                <a:gd name="T11" fmla="*/ 99 h 113"/>
                <a:gd name="T12" fmla="*/ 33 w 35"/>
                <a:gd name="T13" fmla="*/ 92 h 113"/>
                <a:gd name="T14" fmla="*/ 30 w 35"/>
                <a:gd name="T15" fmla="*/ 86 h 113"/>
                <a:gd name="T16" fmla="*/ 16 w 35"/>
                <a:gd name="T17" fmla="*/ 58 h 113"/>
                <a:gd name="T18" fmla="*/ 19 w 35"/>
                <a:gd name="T19" fmla="*/ 35 h 113"/>
                <a:gd name="T20" fmla="*/ 22 w 35"/>
                <a:gd name="T21" fmla="*/ 28 h 113"/>
                <a:gd name="T22" fmla="*/ 25 w 35"/>
                <a:gd name="T23" fmla="*/ 0 h 113"/>
                <a:gd name="T24" fmla="*/ 13 w 35"/>
                <a:gd name="T25" fmla="*/ 2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13">
                  <a:moveTo>
                    <a:pt x="13" y="29"/>
                  </a:moveTo>
                  <a:cubicBezTo>
                    <a:pt x="8" y="55"/>
                    <a:pt x="8" y="55"/>
                    <a:pt x="8" y="55"/>
                  </a:cubicBezTo>
                  <a:cubicBezTo>
                    <a:pt x="22" y="88"/>
                    <a:pt x="22" y="88"/>
                    <a:pt x="22" y="88"/>
                  </a:cubicBezTo>
                  <a:cubicBezTo>
                    <a:pt x="0" y="113"/>
                    <a:pt x="0" y="113"/>
                    <a:pt x="0" y="113"/>
                  </a:cubicBezTo>
                  <a:cubicBezTo>
                    <a:pt x="3" y="113"/>
                    <a:pt x="6" y="112"/>
                    <a:pt x="9" y="111"/>
                  </a:cubicBezTo>
                  <a:cubicBezTo>
                    <a:pt x="18" y="108"/>
                    <a:pt x="27" y="104"/>
                    <a:pt x="35" y="99"/>
                  </a:cubicBezTo>
                  <a:cubicBezTo>
                    <a:pt x="34" y="97"/>
                    <a:pt x="33" y="94"/>
                    <a:pt x="33" y="92"/>
                  </a:cubicBezTo>
                  <a:cubicBezTo>
                    <a:pt x="32" y="90"/>
                    <a:pt x="31" y="88"/>
                    <a:pt x="30" y="86"/>
                  </a:cubicBezTo>
                  <a:cubicBezTo>
                    <a:pt x="27" y="77"/>
                    <a:pt x="22" y="67"/>
                    <a:pt x="16" y="58"/>
                  </a:cubicBezTo>
                  <a:cubicBezTo>
                    <a:pt x="19" y="35"/>
                    <a:pt x="19" y="35"/>
                    <a:pt x="19" y="35"/>
                  </a:cubicBezTo>
                  <a:cubicBezTo>
                    <a:pt x="20" y="32"/>
                    <a:pt x="21" y="30"/>
                    <a:pt x="22" y="28"/>
                  </a:cubicBezTo>
                  <a:cubicBezTo>
                    <a:pt x="25" y="19"/>
                    <a:pt x="26" y="10"/>
                    <a:pt x="25" y="0"/>
                  </a:cubicBezTo>
                  <a:cubicBezTo>
                    <a:pt x="13" y="29"/>
                    <a:pt x="13" y="29"/>
                    <a:pt x="13" y="29"/>
                  </a:cubicBezTo>
                  <a:close/>
                </a:path>
              </a:pathLst>
            </a:custGeom>
            <a:solidFill>
              <a:srgbClr val="99999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4" name="Freeform 451"/>
            <p:cNvSpPr>
              <a:spLocks/>
            </p:cNvSpPr>
            <p:nvPr/>
          </p:nvSpPr>
          <p:spPr bwMode="auto">
            <a:xfrm>
              <a:off x="5256213" y="3832225"/>
              <a:ext cx="169863" cy="390525"/>
            </a:xfrm>
            <a:custGeom>
              <a:avLst/>
              <a:gdLst>
                <a:gd name="T0" fmla="*/ 100 w 109"/>
                <a:gd name="T1" fmla="*/ 2 h 252"/>
                <a:gd name="T2" fmla="*/ 86 w 109"/>
                <a:gd name="T3" fmla="*/ 4 h 252"/>
                <a:gd name="T4" fmla="*/ 39 w 109"/>
                <a:gd name="T5" fmla="*/ 0 h 252"/>
                <a:gd name="T6" fmla="*/ 32 w 109"/>
                <a:gd name="T7" fmla="*/ 37 h 252"/>
                <a:gd name="T8" fmla="*/ 33 w 109"/>
                <a:gd name="T9" fmla="*/ 49 h 252"/>
                <a:gd name="T10" fmla="*/ 31 w 109"/>
                <a:gd name="T11" fmla="*/ 49 h 252"/>
                <a:gd name="T12" fmla="*/ 30 w 109"/>
                <a:gd name="T13" fmla="*/ 49 h 252"/>
                <a:gd name="T14" fmla="*/ 21 w 109"/>
                <a:gd name="T15" fmla="*/ 117 h 252"/>
                <a:gd name="T16" fmla="*/ 4 w 109"/>
                <a:gd name="T17" fmla="*/ 213 h 252"/>
                <a:gd name="T18" fmla="*/ 0 w 109"/>
                <a:gd name="T19" fmla="*/ 246 h 252"/>
                <a:gd name="T20" fmla="*/ 4 w 109"/>
                <a:gd name="T21" fmla="*/ 248 h 252"/>
                <a:gd name="T22" fmla="*/ 18 w 109"/>
                <a:gd name="T23" fmla="*/ 252 h 252"/>
                <a:gd name="T24" fmla="*/ 35 w 109"/>
                <a:gd name="T25" fmla="*/ 108 h 252"/>
                <a:gd name="T26" fmla="*/ 88 w 109"/>
                <a:gd name="T27" fmla="*/ 36 h 252"/>
                <a:gd name="T28" fmla="*/ 92 w 109"/>
                <a:gd name="T29" fmla="*/ 85 h 252"/>
                <a:gd name="T30" fmla="*/ 92 w 109"/>
                <a:gd name="T31" fmla="*/ 143 h 252"/>
                <a:gd name="T32" fmla="*/ 95 w 109"/>
                <a:gd name="T33" fmla="*/ 146 h 252"/>
                <a:gd name="T34" fmla="*/ 95 w 109"/>
                <a:gd name="T35" fmla="*/ 155 h 252"/>
                <a:gd name="T36" fmla="*/ 91 w 109"/>
                <a:gd name="T37" fmla="*/ 241 h 252"/>
                <a:gd name="T38" fmla="*/ 94 w 109"/>
                <a:gd name="T39" fmla="*/ 242 h 252"/>
                <a:gd name="T40" fmla="*/ 105 w 109"/>
                <a:gd name="T41" fmla="*/ 245 h 252"/>
                <a:gd name="T42" fmla="*/ 106 w 109"/>
                <a:gd name="T43" fmla="*/ 245 h 252"/>
                <a:gd name="T44" fmla="*/ 107 w 109"/>
                <a:gd name="T45" fmla="*/ 245 h 252"/>
                <a:gd name="T46" fmla="*/ 107 w 109"/>
                <a:gd name="T47" fmla="*/ 244 h 252"/>
                <a:gd name="T48" fmla="*/ 109 w 109"/>
                <a:gd name="T49" fmla="*/ 0 h 252"/>
                <a:gd name="T50" fmla="*/ 100 w 109"/>
                <a:gd name="T51"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252">
                  <a:moveTo>
                    <a:pt x="100" y="2"/>
                  </a:moveTo>
                  <a:cubicBezTo>
                    <a:pt x="96" y="3"/>
                    <a:pt x="91" y="4"/>
                    <a:pt x="86" y="4"/>
                  </a:cubicBezTo>
                  <a:cubicBezTo>
                    <a:pt x="72" y="5"/>
                    <a:pt x="56" y="4"/>
                    <a:pt x="39" y="0"/>
                  </a:cubicBezTo>
                  <a:cubicBezTo>
                    <a:pt x="32" y="37"/>
                    <a:pt x="32" y="37"/>
                    <a:pt x="32" y="37"/>
                  </a:cubicBezTo>
                  <a:cubicBezTo>
                    <a:pt x="33" y="49"/>
                    <a:pt x="33" y="49"/>
                    <a:pt x="33" y="49"/>
                  </a:cubicBezTo>
                  <a:cubicBezTo>
                    <a:pt x="33" y="49"/>
                    <a:pt x="32" y="49"/>
                    <a:pt x="31" y="49"/>
                  </a:cubicBezTo>
                  <a:cubicBezTo>
                    <a:pt x="31" y="49"/>
                    <a:pt x="31" y="49"/>
                    <a:pt x="30" y="49"/>
                  </a:cubicBezTo>
                  <a:cubicBezTo>
                    <a:pt x="21" y="117"/>
                    <a:pt x="21" y="117"/>
                    <a:pt x="21" y="117"/>
                  </a:cubicBezTo>
                  <a:cubicBezTo>
                    <a:pt x="4" y="213"/>
                    <a:pt x="4" y="213"/>
                    <a:pt x="4" y="213"/>
                  </a:cubicBezTo>
                  <a:cubicBezTo>
                    <a:pt x="0" y="246"/>
                    <a:pt x="0" y="246"/>
                    <a:pt x="0" y="246"/>
                  </a:cubicBezTo>
                  <a:cubicBezTo>
                    <a:pt x="1" y="246"/>
                    <a:pt x="3" y="247"/>
                    <a:pt x="4" y="248"/>
                  </a:cubicBezTo>
                  <a:cubicBezTo>
                    <a:pt x="8" y="251"/>
                    <a:pt x="13" y="252"/>
                    <a:pt x="18" y="252"/>
                  </a:cubicBezTo>
                  <a:cubicBezTo>
                    <a:pt x="35" y="108"/>
                    <a:pt x="35" y="108"/>
                    <a:pt x="35" y="108"/>
                  </a:cubicBezTo>
                  <a:cubicBezTo>
                    <a:pt x="88" y="36"/>
                    <a:pt x="88" y="36"/>
                    <a:pt x="88" y="36"/>
                  </a:cubicBezTo>
                  <a:cubicBezTo>
                    <a:pt x="92" y="85"/>
                    <a:pt x="92" y="85"/>
                    <a:pt x="92" y="85"/>
                  </a:cubicBezTo>
                  <a:cubicBezTo>
                    <a:pt x="92" y="143"/>
                    <a:pt x="92" y="143"/>
                    <a:pt x="92" y="143"/>
                  </a:cubicBezTo>
                  <a:cubicBezTo>
                    <a:pt x="95" y="146"/>
                    <a:pt x="95" y="146"/>
                    <a:pt x="95" y="146"/>
                  </a:cubicBezTo>
                  <a:cubicBezTo>
                    <a:pt x="95" y="155"/>
                    <a:pt x="95" y="155"/>
                    <a:pt x="95" y="155"/>
                  </a:cubicBezTo>
                  <a:cubicBezTo>
                    <a:pt x="91" y="184"/>
                    <a:pt x="90" y="212"/>
                    <a:pt x="91" y="241"/>
                  </a:cubicBezTo>
                  <a:cubicBezTo>
                    <a:pt x="92" y="241"/>
                    <a:pt x="93" y="242"/>
                    <a:pt x="94" y="242"/>
                  </a:cubicBezTo>
                  <a:cubicBezTo>
                    <a:pt x="97" y="243"/>
                    <a:pt x="101" y="244"/>
                    <a:pt x="105" y="245"/>
                  </a:cubicBezTo>
                  <a:cubicBezTo>
                    <a:pt x="105" y="245"/>
                    <a:pt x="105" y="245"/>
                    <a:pt x="106" y="245"/>
                  </a:cubicBezTo>
                  <a:cubicBezTo>
                    <a:pt x="106" y="245"/>
                    <a:pt x="106" y="245"/>
                    <a:pt x="107" y="245"/>
                  </a:cubicBezTo>
                  <a:cubicBezTo>
                    <a:pt x="107" y="244"/>
                    <a:pt x="107" y="244"/>
                    <a:pt x="107" y="244"/>
                  </a:cubicBezTo>
                  <a:cubicBezTo>
                    <a:pt x="109" y="0"/>
                    <a:pt x="109" y="0"/>
                    <a:pt x="109" y="0"/>
                  </a:cubicBezTo>
                  <a:cubicBezTo>
                    <a:pt x="106" y="1"/>
                    <a:pt x="103" y="2"/>
                    <a:pt x="100" y="2"/>
                  </a:cubicBezTo>
                  <a:close/>
                </a:path>
              </a:pathLst>
            </a:custGeom>
            <a:solidFill>
              <a:srgbClr val="B3BF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5" name="Freeform 452"/>
            <p:cNvSpPr>
              <a:spLocks/>
            </p:cNvSpPr>
            <p:nvPr/>
          </p:nvSpPr>
          <p:spPr bwMode="auto">
            <a:xfrm>
              <a:off x="5422900" y="3813175"/>
              <a:ext cx="50800" cy="396875"/>
            </a:xfrm>
            <a:custGeom>
              <a:avLst/>
              <a:gdLst>
                <a:gd name="T0" fmla="*/ 32 w 33"/>
                <a:gd name="T1" fmla="*/ 11 h 256"/>
                <a:gd name="T2" fmla="*/ 28 w 33"/>
                <a:gd name="T3" fmla="*/ 9 h 256"/>
                <a:gd name="T4" fmla="*/ 28 w 33"/>
                <a:gd name="T5" fmla="*/ 0 h 256"/>
                <a:gd name="T6" fmla="*/ 2 w 33"/>
                <a:gd name="T7" fmla="*/ 12 h 256"/>
                <a:gd name="T8" fmla="*/ 0 w 33"/>
                <a:gd name="T9" fmla="*/ 256 h 256"/>
                <a:gd name="T10" fmla="*/ 15 w 33"/>
                <a:gd name="T11" fmla="*/ 255 h 256"/>
                <a:gd name="T12" fmla="*/ 20 w 33"/>
                <a:gd name="T13" fmla="*/ 105 h 256"/>
                <a:gd name="T14" fmla="*/ 27 w 33"/>
                <a:gd name="T15" fmla="*/ 64 h 256"/>
                <a:gd name="T16" fmla="*/ 29 w 33"/>
                <a:gd name="T17" fmla="*/ 42 h 256"/>
                <a:gd name="T18" fmla="*/ 33 w 33"/>
                <a:gd name="T19" fmla="*/ 31 h 256"/>
                <a:gd name="T20" fmla="*/ 32 w 33"/>
                <a:gd name="T21"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256">
                  <a:moveTo>
                    <a:pt x="32" y="11"/>
                  </a:moveTo>
                  <a:cubicBezTo>
                    <a:pt x="28" y="9"/>
                    <a:pt x="28" y="9"/>
                    <a:pt x="28" y="9"/>
                  </a:cubicBezTo>
                  <a:cubicBezTo>
                    <a:pt x="28" y="0"/>
                    <a:pt x="28" y="0"/>
                    <a:pt x="28" y="0"/>
                  </a:cubicBezTo>
                  <a:cubicBezTo>
                    <a:pt x="20" y="5"/>
                    <a:pt x="11" y="9"/>
                    <a:pt x="2" y="12"/>
                  </a:cubicBezTo>
                  <a:cubicBezTo>
                    <a:pt x="0" y="256"/>
                    <a:pt x="0" y="256"/>
                    <a:pt x="0" y="256"/>
                  </a:cubicBezTo>
                  <a:cubicBezTo>
                    <a:pt x="15" y="255"/>
                    <a:pt x="15" y="255"/>
                    <a:pt x="15" y="255"/>
                  </a:cubicBezTo>
                  <a:cubicBezTo>
                    <a:pt x="20" y="105"/>
                    <a:pt x="20" y="105"/>
                    <a:pt x="20" y="105"/>
                  </a:cubicBezTo>
                  <a:cubicBezTo>
                    <a:pt x="27" y="64"/>
                    <a:pt x="27" y="64"/>
                    <a:pt x="27" y="64"/>
                  </a:cubicBezTo>
                  <a:cubicBezTo>
                    <a:pt x="29" y="42"/>
                    <a:pt x="29" y="42"/>
                    <a:pt x="29" y="42"/>
                  </a:cubicBezTo>
                  <a:cubicBezTo>
                    <a:pt x="33" y="31"/>
                    <a:pt x="33" y="31"/>
                    <a:pt x="33" y="31"/>
                  </a:cubicBezTo>
                  <a:cubicBezTo>
                    <a:pt x="32" y="11"/>
                    <a:pt x="32" y="11"/>
                    <a:pt x="32" y="11"/>
                  </a:cubicBezTo>
                  <a:close/>
                </a:path>
              </a:pathLst>
            </a:custGeom>
            <a:solidFill>
              <a:srgbClr val="8296A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6" name="Freeform 453"/>
            <p:cNvSpPr>
              <a:spLocks/>
            </p:cNvSpPr>
            <p:nvPr/>
          </p:nvSpPr>
          <p:spPr bwMode="auto">
            <a:xfrm>
              <a:off x="5464175" y="3830638"/>
              <a:ext cx="25400" cy="90487"/>
            </a:xfrm>
            <a:custGeom>
              <a:avLst/>
              <a:gdLst>
                <a:gd name="T0" fmla="*/ 6 w 17"/>
                <a:gd name="T1" fmla="*/ 20 h 58"/>
                <a:gd name="T2" fmla="*/ 2 w 17"/>
                <a:gd name="T3" fmla="*/ 31 h 58"/>
                <a:gd name="T4" fmla="*/ 0 w 17"/>
                <a:gd name="T5" fmla="*/ 53 h 58"/>
                <a:gd name="T6" fmla="*/ 6 w 17"/>
                <a:gd name="T7" fmla="*/ 39 h 58"/>
                <a:gd name="T8" fmla="*/ 6 w 17"/>
                <a:gd name="T9" fmla="*/ 40 h 58"/>
                <a:gd name="T10" fmla="*/ 9 w 17"/>
                <a:gd name="T11" fmla="*/ 45 h 58"/>
                <a:gd name="T12" fmla="*/ 9 w 17"/>
                <a:gd name="T13" fmla="*/ 47 h 58"/>
                <a:gd name="T14" fmla="*/ 9 w 17"/>
                <a:gd name="T15" fmla="*/ 49 h 58"/>
                <a:gd name="T16" fmla="*/ 9 w 17"/>
                <a:gd name="T17" fmla="*/ 53 h 58"/>
                <a:gd name="T18" fmla="*/ 4 w 17"/>
                <a:gd name="T19" fmla="*/ 50 h 58"/>
                <a:gd name="T20" fmla="*/ 4 w 17"/>
                <a:gd name="T21" fmla="*/ 51 h 58"/>
                <a:gd name="T22" fmla="*/ 7 w 17"/>
                <a:gd name="T23" fmla="*/ 53 h 58"/>
                <a:gd name="T24" fmla="*/ 4 w 17"/>
                <a:gd name="T25" fmla="*/ 54 h 58"/>
                <a:gd name="T26" fmla="*/ 2 w 17"/>
                <a:gd name="T27" fmla="*/ 58 h 58"/>
                <a:gd name="T28" fmla="*/ 12 w 17"/>
                <a:gd name="T29" fmla="*/ 53 h 58"/>
                <a:gd name="T30" fmla="*/ 12 w 17"/>
                <a:gd name="T31" fmla="*/ 50 h 58"/>
                <a:gd name="T32" fmla="*/ 16 w 17"/>
                <a:gd name="T33" fmla="*/ 45 h 58"/>
                <a:gd name="T34" fmla="*/ 17 w 17"/>
                <a:gd name="T35" fmla="*/ 42 h 58"/>
                <a:gd name="T36" fmla="*/ 13 w 17"/>
                <a:gd name="T37" fmla="*/ 23 h 58"/>
                <a:gd name="T38" fmla="*/ 11 w 17"/>
                <a:gd name="T39" fmla="*/ 4 h 58"/>
                <a:gd name="T40" fmla="*/ 5 w 17"/>
                <a:gd name="T41" fmla="*/ 0 h 58"/>
                <a:gd name="T42" fmla="*/ 6 w 17"/>
                <a:gd name="T43"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58">
                  <a:moveTo>
                    <a:pt x="6" y="20"/>
                  </a:moveTo>
                  <a:cubicBezTo>
                    <a:pt x="2" y="31"/>
                    <a:pt x="2" y="31"/>
                    <a:pt x="2" y="31"/>
                  </a:cubicBezTo>
                  <a:cubicBezTo>
                    <a:pt x="0" y="53"/>
                    <a:pt x="0" y="53"/>
                    <a:pt x="0" y="53"/>
                  </a:cubicBezTo>
                  <a:cubicBezTo>
                    <a:pt x="6" y="39"/>
                    <a:pt x="6" y="39"/>
                    <a:pt x="6" y="39"/>
                  </a:cubicBezTo>
                  <a:cubicBezTo>
                    <a:pt x="6" y="39"/>
                    <a:pt x="6" y="40"/>
                    <a:pt x="6" y="40"/>
                  </a:cubicBezTo>
                  <a:cubicBezTo>
                    <a:pt x="9" y="45"/>
                    <a:pt x="9" y="45"/>
                    <a:pt x="9" y="45"/>
                  </a:cubicBezTo>
                  <a:cubicBezTo>
                    <a:pt x="9" y="47"/>
                    <a:pt x="9" y="47"/>
                    <a:pt x="9" y="47"/>
                  </a:cubicBezTo>
                  <a:cubicBezTo>
                    <a:pt x="9" y="49"/>
                    <a:pt x="9" y="49"/>
                    <a:pt x="9" y="49"/>
                  </a:cubicBezTo>
                  <a:cubicBezTo>
                    <a:pt x="9" y="53"/>
                    <a:pt x="9" y="53"/>
                    <a:pt x="9" y="53"/>
                  </a:cubicBezTo>
                  <a:cubicBezTo>
                    <a:pt x="4" y="50"/>
                    <a:pt x="4" y="50"/>
                    <a:pt x="4" y="50"/>
                  </a:cubicBezTo>
                  <a:cubicBezTo>
                    <a:pt x="4" y="50"/>
                    <a:pt x="4" y="50"/>
                    <a:pt x="4" y="51"/>
                  </a:cubicBezTo>
                  <a:cubicBezTo>
                    <a:pt x="7" y="53"/>
                    <a:pt x="7" y="53"/>
                    <a:pt x="7" y="53"/>
                  </a:cubicBezTo>
                  <a:cubicBezTo>
                    <a:pt x="6" y="54"/>
                    <a:pt x="5" y="54"/>
                    <a:pt x="4" y="54"/>
                  </a:cubicBezTo>
                  <a:cubicBezTo>
                    <a:pt x="3" y="55"/>
                    <a:pt x="2" y="56"/>
                    <a:pt x="2" y="58"/>
                  </a:cubicBezTo>
                  <a:cubicBezTo>
                    <a:pt x="12" y="53"/>
                    <a:pt x="12" y="53"/>
                    <a:pt x="12" y="53"/>
                  </a:cubicBezTo>
                  <a:cubicBezTo>
                    <a:pt x="12" y="50"/>
                    <a:pt x="12" y="50"/>
                    <a:pt x="12" y="50"/>
                  </a:cubicBezTo>
                  <a:cubicBezTo>
                    <a:pt x="16" y="45"/>
                    <a:pt x="16" y="45"/>
                    <a:pt x="16" y="45"/>
                  </a:cubicBezTo>
                  <a:cubicBezTo>
                    <a:pt x="17" y="42"/>
                    <a:pt x="17" y="42"/>
                    <a:pt x="17" y="42"/>
                  </a:cubicBezTo>
                  <a:cubicBezTo>
                    <a:pt x="13" y="23"/>
                    <a:pt x="13" y="23"/>
                    <a:pt x="13" y="23"/>
                  </a:cubicBezTo>
                  <a:cubicBezTo>
                    <a:pt x="11" y="4"/>
                    <a:pt x="11" y="4"/>
                    <a:pt x="11" y="4"/>
                  </a:cubicBezTo>
                  <a:cubicBezTo>
                    <a:pt x="5" y="0"/>
                    <a:pt x="5" y="0"/>
                    <a:pt x="5" y="0"/>
                  </a:cubicBezTo>
                  <a:cubicBezTo>
                    <a:pt x="6" y="20"/>
                    <a:pt x="6" y="20"/>
                    <a:pt x="6" y="20"/>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7" name="Freeform 454"/>
            <p:cNvSpPr>
              <a:spLocks/>
            </p:cNvSpPr>
            <p:nvPr/>
          </p:nvSpPr>
          <p:spPr bwMode="auto">
            <a:xfrm>
              <a:off x="5467350" y="3836988"/>
              <a:ext cx="26988" cy="85725"/>
            </a:xfrm>
            <a:custGeom>
              <a:avLst/>
              <a:gdLst>
                <a:gd name="T0" fmla="*/ 9 w 18"/>
                <a:gd name="T1" fmla="*/ 0 h 55"/>
                <a:gd name="T2" fmla="*/ 11 w 18"/>
                <a:gd name="T3" fmla="*/ 19 h 55"/>
                <a:gd name="T4" fmla="*/ 15 w 18"/>
                <a:gd name="T5" fmla="*/ 38 h 55"/>
                <a:gd name="T6" fmla="*/ 14 w 18"/>
                <a:gd name="T7" fmla="*/ 41 h 55"/>
                <a:gd name="T8" fmla="*/ 10 w 18"/>
                <a:gd name="T9" fmla="*/ 46 h 55"/>
                <a:gd name="T10" fmla="*/ 10 w 18"/>
                <a:gd name="T11" fmla="*/ 49 h 55"/>
                <a:gd name="T12" fmla="*/ 0 w 18"/>
                <a:gd name="T13" fmla="*/ 54 h 55"/>
                <a:gd name="T14" fmla="*/ 0 w 18"/>
                <a:gd name="T15" fmla="*/ 55 h 55"/>
                <a:gd name="T16" fmla="*/ 11 w 18"/>
                <a:gd name="T17" fmla="*/ 50 h 55"/>
                <a:gd name="T18" fmla="*/ 11 w 18"/>
                <a:gd name="T19" fmla="*/ 49 h 55"/>
                <a:gd name="T20" fmla="*/ 18 w 18"/>
                <a:gd name="T21" fmla="*/ 38 h 55"/>
                <a:gd name="T22" fmla="*/ 15 w 18"/>
                <a:gd name="T23" fmla="*/ 4 h 55"/>
                <a:gd name="T24" fmla="*/ 9 w 18"/>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5">
                  <a:moveTo>
                    <a:pt x="9" y="0"/>
                  </a:moveTo>
                  <a:cubicBezTo>
                    <a:pt x="11" y="19"/>
                    <a:pt x="11" y="19"/>
                    <a:pt x="11" y="19"/>
                  </a:cubicBezTo>
                  <a:cubicBezTo>
                    <a:pt x="15" y="38"/>
                    <a:pt x="15" y="38"/>
                    <a:pt x="15" y="38"/>
                  </a:cubicBezTo>
                  <a:cubicBezTo>
                    <a:pt x="14" y="41"/>
                    <a:pt x="14" y="41"/>
                    <a:pt x="14" y="41"/>
                  </a:cubicBezTo>
                  <a:cubicBezTo>
                    <a:pt x="10" y="46"/>
                    <a:pt x="10" y="46"/>
                    <a:pt x="10" y="46"/>
                  </a:cubicBezTo>
                  <a:cubicBezTo>
                    <a:pt x="10" y="49"/>
                    <a:pt x="10" y="49"/>
                    <a:pt x="10" y="49"/>
                  </a:cubicBezTo>
                  <a:cubicBezTo>
                    <a:pt x="0" y="54"/>
                    <a:pt x="0" y="54"/>
                    <a:pt x="0" y="54"/>
                  </a:cubicBezTo>
                  <a:cubicBezTo>
                    <a:pt x="0" y="54"/>
                    <a:pt x="0" y="54"/>
                    <a:pt x="0" y="55"/>
                  </a:cubicBezTo>
                  <a:cubicBezTo>
                    <a:pt x="11" y="50"/>
                    <a:pt x="11" y="50"/>
                    <a:pt x="11" y="50"/>
                  </a:cubicBezTo>
                  <a:cubicBezTo>
                    <a:pt x="11" y="49"/>
                    <a:pt x="11" y="49"/>
                    <a:pt x="11" y="49"/>
                  </a:cubicBezTo>
                  <a:cubicBezTo>
                    <a:pt x="18" y="38"/>
                    <a:pt x="18" y="38"/>
                    <a:pt x="18" y="38"/>
                  </a:cubicBezTo>
                  <a:cubicBezTo>
                    <a:pt x="15" y="4"/>
                    <a:pt x="15" y="4"/>
                    <a:pt x="15" y="4"/>
                  </a:cubicBezTo>
                  <a:cubicBezTo>
                    <a:pt x="9" y="0"/>
                    <a:pt x="9" y="0"/>
                    <a:pt x="9" y="0"/>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8" name="Freeform 455"/>
            <p:cNvSpPr>
              <a:spLocks/>
            </p:cNvSpPr>
            <p:nvPr/>
          </p:nvSpPr>
          <p:spPr bwMode="auto">
            <a:xfrm>
              <a:off x="5276850" y="3670300"/>
              <a:ext cx="42863" cy="169862"/>
            </a:xfrm>
            <a:custGeom>
              <a:avLst/>
              <a:gdLst>
                <a:gd name="T0" fmla="*/ 28 w 28"/>
                <a:gd name="T1" fmla="*/ 46 h 110"/>
                <a:gd name="T2" fmla="*/ 28 w 28"/>
                <a:gd name="T3" fmla="*/ 26 h 110"/>
                <a:gd name="T4" fmla="*/ 23 w 28"/>
                <a:gd name="T5" fmla="*/ 0 h 110"/>
                <a:gd name="T6" fmla="*/ 18 w 28"/>
                <a:gd name="T7" fmla="*/ 47 h 110"/>
                <a:gd name="T8" fmla="*/ 7 w 28"/>
                <a:gd name="T9" fmla="*/ 93 h 110"/>
                <a:gd name="T10" fmla="*/ 11 w 28"/>
                <a:gd name="T11" fmla="*/ 92 h 110"/>
                <a:gd name="T12" fmla="*/ 12 w 28"/>
                <a:gd name="T13" fmla="*/ 98 h 110"/>
                <a:gd name="T14" fmla="*/ 0 w 28"/>
                <a:gd name="T15" fmla="*/ 107 h 110"/>
                <a:gd name="T16" fmla="*/ 1 w 28"/>
                <a:gd name="T17" fmla="*/ 110 h 110"/>
                <a:gd name="T18" fmla="*/ 2 w 28"/>
                <a:gd name="T19" fmla="*/ 107 h 110"/>
                <a:gd name="T20" fmla="*/ 8 w 28"/>
                <a:gd name="T21" fmla="*/ 107 h 110"/>
                <a:gd name="T22" fmla="*/ 15 w 28"/>
                <a:gd name="T23" fmla="*/ 107 h 110"/>
                <a:gd name="T24" fmla="*/ 20 w 28"/>
                <a:gd name="T25" fmla="*/ 93 h 110"/>
                <a:gd name="T26" fmla="*/ 18 w 28"/>
                <a:gd name="T27" fmla="*/ 92 h 110"/>
                <a:gd name="T28" fmla="*/ 28 w 28"/>
                <a:gd name="T29" fmla="*/ 4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10">
                  <a:moveTo>
                    <a:pt x="28" y="46"/>
                  </a:moveTo>
                  <a:cubicBezTo>
                    <a:pt x="28" y="26"/>
                    <a:pt x="28" y="26"/>
                    <a:pt x="28" y="26"/>
                  </a:cubicBezTo>
                  <a:cubicBezTo>
                    <a:pt x="23" y="0"/>
                    <a:pt x="23" y="0"/>
                    <a:pt x="23" y="0"/>
                  </a:cubicBezTo>
                  <a:cubicBezTo>
                    <a:pt x="18" y="47"/>
                    <a:pt x="18" y="47"/>
                    <a:pt x="18" y="47"/>
                  </a:cubicBezTo>
                  <a:cubicBezTo>
                    <a:pt x="7" y="93"/>
                    <a:pt x="7" y="93"/>
                    <a:pt x="7" y="93"/>
                  </a:cubicBezTo>
                  <a:cubicBezTo>
                    <a:pt x="8" y="92"/>
                    <a:pt x="10" y="92"/>
                    <a:pt x="11" y="92"/>
                  </a:cubicBezTo>
                  <a:cubicBezTo>
                    <a:pt x="12" y="98"/>
                    <a:pt x="12" y="98"/>
                    <a:pt x="12" y="98"/>
                  </a:cubicBezTo>
                  <a:cubicBezTo>
                    <a:pt x="0" y="107"/>
                    <a:pt x="0" y="107"/>
                    <a:pt x="0" y="107"/>
                  </a:cubicBezTo>
                  <a:cubicBezTo>
                    <a:pt x="1" y="110"/>
                    <a:pt x="1" y="110"/>
                    <a:pt x="1" y="110"/>
                  </a:cubicBezTo>
                  <a:cubicBezTo>
                    <a:pt x="2" y="107"/>
                    <a:pt x="2" y="107"/>
                    <a:pt x="2" y="107"/>
                  </a:cubicBezTo>
                  <a:cubicBezTo>
                    <a:pt x="8" y="107"/>
                    <a:pt x="8" y="107"/>
                    <a:pt x="8" y="107"/>
                  </a:cubicBezTo>
                  <a:cubicBezTo>
                    <a:pt x="15" y="107"/>
                    <a:pt x="15" y="107"/>
                    <a:pt x="15" y="107"/>
                  </a:cubicBezTo>
                  <a:cubicBezTo>
                    <a:pt x="20" y="93"/>
                    <a:pt x="20" y="93"/>
                    <a:pt x="20" y="93"/>
                  </a:cubicBezTo>
                  <a:cubicBezTo>
                    <a:pt x="18" y="92"/>
                    <a:pt x="18" y="92"/>
                    <a:pt x="18" y="92"/>
                  </a:cubicBezTo>
                  <a:cubicBezTo>
                    <a:pt x="28" y="46"/>
                    <a:pt x="28" y="46"/>
                    <a:pt x="28" y="46"/>
                  </a:cubicBezTo>
                  <a:close/>
                </a:path>
              </a:pathLst>
            </a:custGeom>
            <a:solidFill>
              <a:srgbClr val="99999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9" name="Freeform 456"/>
            <p:cNvSpPr>
              <a:spLocks/>
            </p:cNvSpPr>
            <p:nvPr/>
          </p:nvSpPr>
          <p:spPr bwMode="auto">
            <a:xfrm>
              <a:off x="5275263" y="3835400"/>
              <a:ext cx="28575" cy="79375"/>
            </a:xfrm>
            <a:custGeom>
              <a:avLst/>
              <a:gdLst>
                <a:gd name="T0" fmla="*/ 3 w 19"/>
                <a:gd name="T1" fmla="*/ 0 h 51"/>
                <a:gd name="T2" fmla="*/ 2 w 19"/>
                <a:gd name="T3" fmla="*/ 3 h 51"/>
                <a:gd name="T4" fmla="*/ 4 w 19"/>
                <a:gd name="T5" fmla="*/ 16 h 51"/>
                <a:gd name="T6" fmla="*/ 0 w 19"/>
                <a:gd name="T7" fmla="*/ 38 h 51"/>
                <a:gd name="T8" fmla="*/ 2 w 19"/>
                <a:gd name="T9" fmla="*/ 41 h 51"/>
                <a:gd name="T10" fmla="*/ 3 w 19"/>
                <a:gd name="T11" fmla="*/ 38 h 51"/>
                <a:gd name="T12" fmla="*/ 5 w 19"/>
                <a:gd name="T13" fmla="*/ 46 h 51"/>
                <a:gd name="T14" fmla="*/ 7 w 19"/>
                <a:gd name="T15" fmla="*/ 51 h 51"/>
                <a:gd name="T16" fmla="*/ 10 w 19"/>
                <a:gd name="T17" fmla="*/ 51 h 51"/>
                <a:gd name="T18" fmla="*/ 7 w 19"/>
                <a:gd name="T19" fmla="*/ 48 h 51"/>
                <a:gd name="T20" fmla="*/ 6 w 19"/>
                <a:gd name="T21" fmla="*/ 37 h 51"/>
                <a:gd name="T22" fmla="*/ 14 w 19"/>
                <a:gd name="T23" fmla="*/ 34 h 51"/>
                <a:gd name="T24" fmla="*/ 18 w 19"/>
                <a:gd name="T25" fmla="*/ 47 h 51"/>
                <a:gd name="T26" fmla="*/ 19 w 19"/>
                <a:gd name="T27" fmla="*/ 47 h 51"/>
                <a:gd name="T28" fmla="*/ 15 w 19"/>
                <a:gd name="T29" fmla="*/ 27 h 51"/>
                <a:gd name="T30" fmla="*/ 9 w 19"/>
                <a:gd name="T31" fmla="*/ 14 h 51"/>
                <a:gd name="T32" fmla="*/ 9 w 19"/>
                <a:gd name="T33" fmla="*/ 0 h 51"/>
                <a:gd name="T34" fmla="*/ 3 w 19"/>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51">
                  <a:moveTo>
                    <a:pt x="3" y="0"/>
                  </a:moveTo>
                  <a:cubicBezTo>
                    <a:pt x="2" y="3"/>
                    <a:pt x="2" y="3"/>
                    <a:pt x="2" y="3"/>
                  </a:cubicBezTo>
                  <a:cubicBezTo>
                    <a:pt x="4" y="16"/>
                    <a:pt x="4" y="16"/>
                    <a:pt x="4" y="16"/>
                  </a:cubicBezTo>
                  <a:cubicBezTo>
                    <a:pt x="0" y="38"/>
                    <a:pt x="0" y="38"/>
                    <a:pt x="0" y="38"/>
                  </a:cubicBezTo>
                  <a:cubicBezTo>
                    <a:pt x="2" y="41"/>
                    <a:pt x="2" y="41"/>
                    <a:pt x="2" y="41"/>
                  </a:cubicBezTo>
                  <a:cubicBezTo>
                    <a:pt x="3" y="38"/>
                    <a:pt x="3" y="38"/>
                    <a:pt x="3" y="38"/>
                  </a:cubicBezTo>
                  <a:cubicBezTo>
                    <a:pt x="5" y="46"/>
                    <a:pt x="5" y="46"/>
                    <a:pt x="5" y="46"/>
                  </a:cubicBezTo>
                  <a:cubicBezTo>
                    <a:pt x="7" y="51"/>
                    <a:pt x="7" y="51"/>
                    <a:pt x="7" y="51"/>
                  </a:cubicBezTo>
                  <a:cubicBezTo>
                    <a:pt x="10" y="51"/>
                    <a:pt x="10" y="51"/>
                    <a:pt x="10" y="51"/>
                  </a:cubicBezTo>
                  <a:cubicBezTo>
                    <a:pt x="7" y="48"/>
                    <a:pt x="7" y="48"/>
                    <a:pt x="7" y="48"/>
                  </a:cubicBezTo>
                  <a:cubicBezTo>
                    <a:pt x="6" y="37"/>
                    <a:pt x="6" y="37"/>
                    <a:pt x="6" y="37"/>
                  </a:cubicBezTo>
                  <a:cubicBezTo>
                    <a:pt x="14" y="34"/>
                    <a:pt x="14" y="34"/>
                    <a:pt x="14" y="34"/>
                  </a:cubicBezTo>
                  <a:cubicBezTo>
                    <a:pt x="14" y="42"/>
                    <a:pt x="16" y="46"/>
                    <a:pt x="18" y="47"/>
                  </a:cubicBezTo>
                  <a:cubicBezTo>
                    <a:pt x="19" y="47"/>
                    <a:pt x="19" y="47"/>
                    <a:pt x="19" y="47"/>
                  </a:cubicBezTo>
                  <a:cubicBezTo>
                    <a:pt x="15" y="27"/>
                    <a:pt x="15" y="27"/>
                    <a:pt x="15" y="27"/>
                  </a:cubicBezTo>
                  <a:cubicBezTo>
                    <a:pt x="9" y="14"/>
                    <a:pt x="9" y="14"/>
                    <a:pt x="9" y="14"/>
                  </a:cubicBezTo>
                  <a:cubicBezTo>
                    <a:pt x="9" y="0"/>
                    <a:pt x="9" y="0"/>
                    <a:pt x="9" y="0"/>
                  </a:cubicBezTo>
                  <a:cubicBezTo>
                    <a:pt x="3" y="0"/>
                    <a:pt x="3" y="0"/>
                    <a:pt x="3" y="0"/>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0" name="Freeform 457"/>
            <p:cNvSpPr>
              <a:spLocks/>
            </p:cNvSpPr>
            <p:nvPr/>
          </p:nvSpPr>
          <p:spPr bwMode="auto">
            <a:xfrm>
              <a:off x="5289550" y="3835400"/>
              <a:ext cx="17463" cy="73025"/>
            </a:xfrm>
            <a:custGeom>
              <a:avLst/>
              <a:gdLst>
                <a:gd name="T0" fmla="*/ 0 w 12"/>
                <a:gd name="T1" fmla="*/ 0 h 47"/>
                <a:gd name="T2" fmla="*/ 0 w 12"/>
                <a:gd name="T3" fmla="*/ 14 h 47"/>
                <a:gd name="T4" fmla="*/ 6 w 12"/>
                <a:gd name="T5" fmla="*/ 27 h 47"/>
                <a:gd name="T6" fmla="*/ 10 w 12"/>
                <a:gd name="T7" fmla="*/ 47 h 47"/>
                <a:gd name="T8" fmla="*/ 12 w 12"/>
                <a:gd name="T9" fmla="*/ 47 h 47"/>
                <a:gd name="T10" fmla="*/ 11 w 12"/>
                <a:gd name="T11" fmla="*/ 35 h 47"/>
                <a:gd name="T12" fmla="*/ 10 w 12"/>
                <a:gd name="T13" fmla="*/ 24 h 47"/>
                <a:gd name="T14" fmla="*/ 7 w 12"/>
                <a:gd name="T15" fmla="*/ 15 h 47"/>
                <a:gd name="T16" fmla="*/ 7 w 12"/>
                <a:gd name="T17" fmla="*/ 0 h 47"/>
                <a:gd name="T18" fmla="*/ 0 w 12"/>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47">
                  <a:moveTo>
                    <a:pt x="0" y="0"/>
                  </a:moveTo>
                  <a:cubicBezTo>
                    <a:pt x="0" y="14"/>
                    <a:pt x="0" y="14"/>
                    <a:pt x="0" y="14"/>
                  </a:cubicBezTo>
                  <a:cubicBezTo>
                    <a:pt x="6" y="27"/>
                    <a:pt x="6" y="27"/>
                    <a:pt x="6" y="27"/>
                  </a:cubicBezTo>
                  <a:cubicBezTo>
                    <a:pt x="10" y="47"/>
                    <a:pt x="10" y="47"/>
                    <a:pt x="10" y="47"/>
                  </a:cubicBezTo>
                  <a:cubicBezTo>
                    <a:pt x="11" y="47"/>
                    <a:pt x="12" y="47"/>
                    <a:pt x="12" y="47"/>
                  </a:cubicBezTo>
                  <a:cubicBezTo>
                    <a:pt x="11" y="35"/>
                    <a:pt x="11" y="35"/>
                    <a:pt x="11" y="35"/>
                  </a:cubicBezTo>
                  <a:cubicBezTo>
                    <a:pt x="10" y="24"/>
                    <a:pt x="10" y="24"/>
                    <a:pt x="10" y="24"/>
                  </a:cubicBezTo>
                  <a:cubicBezTo>
                    <a:pt x="7" y="15"/>
                    <a:pt x="7" y="15"/>
                    <a:pt x="7" y="15"/>
                  </a:cubicBezTo>
                  <a:cubicBezTo>
                    <a:pt x="7" y="0"/>
                    <a:pt x="7" y="0"/>
                    <a:pt x="7" y="0"/>
                  </a:cubicBezTo>
                  <a:cubicBezTo>
                    <a:pt x="0" y="0"/>
                    <a:pt x="0" y="0"/>
                    <a:pt x="0" y="0"/>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1" name="Freeform 458"/>
            <p:cNvSpPr>
              <a:spLocks/>
            </p:cNvSpPr>
            <p:nvPr/>
          </p:nvSpPr>
          <p:spPr bwMode="auto">
            <a:xfrm>
              <a:off x="5284788" y="3887788"/>
              <a:ext cx="17463" cy="26987"/>
            </a:xfrm>
            <a:custGeom>
              <a:avLst/>
              <a:gdLst>
                <a:gd name="T0" fmla="*/ 4 w 11"/>
                <a:gd name="T1" fmla="*/ 13 h 17"/>
                <a:gd name="T2" fmla="*/ 4 w 11"/>
                <a:gd name="T3" fmla="*/ 5 h 17"/>
                <a:gd name="T4" fmla="*/ 8 w 11"/>
                <a:gd name="T5" fmla="*/ 0 h 17"/>
                <a:gd name="T6" fmla="*/ 0 w 11"/>
                <a:gd name="T7" fmla="*/ 3 h 17"/>
                <a:gd name="T8" fmla="*/ 1 w 11"/>
                <a:gd name="T9" fmla="*/ 14 h 17"/>
                <a:gd name="T10" fmla="*/ 4 w 11"/>
                <a:gd name="T11" fmla="*/ 17 h 17"/>
                <a:gd name="T12" fmla="*/ 11 w 11"/>
                <a:gd name="T13" fmla="*/ 17 h 17"/>
                <a:gd name="T14" fmla="*/ 4 w 11"/>
                <a:gd name="T15" fmla="*/ 1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4" y="13"/>
                  </a:moveTo>
                  <a:cubicBezTo>
                    <a:pt x="4" y="5"/>
                    <a:pt x="4" y="5"/>
                    <a:pt x="4" y="5"/>
                  </a:cubicBezTo>
                  <a:cubicBezTo>
                    <a:pt x="8" y="0"/>
                    <a:pt x="8" y="0"/>
                    <a:pt x="8" y="0"/>
                  </a:cubicBezTo>
                  <a:cubicBezTo>
                    <a:pt x="0" y="3"/>
                    <a:pt x="0" y="3"/>
                    <a:pt x="0" y="3"/>
                  </a:cubicBezTo>
                  <a:cubicBezTo>
                    <a:pt x="1" y="14"/>
                    <a:pt x="1" y="14"/>
                    <a:pt x="1" y="14"/>
                  </a:cubicBezTo>
                  <a:cubicBezTo>
                    <a:pt x="4" y="17"/>
                    <a:pt x="4" y="17"/>
                    <a:pt x="4" y="17"/>
                  </a:cubicBezTo>
                  <a:cubicBezTo>
                    <a:pt x="11" y="17"/>
                    <a:pt x="11" y="17"/>
                    <a:pt x="11" y="17"/>
                  </a:cubicBezTo>
                  <a:cubicBezTo>
                    <a:pt x="11" y="15"/>
                    <a:pt x="9" y="14"/>
                    <a:pt x="4" y="13"/>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2" name="Freeform 459"/>
            <p:cNvSpPr>
              <a:spLocks/>
            </p:cNvSpPr>
            <p:nvPr/>
          </p:nvSpPr>
          <p:spPr bwMode="auto">
            <a:xfrm>
              <a:off x="5278438" y="3894138"/>
              <a:ext cx="4763" cy="12700"/>
            </a:xfrm>
            <a:custGeom>
              <a:avLst/>
              <a:gdLst>
                <a:gd name="T0" fmla="*/ 0 w 3"/>
                <a:gd name="T1" fmla="*/ 3 h 8"/>
                <a:gd name="T2" fmla="*/ 3 w 3"/>
                <a:gd name="T3" fmla="*/ 8 h 8"/>
                <a:gd name="T4" fmla="*/ 1 w 3"/>
                <a:gd name="T5" fmla="*/ 0 h 8"/>
                <a:gd name="T6" fmla="*/ 0 w 3"/>
                <a:gd name="T7" fmla="*/ 3 h 8"/>
                <a:gd name="T8" fmla="*/ 0 w 3"/>
                <a:gd name="T9" fmla="*/ 3 h 8"/>
              </a:gdLst>
              <a:ahLst/>
              <a:cxnLst>
                <a:cxn ang="0">
                  <a:pos x="T0" y="T1"/>
                </a:cxn>
                <a:cxn ang="0">
                  <a:pos x="T2" y="T3"/>
                </a:cxn>
                <a:cxn ang="0">
                  <a:pos x="T4" y="T5"/>
                </a:cxn>
                <a:cxn ang="0">
                  <a:pos x="T6" y="T7"/>
                </a:cxn>
                <a:cxn ang="0">
                  <a:pos x="T8" y="T9"/>
                </a:cxn>
              </a:cxnLst>
              <a:rect l="0" t="0" r="r" b="b"/>
              <a:pathLst>
                <a:path w="3" h="8">
                  <a:moveTo>
                    <a:pt x="0" y="3"/>
                  </a:moveTo>
                  <a:lnTo>
                    <a:pt x="3" y="8"/>
                  </a:lnTo>
                  <a:lnTo>
                    <a:pt x="1" y="0"/>
                  </a:lnTo>
                  <a:lnTo>
                    <a:pt x="0" y="3"/>
                  </a:lnTo>
                  <a:lnTo>
                    <a:pt x="0" y="3"/>
                  </a:ln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3" name="Freeform 460"/>
            <p:cNvSpPr>
              <a:spLocks/>
            </p:cNvSpPr>
            <p:nvPr/>
          </p:nvSpPr>
          <p:spPr bwMode="auto">
            <a:xfrm>
              <a:off x="5284788" y="3887788"/>
              <a:ext cx="107950" cy="334962"/>
            </a:xfrm>
            <a:custGeom>
              <a:avLst/>
              <a:gdLst>
                <a:gd name="T0" fmla="*/ 37 w 70"/>
                <a:gd name="T1" fmla="*/ 88 h 216"/>
                <a:gd name="T2" fmla="*/ 37 w 70"/>
                <a:gd name="T3" fmla="*/ 87 h 216"/>
                <a:gd name="T4" fmla="*/ 41 w 70"/>
                <a:gd name="T5" fmla="*/ 68 h 216"/>
                <a:gd name="T6" fmla="*/ 70 w 70"/>
                <a:gd name="T7" fmla="*/ 0 h 216"/>
                <a:gd name="T8" fmla="*/ 17 w 70"/>
                <a:gd name="T9" fmla="*/ 72 h 216"/>
                <a:gd name="T10" fmla="*/ 0 w 70"/>
                <a:gd name="T11" fmla="*/ 216 h 216"/>
                <a:gd name="T12" fmla="*/ 11 w 70"/>
                <a:gd name="T13" fmla="*/ 216 h 216"/>
                <a:gd name="T14" fmla="*/ 23 w 70"/>
                <a:gd name="T15" fmla="*/ 213 h 216"/>
                <a:gd name="T16" fmla="*/ 24 w 70"/>
                <a:gd name="T17" fmla="*/ 198 h 216"/>
                <a:gd name="T18" fmla="*/ 24 w 70"/>
                <a:gd name="T19" fmla="*/ 198 h 216"/>
                <a:gd name="T20" fmla="*/ 37 w 70"/>
                <a:gd name="T21" fmla="*/ 8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16">
                  <a:moveTo>
                    <a:pt x="37" y="88"/>
                  </a:moveTo>
                  <a:cubicBezTo>
                    <a:pt x="37" y="88"/>
                    <a:pt x="37" y="87"/>
                    <a:pt x="37" y="87"/>
                  </a:cubicBezTo>
                  <a:cubicBezTo>
                    <a:pt x="40" y="81"/>
                    <a:pt x="42" y="74"/>
                    <a:pt x="41" y="68"/>
                  </a:cubicBezTo>
                  <a:cubicBezTo>
                    <a:pt x="49" y="44"/>
                    <a:pt x="59" y="21"/>
                    <a:pt x="70" y="0"/>
                  </a:cubicBezTo>
                  <a:cubicBezTo>
                    <a:pt x="17" y="72"/>
                    <a:pt x="17" y="72"/>
                    <a:pt x="17" y="72"/>
                  </a:cubicBezTo>
                  <a:cubicBezTo>
                    <a:pt x="0" y="216"/>
                    <a:pt x="0" y="216"/>
                    <a:pt x="0" y="216"/>
                  </a:cubicBezTo>
                  <a:cubicBezTo>
                    <a:pt x="11" y="216"/>
                    <a:pt x="11" y="216"/>
                    <a:pt x="11" y="216"/>
                  </a:cubicBezTo>
                  <a:cubicBezTo>
                    <a:pt x="15" y="215"/>
                    <a:pt x="19" y="214"/>
                    <a:pt x="23" y="213"/>
                  </a:cubicBezTo>
                  <a:cubicBezTo>
                    <a:pt x="24" y="198"/>
                    <a:pt x="24" y="198"/>
                    <a:pt x="24" y="198"/>
                  </a:cubicBezTo>
                  <a:cubicBezTo>
                    <a:pt x="24" y="198"/>
                    <a:pt x="24" y="198"/>
                    <a:pt x="24" y="198"/>
                  </a:cubicBezTo>
                  <a:cubicBezTo>
                    <a:pt x="24" y="160"/>
                    <a:pt x="29" y="123"/>
                    <a:pt x="37" y="88"/>
                  </a:cubicBezTo>
                  <a:close/>
                </a:path>
              </a:pathLst>
            </a:custGeom>
            <a:solidFill>
              <a:srgbClr val="8296A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4" name="Freeform 461"/>
            <p:cNvSpPr>
              <a:spLocks/>
            </p:cNvSpPr>
            <p:nvPr/>
          </p:nvSpPr>
          <p:spPr bwMode="auto">
            <a:xfrm>
              <a:off x="5464175" y="3890963"/>
              <a:ext cx="14288" cy="23812"/>
            </a:xfrm>
            <a:custGeom>
              <a:avLst/>
              <a:gdLst>
                <a:gd name="T0" fmla="*/ 6 w 9"/>
                <a:gd name="T1" fmla="*/ 1 h 15"/>
                <a:gd name="T2" fmla="*/ 6 w 9"/>
                <a:gd name="T3" fmla="*/ 0 h 15"/>
                <a:gd name="T4" fmla="*/ 0 w 9"/>
                <a:gd name="T5" fmla="*/ 14 h 15"/>
                <a:gd name="T6" fmla="*/ 3 w 9"/>
                <a:gd name="T7" fmla="*/ 13 h 15"/>
                <a:gd name="T8" fmla="*/ 4 w 9"/>
                <a:gd name="T9" fmla="*/ 15 h 15"/>
                <a:gd name="T10" fmla="*/ 7 w 9"/>
                <a:gd name="T11" fmla="*/ 14 h 15"/>
                <a:gd name="T12" fmla="*/ 4 w 9"/>
                <a:gd name="T13" fmla="*/ 12 h 15"/>
                <a:gd name="T14" fmla="*/ 4 w 9"/>
                <a:gd name="T15" fmla="*/ 11 h 15"/>
                <a:gd name="T16" fmla="*/ 5 w 9"/>
                <a:gd name="T17" fmla="*/ 8 h 15"/>
                <a:gd name="T18" fmla="*/ 9 w 9"/>
                <a:gd name="T19" fmla="*/ 10 h 15"/>
                <a:gd name="T20" fmla="*/ 9 w 9"/>
                <a:gd name="T21" fmla="*/ 8 h 15"/>
                <a:gd name="T22" fmla="*/ 5 w 9"/>
                <a:gd name="T23" fmla="*/ 8 h 15"/>
                <a:gd name="T24" fmla="*/ 6 w 9"/>
                <a:gd name="T25" fmla="*/ 5 h 15"/>
                <a:gd name="T26" fmla="*/ 6 w 9"/>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5">
                  <a:moveTo>
                    <a:pt x="6" y="1"/>
                  </a:moveTo>
                  <a:cubicBezTo>
                    <a:pt x="6" y="1"/>
                    <a:pt x="6" y="0"/>
                    <a:pt x="6" y="0"/>
                  </a:cubicBezTo>
                  <a:cubicBezTo>
                    <a:pt x="0" y="14"/>
                    <a:pt x="0" y="14"/>
                    <a:pt x="0" y="14"/>
                  </a:cubicBezTo>
                  <a:cubicBezTo>
                    <a:pt x="1" y="14"/>
                    <a:pt x="2" y="14"/>
                    <a:pt x="3" y="13"/>
                  </a:cubicBezTo>
                  <a:cubicBezTo>
                    <a:pt x="4" y="15"/>
                    <a:pt x="4" y="15"/>
                    <a:pt x="4" y="15"/>
                  </a:cubicBezTo>
                  <a:cubicBezTo>
                    <a:pt x="5" y="15"/>
                    <a:pt x="6" y="15"/>
                    <a:pt x="7" y="14"/>
                  </a:cubicBezTo>
                  <a:cubicBezTo>
                    <a:pt x="4" y="12"/>
                    <a:pt x="4" y="12"/>
                    <a:pt x="4" y="12"/>
                  </a:cubicBezTo>
                  <a:cubicBezTo>
                    <a:pt x="4" y="11"/>
                    <a:pt x="4" y="11"/>
                    <a:pt x="4" y="11"/>
                  </a:cubicBezTo>
                  <a:cubicBezTo>
                    <a:pt x="5" y="10"/>
                    <a:pt x="5" y="9"/>
                    <a:pt x="5" y="8"/>
                  </a:cubicBezTo>
                  <a:cubicBezTo>
                    <a:pt x="9" y="10"/>
                    <a:pt x="9" y="10"/>
                    <a:pt x="9" y="10"/>
                  </a:cubicBezTo>
                  <a:cubicBezTo>
                    <a:pt x="9" y="8"/>
                    <a:pt x="9" y="8"/>
                    <a:pt x="9" y="8"/>
                  </a:cubicBezTo>
                  <a:cubicBezTo>
                    <a:pt x="5" y="8"/>
                    <a:pt x="5" y="8"/>
                    <a:pt x="5" y="8"/>
                  </a:cubicBezTo>
                  <a:cubicBezTo>
                    <a:pt x="6" y="7"/>
                    <a:pt x="6" y="6"/>
                    <a:pt x="6" y="5"/>
                  </a:cubicBezTo>
                  <a:cubicBezTo>
                    <a:pt x="6" y="4"/>
                    <a:pt x="6" y="3"/>
                    <a:pt x="6" y="1"/>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5" name="Freeform 462"/>
            <p:cNvSpPr>
              <a:spLocks/>
            </p:cNvSpPr>
            <p:nvPr/>
          </p:nvSpPr>
          <p:spPr bwMode="auto">
            <a:xfrm>
              <a:off x="5472113" y="3898900"/>
              <a:ext cx="6350" cy="4762"/>
            </a:xfrm>
            <a:custGeom>
              <a:avLst/>
              <a:gdLst>
                <a:gd name="T0" fmla="*/ 1 w 4"/>
                <a:gd name="T1" fmla="*/ 0 h 3"/>
                <a:gd name="T2" fmla="*/ 0 w 4"/>
                <a:gd name="T3" fmla="*/ 3 h 3"/>
                <a:gd name="T4" fmla="*/ 4 w 4"/>
                <a:gd name="T5" fmla="*/ 3 h 3"/>
                <a:gd name="T6" fmla="*/ 1 w 4"/>
                <a:gd name="T7" fmla="*/ 0 h 3"/>
              </a:gdLst>
              <a:ahLst/>
              <a:cxnLst>
                <a:cxn ang="0">
                  <a:pos x="T0" y="T1"/>
                </a:cxn>
                <a:cxn ang="0">
                  <a:pos x="T2" y="T3"/>
                </a:cxn>
                <a:cxn ang="0">
                  <a:pos x="T4" y="T5"/>
                </a:cxn>
                <a:cxn ang="0">
                  <a:pos x="T6" y="T7"/>
                </a:cxn>
              </a:cxnLst>
              <a:rect l="0" t="0" r="r" b="b"/>
              <a:pathLst>
                <a:path w="4" h="3">
                  <a:moveTo>
                    <a:pt x="1" y="0"/>
                  </a:moveTo>
                  <a:cubicBezTo>
                    <a:pt x="1" y="1"/>
                    <a:pt x="1" y="2"/>
                    <a:pt x="0" y="3"/>
                  </a:cubicBezTo>
                  <a:cubicBezTo>
                    <a:pt x="4" y="3"/>
                    <a:pt x="4" y="3"/>
                    <a:pt x="4" y="3"/>
                  </a:cubicBezTo>
                  <a:cubicBezTo>
                    <a:pt x="1" y="0"/>
                    <a:pt x="1" y="0"/>
                    <a:pt x="1" y="0"/>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6" name="Freeform 463"/>
            <p:cNvSpPr>
              <a:spLocks/>
            </p:cNvSpPr>
            <p:nvPr/>
          </p:nvSpPr>
          <p:spPr bwMode="auto">
            <a:xfrm>
              <a:off x="5402263" y="4206875"/>
              <a:ext cx="42863" cy="34925"/>
            </a:xfrm>
            <a:custGeom>
              <a:avLst/>
              <a:gdLst>
                <a:gd name="T0" fmla="*/ 13 w 28"/>
                <a:gd name="T1" fmla="*/ 3 h 23"/>
                <a:gd name="T2" fmla="*/ 12 w 28"/>
                <a:gd name="T3" fmla="*/ 3 h 23"/>
                <a:gd name="T4" fmla="*/ 11 w 28"/>
                <a:gd name="T5" fmla="*/ 3 h 23"/>
                <a:gd name="T6" fmla="*/ 0 w 28"/>
                <a:gd name="T7" fmla="*/ 0 h 23"/>
                <a:gd name="T8" fmla="*/ 0 w 28"/>
                <a:gd name="T9" fmla="*/ 14 h 23"/>
                <a:gd name="T10" fmla="*/ 16 w 28"/>
                <a:gd name="T11" fmla="*/ 21 h 23"/>
                <a:gd name="T12" fmla="*/ 25 w 28"/>
                <a:gd name="T13" fmla="*/ 13 h 23"/>
                <a:gd name="T14" fmla="*/ 23 w 28"/>
                <a:gd name="T15" fmla="*/ 2 h 23"/>
                <a:gd name="T16" fmla="*/ 28 w 28"/>
                <a:gd name="T17" fmla="*/ 2 h 23"/>
                <a:gd name="T18" fmla="*/ 28 w 28"/>
                <a:gd name="T19" fmla="*/ 1 h 23"/>
                <a:gd name="T20" fmla="*/ 13 w 28"/>
                <a:gd name="T21" fmla="*/ 2 h 23"/>
                <a:gd name="T22" fmla="*/ 13 w 28"/>
                <a:gd name="T2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3">
                  <a:moveTo>
                    <a:pt x="13" y="3"/>
                  </a:moveTo>
                  <a:cubicBezTo>
                    <a:pt x="12" y="3"/>
                    <a:pt x="12" y="3"/>
                    <a:pt x="12" y="3"/>
                  </a:cubicBezTo>
                  <a:cubicBezTo>
                    <a:pt x="11" y="3"/>
                    <a:pt x="11" y="3"/>
                    <a:pt x="11" y="3"/>
                  </a:cubicBezTo>
                  <a:cubicBezTo>
                    <a:pt x="7" y="2"/>
                    <a:pt x="3" y="1"/>
                    <a:pt x="0" y="0"/>
                  </a:cubicBezTo>
                  <a:cubicBezTo>
                    <a:pt x="0" y="14"/>
                    <a:pt x="0" y="14"/>
                    <a:pt x="0" y="14"/>
                  </a:cubicBezTo>
                  <a:cubicBezTo>
                    <a:pt x="5" y="20"/>
                    <a:pt x="10" y="23"/>
                    <a:pt x="16" y="21"/>
                  </a:cubicBezTo>
                  <a:cubicBezTo>
                    <a:pt x="21" y="21"/>
                    <a:pt x="24" y="18"/>
                    <a:pt x="25" y="13"/>
                  </a:cubicBezTo>
                  <a:cubicBezTo>
                    <a:pt x="23" y="2"/>
                    <a:pt x="23" y="2"/>
                    <a:pt x="23" y="2"/>
                  </a:cubicBezTo>
                  <a:cubicBezTo>
                    <a:pt x="25" y="2"/>
                    <a:pt x="26" y="2"/>
                    <a:pt x="28" y="2"/>
                  </a:cubicBezTo>
                  <a:cubicBezTo>
                    <a:pt x="28" y="1"/>
                    <a:pt x="28" y="1"/>
                    <a:pt x="28" y="1"/>
                  </a:cubicBezTo>
                  <a:cubicBezTo>
                    <a:pt x="13" y="2"/>
                    <a:pt x="13" y="2"/>
                    <a:pt x="13" y="2"/>
                  </a:cubicBezTo>
                  <a:cubicBezTo>
                    <a:pt x="13" y="3"/>
                    <a:pt x="13" y="3"/>
                    <a:pt x="13" y="3"/>
                  </a:cubicBezTo>
                  <a:close/>
                </a:path>
              </a:pathLst>
            </a:custGeom>
            <a:solidFill>
              <a:srgbClr val="28373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7" name="Freeform 464"/>
            <p:cNvSpPr>
              <a:spLocks/>
            </p:cNvSpPr>
            <p:nvPr/>
          </p:nvSpPr>
          <p:spPr bwMode="auto">
            <a:xfrm>
              <a:off x="5248275" y="4216400"/>
              <a:ext cx="53975" cy="33337"/>
            </a:xfrm>
            <a:custGeom>
              <a:avLst/>
              <a:gdLst>
                <a:gd name="T0" fmla="*/ 9 w 34"/>
                <a:gd name="T1" fmla="*/ 0 h 22"/>
                <a:gd name="T2" fmla="*/ 1 w 34"/>
                <a:gd name="T3" fmla="*/ 19 h 22"/>
                <a:gd name="T4" fmla="*/ 28 w 34"/>
                <a:gd name="T5" fmla="*/ 16 h 22"/>
                <a:gd name="T6" fmla="*/ 28 w 34"/>
                <a:gd name="T7" fmla="*/ 11 h 22"/>
                <a:gd name="T8" fmla="*/ 33 w 34"/>
                <a:gd name="T9" fmla="*/ 11 h 22"/>
                <a:gd name="T10" fmla="*/ 33 w 34"/>
                <a:gd name="T11" fmla="*/ 4 h 22"/>
                <a:gd name="T12" fmla="*/ 34 w 34"/>
                <a:gd name="T13" fmla="*/ 4 h 22"/>
                <a:gd name="T14" fmla="*/ 23 w 34"/>
                <a:gd name="T15" fmla="*/ 4 h 22"/>
                <a:gd name="T16" fmla="*/ 9 w 34"/>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2">
                  <a:moveTo>
                    <a:pt x="9" y="0"/>
                  </a:moveTo>
                  <a:cubicBezTo>
                    <a:pt x="3" y="5"/>
                    <a:pt x="0" y="12"/>
                    <a:pt x="1" y="19"/>
                  </a:cubicBezTo>
                  <a:cubicBezTo>
                    <a:pt x="13" y="22"/>
                    <a:pt x="22" y="21"/>
                    <a:pt x="28" y="16"/>
                  </a:cubicBezTo>
                  <a:cubicBezTo>
                    <a:pt x="28" y="11"/>
                    <a:pt x="28" y="11"/>
                    <a:pt x="28" y="11"/>
                  </a:cubicBezTo>
                  <a:cubicBezTo>
                    <a:pt x="33" y="11"/>
                    <a:pt x="33" y="11"/>
                    <a:pt x="33" y="11"/>
                  </a:cubicBezTo>
                  <a:cubicBezTo>
                    <a:pt x="33" y="4"/>
                    <a:pt x="33" y="4"/>
                    <a:pt x="33" y="4"/>
                  </a:cubicBezTo>
                  <a:cubicBezTo>
                    <a:pt x="33" y="4"/>
                    <a:pt x="34" y="4"/>
                    <a:pt x="34" y="4"/>
                  </a:cubicBezTo>
                  <a:cubicBezTo>
                    <a:pt x="23" y="4"/>
                    <a:pt x="23" y="4"/>
                    <a:pt x="23" y="4"/>
                  </a:cubicBezTo>
                  <a:cubicBezTo>
                    <a:pt x="18" y="4"/>
                    <a:pt x="13" y="3"/>
                    <a:pt x="9" y="0"/>
                  </a:cubicBezTo>
                  <a:close/>
                </a:path>
              </a:pathLst>
            </a:custGeom>
            <a:solidFill>
              <a:srgbClr val="28373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8" name="Freeform 465"/>
            <p:cNvSpPr>
              <a:spLocks noEditPoints="1"/>
            </p:cNvSpPr>
            <p:nvPr/>
          </p:nvSpPr>
          <p:spPr bwMode="auto">
            <a:xfrm>
              <a:off x="5480050" y="3532188"/>
              <a:ext cx="196850" cy="796925"/>
            </a:xfrm>
            <a:custGeom>
              <a:avLst/>
              <a:gdLst>
                <a:gd name="T0" fmla="*/ 46 w 128"/>
                <a:gd name="T1" fmla="*/ 52 h 515"/>
                <a:gd name="T2" fmla="*/ 48 w 128"/>
                <a:gd name="T3" fmla="*/ 82 h 515"/>
                <a:gd name="T4" fmla="*/ 9 w 128"/>
                <a:gd name="T5" fmla="*/ 133 h 515"/>
                <a:gd name="T6" fmla="*/ 5 w 128"/>
                <a:gd name="T7" fmla="*/ 134 h 515"/>
                <a:gd name="T8" fmla="*/ 3 w 128"/>
                <a:gd name="T9" fmla="*/ 139 h 515"/>
                <a:gd name="T10" fmla="*/ 1 w 128"/>
                <a:gd name="T11" fmla="*/ 142 h 515"/>
                <a:gd name="T12" fmla="*/ 1 w 128"/>
                <a:gd name="T13" fmla="*/ 160 h 515"/>
                <a:gd name="T14" fmla="*/ 2 w 128"/>
                <a:gd name="T15" fmla="*/ 161 h 515"/>
                <a:gd name="T16" fmla="*/ 16 w 128"/>
                <a:gd name="T17" fmla="*/ 179 h 515"/>
                <a:gd name="T18" fmla="*/ 19 w 128"/>
                <a:gd name="T19" fmla="*/ 180 h 515"/>
                <a:gd name="T20" fmla="*/ 7 w 128"/>
                <a:gd name="T21" fmla="*/ 214 h 515"/>
                <a:gd name="T22" fmla="*/ 11 w 128"/>
                <a:gd name="T23" fmla="*/ 217 h 515"/>
                <a:gd name="T24" fmla="*/ 11 w 128"/>
                <a:gd name="T25" fmla="*/ 221 h 515"/>
                <a:gd name="T26" fmla="*/ 15 w 128"/>
                <a:gd name="T27" fmla="*/ 271 h 515"/>
                <a:gd name="T28" fmla="*/ 20 w 128"/>
                <a:gd name="T29" fmla="*/ 345 h 515"/>
                <a:gd name="T30" fmla="*/ 37 w 128"/>
                <a:gd name="T31" fmla="*/ 346 h 515"/>
                <a:gd name="T32" fmla="*/ 54 w 128"/>
                <a:gd name="T33" fmla="*/ 431 h 515"/>
                <a:gd name="T34" fmla="*/ 38 w 128"/>
                <a:gd name="T35" fmla="*/ 488 h 515"/>
                <a:gd name="T36" fmla="*/ 40 w 128"/>
                <a:gd name="T37" fmla="*/ 490 h 515"/>
                <a:gd name="T38" fmla="*/ 68 w 128"/>
                <a:gd name="T39" fmla="*/ 480 h 515"/>
                <a:gd name="T40" fmla="*/ 72 w 128"/>
                <a:gd name="T41" fmla="*/ 475 h 515"/>
                <a:gd name="T42" fmla="*/ 67 w 128"/>
                <a:gd name="T43" fmla="*/ 495 h 515"/>
                <a:gd name="T44" fmla="*/ 65 w 128"/>
                <a:gd name="T45" fmla="*/ 513 h 515"/>
                <a:gd name="T46" fmla="*/ 93 w 128"/>
                <a:gd name="T47" fmla="*/ 506 h 515"/>
                <a:gd name="T48" fmla="*/ 94 w 128"/>
                <a:gd name="T49" fmla="*/ 504 h 515"/>
                <a:gd name="T50" fmla="*/ 99 w 128"/>
                <a:gd name="T51" fmla="*/ 474 h 515"/>
                <a:gd name="T52" fmla="*/ 99 w 128"/>
                <a:gd name="T53" fmla="*/ 443 h 515"/>
                <a:gd name="T54" fmla="*/ 99 w 128"/>
                <a:gd name="T55" fmla="*/ 318 h 515"/>
                <a:gd name="T56" fmla="*/ 106 w 128"/>
                <a:gd name="T57" fmla="*/ 222 h 515"/>
                <a:gd name="T58" fmla="*/ 108 w 128"/>
                <a:gd name="T59" fmla="*/ 220 h 515"/>
                <a:gd name="T60" fmla="*/ 99 w 128"/>
                <a:gd name="T61" fmla="*/ 182 h 515"/>
                <a:gd name="T62" fmla="*/ 100 w 128"/>
                <a:gd name="T63" fmla="*/ 169 h 515"/>
                <a:gd name="T64" fmla="*/ 102 w 128"/>
                <a:gd name="T65" fmla="*/ 167 h 515"/>
                <a:gd name="T66" fmla="*/ 105 w 128"/>
                <a:gd name="T67" fmla="*/ 162 h 515"/>
                <a:gd name="T68" fmla="*/ 105 w 128"/>
                <a:gd name="T69" fmla="*/ 157 h 515"/>
                <a:gd name="T70" fmla="*/ 103 w 128"/>
                <a:gd name="T71" fmla="*/ 156 h 515"/>
                <a:gd name="T72" fmla="*/ 122 w 128"/>
                <a:gd name="T73" fmla="*/ 130 h 515"/>
                <a:gd name="T74" fmla="*/ 126 w 128"/>
                <a:gd name="T75" fmla="*/ 112 h 515"/>
                <a:gd name="T76" fmla="*/ 117 w 128"/>
                <a:gd name="T77" fmla="*/ 88 h 515"/>
                <a:gd name="T78" fmla="*/ 116 w 128"/>
                <a:gd name="T79" fmla="*/ 88 h 515"/>
                <a:gd name="T80" fmla="*/ 110 w 128"/>
                <a:gd name="T81" fmla="*/ 86 h 515"/>
                <a:gd name="T82" fmla="*/ 107 w 128"/>
                <a:gd name="T83" fmla="*/ 57 h 515"/>
                <a:gd name="T84" fmla="*/ 96 w 128"/>
                <a:gd name="T85" fmla="*/ 14 h 515"/>
                <a:gd name="T86" fmla="*/ 93 w 128"/>
                <a:gd name="T87" fmla="*/ 11 h 515"/>
                <a:gd name="T88" fmla="*/ 48 w 128"/>
                <a:gd name="T89" fmla="*/ 39 h 515"/>
                <a:gd name="T90" fmla="*/ 46 w 128"/>
                <a:gd name="T91" fmla="*/ 52 h 515"/>
                <a:gd name="T92" fmla="*/ 79 w 128"/>
                <a:gd name="T93" fmla="*/ 432 h 515"/>
                <a:gd name="T94" fmla="*/ 79 w 128"/>
                <a:gd name="T95" fmla="*/ 441 h 515"/>
                <a:gd name="T96" fmla="*/ 80 w 128"/>
                <a:gd name="T97" fmla="*/ 438 h 515"/>
                <a:gd name="T98" fmla="*/ 76 w 128"/>
                <a:gd name="T99" fmla="*/ 432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515">
                  <a:moveTo>
                    <a:pt x="46" y="52"/>
                  </a:moveTo>
                  <a:cubicBezTo>
                    <a:pt x="46" y="52"/>
                    <a:pt x="46" y="52"/>
                    <a:pt x="46" y="52"/>
                  </a:cubicBezTo>
                  <a:cubicBezTo>
                    <a:pt x="46" y="60"/>
                    <a:pt x="46" y="67"/>
                    <a:pt x="47" y="73"/>
                  </a:cubicBezTo>
                  <a:cubicBezTo>
                    <a:pt x="47" y="76"/>
                    <a:pt x="48" y="79"/>
                    <a:pt x="48" y="82"/>
                  </a:cubicBezTo>
                  <a:cubicBezTo>
                    <a:pt x="33" y="81"/>
                    <a:pt x="25" y="87"/>
                    <a:pt x="22" y="100"/>
                  </a:cubicBezTo>
                  <a:cubicBezTo>
                    <a:pt x="9" y="133"/>
                    <a:pt x="9" y="133"/>
                    <a:pt x="9" y="133"/>
                  </a:cubicBezTo>
                  <a:cubicBezTo>
                    <a:pt x="6" y="133"/>
                    <a:pt x="6" y="133"/>
                    <a:pt x="6" y="133"/>
                  </a:cubicBezTo>
                  <a:cubicBezTo>
                    <a:pt x="6" y="133"/>
                    <a:pt x="5" y="134"/>
                    <a:pt x="5" y="134"/>
                  </a:cubicBezTo>
                  <a:cubicBezTo>
                    <a:pt x="3" y="135"/>
                    <a:pt x="3" y="136"/>
                    <a:pt x="3" y="138"/>
                  </a:cubicBezTo>
                  <a:cubicBezTo>
                    <a:pt x="3" y="138"/>
                    <a:pt x="3" y="139"/>
                    <a:pt x="3" y="139"/>
                  </a:cubicBezTo>
                  <a:cubicBezTo>
                    <a:pt x="1" y="141"/>
                    <a:pt x="1" y="141"/>
                    <a:pt x="1" y="141"/>
                  </a:cubicBezTo>
                  <a:cubicBezTo>
                    <a:pt x="1" y="142"/>
                    <a:pt x="1" y="142"/>
                    <a:pt x="1" y="142"/>
                  </a:cubicBezTo>
                  <a:cubicBezTo>
                    <a:pt x="0" y="145"/>
                    <a:pt x="0" y="148"/>
                    <a:pt x="1" y="151"/>
                  </a:cubicBezTo>
                  <a:cubicBezTo>
                    <a:pt x="0" y="154"/>
                    <a:pt x="0" y="157"/>
                    <a:pt x="1" y="160"/>
                  </a:cubicBezTo>
                  <a:cubicBezTo>
                    <a:pt x="1" y="160"/>
                    <a:pt x="1" y="161"/>
                    <a:pt x="2" y="161"/>
                  </a:cubicBezTo>
                  <a:cubicBezTo>
                    <a:pt x="2" y="161"/>
                    <a:pt x="2" y="161"/>
                    <a:pt x="2" y="161"/>
                  </a:cubicBezTo>
                  <a:cubicBezTo>
                    <a:pt x="2" y="164"/>
                    <a:pt x="2" y="166"/>
                    <a:pt x="2" y="167"/>
                  </a:cubicBezTo>
                  <a:cubicBezTo>
                    <a:pt x="3" y="173"/>
                    <a:pt x="8" y="177"/>
                    <a:pt x="16" y="179"/>
                  </a:cubicBezTo>
                  <a:cubicBezTo>
                    <a:pt x="16" y="179"/>
                    <a:pt x="16" y="179"/>
                    <a:pt x="17" y="179"/>
                  </a:cubicBezTo>
                  <a:cubicBezTo>
                    <a:pt x="17" y="179"/>
                    <a:pt x="18" y="179"/>
                    <a:pt x="19" y="180"/>
                  </a:cubicBezTo>
                  <a:cubicBezTo>
                    <a:pt x="7" y="212"/>
                    <a:pt x="7" y="212"/>
                    <a:pt x="7" y="212"/>
                  </a:cubicBezTo>
                  <a:cubicBezTo>
                    <a:pt x="7" y="213"/>
                    <a:pt x="7" y="213"/>
                    <a:pt x="7" y="214"/>
                  </a:cubicBezTo>
                  <a:cubicBezTo>
                    <a:pt x="7" y="214"/>
                    <a:pt x="8" y="215"/>
                    <a:pt x="8" y="215"/>
                  </a:cubicBezTo>
                  <a:cubicBezTo>
                    <a:pt x="9" y="216"/>
                    <a:pt x="10" y="216"/>
                    <a:pt x="11" y="217"/>
                  </a:cubicBezTo>
                  <a:cubicBezTo>
                    <a:pt x="11" y="218"/>
                    <a:pt x="11" y="219"/>
                    <a:pt x="11" y="221"/>
                  </a:cubicBezTo>
                  <a:cubicBezTo>
                    <a:pt x="11" y="221"/>
                    <a:pt x="11" y="221"/>
                    <a:pt x="11" y="221"/>
                  </a:cubicBezTo>
                  <a:cubicBezTo>
                    <a:pt x="10" y="236"/>
                    <a:pt x="11" y="253"/>
                    <a:pt x="15" y="271"/>
                  </a:cubicBezTo>
                  <a:cubicBezTo>
                    <a:pt x="15" y="271"/>
                    <a:pt x="15" y="271"/>
                    <a:pt x="15" y="271"/>
                  </a:cubicBezTo>
                  <a:cubicBezTo>
                    <a:pt x="19" y="343"/>
                    <a:pt x="19" y="343"/>
                    <a:pt x="19" y="343"/>
                  </a:cubicBezTo>
                  <a:cubicBezTo>
                    <a:pt x="20" y="344"/>
                    <a:pt x="20" y="344"/>
                    <a:pt x="20" y="345"/>
                  </a:cubicBezTo>
                  <a:cubicBezTo>
                    <a:pt x="21" y="345"/>
                    <a:pt x="21" y="345"/>
                    <a:pt x="22" y="345"/>
                  </a:cubicBezTo>
                  <a:cubicBezTo>
                    <a:pt x="27" y="345"/>
                    <a:pt x="32" y="345"/>
                    <a:pt x="37" y="346"/>
                  </a:cubicBezTo>
                  <a:cubicBezTo>
                    <a:pt x="40" y="355"/>
                    <a:pt x="40" y="355"/>
                    <a:pt x="40" y="355"/>
                  </a:cubicBezTo>
                  <a:cubicBezTo>
                    <a:pt x="42" y="381"/>
                    <a:pt x="46" y="407"/>
                    <a:pt x="54" y="431"/>
                  </a:cubicBezTo>
                  <a:cubicBezTo>
                    <a:pt x="56" y="450"/>
                    <a:pt x="54" y="463"/>
                    <a:pt x="46" y="471"/>
                  </a:cubicBezTo>
                  <a:cubicBezTo>
                    <a:pt x="38" y="475"/>
                    <a:pt x="35" y="481"/>
                    <a:pt x="38" y="488"/>
                  </a:cubicBezTo>
                  <a:cubicBezTo>
                    <a:pt x="38" y="489"/>
                    <a:pt x="38" y="489"/>
                    <a:pt x="39" y="490"/>
                  </a:cubicBezTo>
                  <a:cubicBezTo>
                    <a:pt x="39" y="490"/>
                    <a:pt x="40" y="490"/>
                    <a:pt x="40" y="490"/>
                  </a:cubicBezTo>
                  <a:cubicBezTo>
                    <a:pt x="51" y="491"/>
                    <a:pt x="60" y="488"/>
                    <a:pt x="67" y="482"/>
                  </a:cubicBezTo>
                  <a:cubicBezTo>
                    <a:pt x="67" y="481"/>
                    <a:pt x="68" y="481"/>
                    <a:pt x="68" y="480"/>
                  </a:cubicBezTo>
                  <a:cubicBezTo>
                    <a:pt x="69" y="476"/>
                    <a:pt x="70" y="473"/>
                    <a:pt x="72" y="469"/>
                  </a:cubicBezTo>
                  <a:cubicBezTo>
                    <a:pt x="72" y="475"/>
                    <a:pt x="72" y="475"/>
                    <a:pt x="72" y="475"/>
                  </a:cubicBezTo>
                  <a:cubicBezTo>
                    <a:pt x="72" y="476"/>
                    <a:pt x="72" y="477"/>
                    <a:pt x="73" y="477"/>
                  </a:cubicBezTo>
                  <a:cubicBezTo>
                    <a:pt x="67" y="495"/>
                    <a:pt x="67" y="495"/>
                    <a:pt x="67" y="495"/>
                  </a:cubicBezTo>
                  <a:cubicBezTo>
                    <a:pt x="64" y="499"/>
                    <a:pt x="63" y="505"/>
                    <a:pt x="64" y="511"/>
                  </a:cubicBezTo>
                  <a:cubicBezTo>
                    <a:pt x="65" y="512"/>
                    <a:pt x="65" y="512"/>
                    <a:pt x="65" y="513"/>
                  </a:cubicBezTo>
                  <a:cubicBezTo>
                    <a:pt x="66" y="513"/>
                    <a:pt x="66" y="513"/>
                    <a:pt x="66" y="513"/>
                  </a:cubicBezTo>
                  <a:cubicBezTo>
                    <a:pt x="76" y="515"/>
                    <a:pt x="85" y="513"/>
                    <a:pt x="93" y="506"/>
                  </a:cubicBezTo>
                  <a:cubicBezTo>
                    <a:pt x="93" y="506"/>
                    <a:pt x="93" y="506"/>
                    <a:pt x="93" y="505"/>
                  </a:cubicBezTo>
                  <a:cubicBezTo>
                    <a:pt x="93" y="505"/>
                    <a:pt x="94" y="504"/>
                    <a:pt x="94" y="504"/>
                  </a:cubicBezTo>
                  <a:cubicBezTo>
                    <a:pt x="94" y="496"/>
                    <a:pt x="94" y="496"/>
                    <a:pt x="94" y="496"/>
                  </a:cubicBezTo>
                  <a:cubicBezTo>
                    <a:pt x="99" y="474"/>
                    <a:pt x="99" y="474"/>
                    <a:pt x="99" y="474"/>
                  </a:cubicBezTo>
                  <a:cubicBezTo>
                    <a:pt x="99" y="474"/>
                    <a:pt x="99" y="474"/>
                    <a:pt x="99" y="474"/>
                  </a:cubicBezTo>
                  <a:cubicBezTo>
                    <a:pt x="99" y="443"/>
                    <a:pt x="99" y="443"/>
                    <a:pt x="99" y="443"/>
                  </a:cubicBezTo>
                  <a:cubicBezTo>
                    <a:pt x="105" y="408"/>
                    <a:pt x="105" y="377"/>
                    <a:pt x="99" y="353"/>
                  </a:cubicBezTo>
                  <a:cubicBezTo>
                    <a:pt x="99" y="318"/>
                    <a:pt x="99" y="318"/>
                    <a:pt x="99" y="318"/>
                  </a:cubicBezTo>
                  <a:cubicBezTo>
                    <a:pt x="103" y="280"/>
                    <a:pt x="104" y="249"/>
                    <a:pt x="100" y="223"/>
                  </a:cubicBezTo>
                  <a:cubicBezTo>
                    <a:pt x="106" y="222"/>
                    <a:pt x="106" y="222"/>
                    <a:pt x="106" y="222"/>
                  </a:cubicBezTo>
                  <a:cubicBezTo>
                    <a:pt x="107" y="222"/>
                    <a:pt x="107" y="222"/>
                    <a:pt x="108" y="222"/>
                  </a:cubicBezTo>
                  <a:cubicBezTo>
                    <a:pt x="108" y="221"/>
                    <a:pt x="108" y="221"/>
                    <a:pt x="108" y="220"/>
                  </a:cubicBezTo>
                  <a:cubicBezTo>
                    <a:pt x="108" y="220"/>
                    <a:pt x="109" y="219"/>
                    <a:pt x="108" y="219"/>
                  </a:cubicBezTo>
                  <a:cubicBezTo>
                    <a:pt x="99" y="182"/>
                    <a:pt x="99" y="182"/>
                    <a:pt x="99" y="182"/>
                  </a:cubicBezTo>
                  <a:cubicBezTo>
                    <a:pt x="99" y="170"/>
                    <a:pt x="99" y="170"/>
                    <a:pt x="99" y="170"/>
                  </a:cubicBezTo>
                  <a:cubicBezTo>
                    <a:pt x="100" y="170"/>
                    <a:pt x="100" y="169"/>
                    <a:pt x="100" y="169"/>
                  </a:cubicBezTo>
                  <a:cubicBezTo>
                    <a:pt x="100" y="169"/>
                    <a:pt x="100" y="169"/>
                    <a:pt x="100" y="169"/>
                  </a:cubicBezTo>
                  <a:cubicBezTo>
                    <a:pt x="101" y="168"/>
                    <a:pt x="102" y="167"/>
                    <a:pt x="102" y="167"/>
                  </a:cubicBezTo>
                  <a:cubicBezTo>
                    <a:pt x="105" y="164"/>
                    <a:pt x="105" y="164"/>
                    <a:pt x="105" y="164"/>
                  </a:cubicBezTo>
                  <a:cubicBezTo>
                    <a:pt x="105" y="163"/>
                    <a:pt x="105" y="163"/>
                    <a:pt x="105" y="162"/>
                  </a:cubicBezTo>
                  <a:cubicBezTo>
                    <a:pt x="105" y="159"/>
                    <a:pt x="105" y="159"/>
                    <a:pt x="105" y="159"/>
                  </a:cubicBezTo>
                  <a:cubicBezTo>
                    <a:pt x="105" y="158"/>
                    <a:pt x="105" y="158"/>
                    <a:pt x="105" y="157"/>
                  </a:cubicBezTo>
                  <a:cubicBezTo>
                    <a:pt x="105" y="157"/>
                    <a:pt x="104" y="157"/>
                    <a:pt x="104" y="157"/>
                  </a:cubicBezTo>
                  <a:cubicBezTo>
                    <a:pt x="103" y="156"/>
                    <a:pt x="103" y="156"/>
                    <a:pt x="103" y="156"/>
                  </a:cubicBezTo>
                  <a:cubicBezTo>
                    <a:pt x="110" y="148"/>
                    <a:pt x="116" y="140"/>
                    <a:pt x="122" y="131"/>
                  </a:cubicBezTo>
                  <a:cubicBezTo>
                    <a:pt x="122" y="130"/>
                    <a:pt x="122" y="130"/>
                    <a:pt x="122" y="130"/>
                  </a:cubicBezTo>
                  <a:cubicBezTo>
                    <a:pt x="126" y="111"/>
                    <a:pt x="126" y="111"/>
                    <a:pt x="126" y="111"/>
                  </a:cubicBezTo>
                  <a:cubicBezTo>
                    <a:pt x="126" y="112"/>
                    <a:pt x="126" y="112"/>
                    <a:pt x="126" y="112"/>
                  </a:cubicBezTo>
                  <a:cubicBezTo>
                    <a:pt x="127" y="105"/>
                    <a:pt x="128" y="100"/>
                    <a:pt x="126" y="96"/>
                  </a:cubicBezTo>
                  <a:cubicBezTo>
                    <a:pt x="125" y="92"/>
                    <a:pt x="121" y="89"/>
                    <a:pt x="117" y="88"/>
                  </a:cubicBezTo>
                  <a:cubicBezTo>
                    <a:pt x="116" y="88"/>
                    <a:pt x="116" y="88"/>
                    <a:pt x="116" y="88"/>
                  </a:cubicBezTo>
                  <a:cubicBezTo>
                    <a:pt x="116" y="88"/>
                    <a:pt x="116" y="88"/>
                    <a:pt x="116" y="88"/>
                  </a:cubicBezTo>
                  <a:cubicBezTo>
                    <a:pt x="110" y="86"/>
                    <a:pt x="110" y="86"/>
                    <a:pt x="110" y="86"/>
                  </a:cubicBezTo>
                  <a:cubicBezTo>
                    <a:pt x="110" y="86"/>
                    <a:pt x="110" y="86"/>
                    <a:pt x="110" y="86"/>
                  </a:cubicBezTo>
                  <a:cubicBezTo>
                    <a:pt x="110" y="85"/>
                    <a:pt x="110" y="85"/>
                    <a:pt x="110" y="85"/>
                  </a:cubicBezTo>
                  <a:cubicBezTo>
                    <a:pt x="108" y="77"/>
                    <a:pt x="107" y="68"/>
                    <a:pt x="107" y="57"/>
                  </a:cubicBezTo>
                  <a:cubicBezTo>
                    <a:pt x="107" y="57"/>
                    <a:pt x="107" y="57"/>
                    <a:pt x="107" y="56"/>
                  </a:cubicBezTo>
                  <a:cubicBezTo>
                    <a:pt x="107" y="39"/>
                    <a:pt x="104" y="25"/>
                    <a:pt x="96" y="14"/>
                  </a:cubicBezTo>
                  <a:cubicBezTo>
                    <a:pt x="95" y="14"/>
                    <a:pt x="94" y="13"/>
                    <a:pt x="94" y="12"/>
                  </a:cubicBezTo>
                  <a:cubicBezTo>
                    <a:pt x="94" y="12"/>
                    <a:pt x="93" y="12"/>
                    <a:pt x="93" y="11"/>
                  </a:cubicBezTo>
                  <a:cubicBezTo>
                    <a:pt x="81" y="2"/>
                    <a:pt x="72" y="0"/>
                    <a:pt x="65" y="6"/>
                  </a:cubicBezTo>
                  <a:cubicBezTo>
                    <a:pt x="56" y="12"/>
                    <a:pt x="50" y="23"/>
                    <a:pt x="48" y="39"/>
                  </a:cubicBezTo>
                  <a:cubicBezTo>
                    <a:pt x="48" y="39"/>
                    <a:pt x="48" y="39"/>
                    <a:pt x="48" y="39"/>
                  </a:cubicBezTo>
                  <a:cubicBezTo>
                    <a:pt x="46" y="52"/>
                    <a:pt x="46" y="52"/>
                    <a:pt x="46" y="52"/>
                  </a:cubicBezTo>
                  <a:close/>
                  <a:moveTo>
                    <a:pt x="76" y="421"/>
                  </a:moveTo>
                  <a:cubicBezTo>
                    <a:pt x="77" y="425"/>
                    <a:pt x="78" y="428"/>
                    <a:pt x="79" y="432"/>
                  </a:cubicBezTo>
                  <a:cubicBezTo>
                    <a:pt x="80" y="435"/>
                    <a:pt x="80" y="438"/>
                    <a:pt x="80" y="442"/>
                  </a:cubicBezTo>
                  <a:cubicBezTo>
                    <a:pt x="80" y="441"/>
                    <a:pt x="79" y="441"/>
                    <a:pt x="79" y="441"/>
                  </a:cubicBezTo>
                  <a:cubicBezTo>
                    <a:pt x="80" y="439"/>
                    <a:pt x="80" y="439"/>
                    <a:pt x="80" y="439"/>
                  </a:cubicBezTo>
                  <a:cubicBezTo>
                    <a:pt x="80" y="439"/>
                    <a:pt x="80" y="438"/>
                    <a:pt x="80" y="438"/>
                  </a:cubicBezTo>
                  <a:cubicBezTo>
                    <a:pt x="80" y="437"/>
                    <a:pt x="80" y="437"/>
                    <a:pt x="79" y="437"/>
                  </a:cubicBezTo>
                  <a:cubicBezTo>
                    <a:pt x="76" y="432"/>
                    <a:pt x="76" y="432"/>
                    <a:pt x="76" y="432"/>
                  </a:cubicBezTo>
                  <a:cubicBezTo>
                    <a:pt x="76" y="421"/>
                    <a:pt x="76" y="421"/>
                    <a:pt x="76" y="42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9" name="Freeform 466"/>
            <p:cNvSpPr>
              <a:spLocks/>
            </p:cNvSpPr>
            <p:nvPr/>
          </p:nvSpPr>
          <p:spPr bwMode="auto">
            <a:xfrm>
              <a:off x="5553075" y="3536950"/>
              <a:ext cx="84138" cy="107950"/>
            </a:xfrm>
            <a:custGeom>
              <a:avLst/>
              <a:gdLst>
                <a:gd name="T0" fmla="*/ 44 w 54"/>
                <a:gd name="T1" fmla="*/ 11 h 70"/>
                <a:gd name="T2" fmla="*/ 19 w 54"/>
                <a:gd name="T3" fmla="*/ 5 h 70"/>
                <a:gd name="T4" fmla="*/ 3 w 54"/>
                <a:gd name="T5" fmla="*/ 36 h 70"/>
                <a:gd name="T6" fmla="*/ 1 w 54"/>
                <a:gd name="T7" fmla="*/ 49 h 70"/>
                <a:gd name="T8" fmla="*/ 1 w 54"/>
                <a:gd name="T9" fmla="*/ 70 h 70"/>
                <a:gd name="T10" fmla="*/ 8 w 54"/>
                <a:gd name="T11" fmla="*/ 47 h 70"/>
                <a:gd name="T12" fmla="*/ 7 w 54"/>
                <a:gd name="T13" fmla="*/ 36 h 70"/>
                <a:gd name="T14" fmla="*/ 17 w 54"/>
                <a:gd name="T15" fmla="*/ 14 h 70"/>
                <a:gd name="T16" fmla="*/ 22 w 54"/>
                <a:gd name="T17" fmla="*/ 9 h 70"/>
                <a:gd name="T18" fmla="*/ 35 w 54"/>
                <a:gd name="T19" fmla="*/ 18 h 70"/>
                <a:gd name="T20" fmla="*/ 46 w 54"/>
                <a:gd name="T21" fmla="*/ 40 h 70"/>
                <a:gd name="T22" fmla="*/ 50 w 54"/>
                <a:gd name="T23" fmla="*/ 54 h 70"/>
                <a:gd name="T24" fmla="*/ 45 w 54"/>
                <a:gd name="T25" fmla="*/ 13 h 70"/>
                <a:gd name="T26" fmla="*/ 44 w 54"/>
                <a:gd name="T27"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70">
                  <a:moveTo>
                    <a:pt x="44" y="11"/>
                  </a:moveTo>
                  <a:cubicBezTo>
                    <a:pt x="33" y="2"/>
                    <a:pt x="24" y="0"/>
                    <a:pt x="19" y="5"/>
                  </a:cubicBezTo>
                  <a:cubicBezTo>
                    <a:pt x="10" y="11"/>
                    <a:pt x="5" y="21"/>
                    <a:pt x="3" y="36"/>
                  </a:cubicBezTo>
                  <a:cubicBezTo>
                    <a:pt x="1" y="49"/>
                    <a:pt x="1" y="49"/>
                    <a:pt x="1" y="49"/>
                  </a:cubicBezTo>
                  <a:cubicBezTo>
                    <a:pt x="0" y="57"/>
                    <a:pt x="0" y="64"/>
                    <a:pt x="1" y="70"/>
                  </a:cubicBezTo>
                  <a:cubicBezTo>
                    <a:pt x="6" y="69"/>
                    <a:pt x="8" y="62"/>
                    <a:pt x="8" y="47"/>
                  </a:cubicBezTo>
                  <a:cubicBezTo>
                    <a:pt x="7" y="44"/>
                    <a:pt x="7" y="40"/>
                    <a:pt x="7" y="36"/>
                  </a:cubicBezTo>
                  <a:cubicBezTo>
                    <a:pt x="9" y="28"/>
                    <a:pt x="12" y="20"/>
                    <a:pt x="17" y="14"/>
                  </a:cubicBezTo>
                  <a:cubicBezTo>
                    <a:pt x="19" y="12"/>
                    <a:pt x="20" y="10"/>
                    <a:pt x="22" y="9"/>
                  </a:cubicBezTo>
                  <a:cubicBezTo>
                    <a:pt x="27" y="10"/>
                    <a:pt x="31" y="14"/>
                    <a:pt x="35" y="18"/>
                  </a:cubicBezTo>
                  <a:cubicBezTo>
                    <a:pt x="38" y="27"/>
                    <a:pt x="41" y="34"/>
                    <a:pt x="46" y="40"/>
                  </a:cubicBezTo>
                  <a:cubicBezTo>
                    <a:pt x="50" y="54"/>
                    <a:pt x="50" y="54"/>
                    <a:pt x="50" y="54"/>
                  </a:cubicBezTo>
                  <a:cubicBezTo>
                    <a:pt x="54" y="41"/>
                    <a:pt x="53" y="27"/>
                    <a:pt x="45" y="13"/>
                  </a:cubicBezTo>
                  <a:cubicBezTo>
                    <a:pt x="45" y="12"/>
                    <a:pt x="44" y="11"/>
                    <a:pt x="44" y="11"/>
                  </a:cubicBezTo>
                  <a:close/>
                </a:path>
              </a:pathLst>
            </a:custGeom>
            <a:solidFill>
              <a:srgbClr val="EFE5C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0" name="Freeform 467"/>
            <p:cNvSpPr>
              <a:spLocks/>
            </p:cNvSpPr>
            <p:nvPr/>
          </p:nvSpPr>
          <p:spPr bwMode="auto">
            <a:xfrm>
              <a:off x="5567363" y="3551238"/>
              <a:ext cx="57150" cy="180975"/>
            </a:xfrm>
            <a:custGeom>
              <a:avLst/>
              <a:gdLst>
                <a:gd name="T0" fmla="*/ 26 w 37"/>
                <a:gd name="T1" fmla="*/ 9 h 117"/>
                <a:gd name="T2" fmla="*/ 13 w 37"/>
                <a:gd name="T3" fmla="*/ 0 h 117"/>
                <a:gd name="T4" fmla="*/ 8 w 37"/>
                <a:gd name="T5" fmla="*/ 5 h 117"/>
                <a:gd name="T6" fmla="*/ 23 w 37"/>
                <a:gd name="T7" fmla="*/ 15 h 117"/>
                <a:gd name="T8" fmla="*/ 32 w 37"/>
                <a:gd name="T9" fmla="*/ 33 h 117"/>
                <a:gd name="T10" fmla="*/ 5 w 37"/>
                <a:gd name="T11" fmla="*/ 51 h 117"/>
                <a:gd name="T12" fmla="*/ 24 w 37"/>
                <a:gd name="T13" fmla="*/ 53 h 117"/>
                <a:gd name="T14" fmla="*/ 24 w 37"/>
                <a:gd name="T15" fmla="*/ 67 h 117"/>
                <a:gd name="T16" fmla="*/ 24 w 37"/>
                <a:gd name="T17" fmla="*/ 69 h 117"/>
                <a:gd name="T18" fmla="*/ 1 w 37"/>
                <a:gd name="T19" fmla="*/ 100 h 117"/>
                <a:gd name="T20" fmla="*/ 0 w 37"/>
                <a:gd name="T21" fmla="*/ 117 h 117"/>
                <a:gd name="T22" fmla="*/ 13 w 37"/>
                <a:gd name="T23" fmla="*/ 96 h 117"/>
                <a:gd name="T24" fmla="*/ 18 w 37"/>
                <a:gd name="T25" fmla="*/ 90 h 117"/>
                <a:gd name="T26" fmla="*/ 32 w 37"/>
                <a:gd name="T27" fmla="*/ 68 h 117"/>
                <a:gd name="T28" fmla="*/ 32 w 37"/>
                <a:gd name="T29" fmla="*/ 44 h 117"/>
                <a:gd name="T30" fmla="*/ 37 w 37"/>
                <a:gd name="T31" fmla="*/ 31 h 117"/>
                <a:gd name="T32" fmla="*/ 26 w 37"/>
                <a:gd name="T33" fmla="*/ 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117">
                  <a:moveTo>
                    <a:pt x="26" y="9"/>
                  </a:moveTo>
                  <a:cubicBezTo>
                    <a:pt x="22" y="5"/>
                    <a:pt x="18" y="1"/>
                    <a:pt x="13" y="0"/>
                  </a:cubicBezTo>
                  <a:cubicBezTo>
                    <a:pt x="11" y="1"/>
                    <a:pt x="10" y="3"/>
                    <a:pt x="8" y="5"/>
                  </a:cubicBezTo>
                  <a:cubicBezTo>
                    <a:pt x="15" y="5"/>
                    <a:pt x="20" y="8"/>
                    <a:pt x="23" y="15"/>
                  </a:cubicBezTo>
                  <a:cubicBezTo>
                    <a:pt x="26" y="23"/>
                    <a:pt x="29" y="29"/>
                    <a:pt x="32" y="33"/>
                  </a:cubicBezTo>
                  <a:cubicBezTo>
                    <a:pt x="29" y="47"/>
                    <a:pt x="20" y="53"/>
                    <a:pt x="5" y="51"/>
                  </a:cubicBezTo>
                  <a:cubicBezTo>
                    <a:pt x="10" y="56"/>
                    <a:pt x="17" y="57"/>
                    <a:pt x="24" y="53"/>
                  </a:cubicBezTo>
                  <a:cubicBezTo>
                    <a:pt x="24" y="67"/>
                    <a:pt x="24" y="67"/>
                    <a:pt x="24" y="67"/>
                  </a:cubicBezTo>
                  <a:cubicBezTo>
                    <a:pt x="24" y="68"/>
                    <a:pt x="24" y="68"/>
                    <a:pt x="24" y="69"/>
                  </a:cubicBezTo>
                  <a:cubicBezTo>
                    <a:pt x="18" y="82"/>
                    <a:pt x="11" y="92"/>
                    <a:pt x="1" y="100"/>
                  </a:cubicBezTo>
                  <a:cubicBezTo>
                    <a:pt x="0" y="117"/>
                    <a:pt x="0" y="117"/>
                    <a:pt x="0" y="117"/>
                  </a:cubicBezTo>
                  <a:cubicBezTo>
                    <a:pt x="13" y="96"/>
                    <a:pt x="13" y="96"/>
                    <a:pt x="13" y="96"/>
                  </a:cubicBezTo>
                  <a:cubicBezTo>
                    <a:pt x="15" y="94"/>
                    <a:pt x="16" y="92"/>
                    <a:pt x="18" y="90"/>
                  </a:cubicBezTo>
                  <a:cubicBezTo>
                    <a:pt x="24" y="84"/>
                    <a:pt x="28" y="77"/>
                    <a:pt x="32" y="68"/>
                  </a:cubicBezTo>
                  <a:cubicBezTo>
                    <a:pt x="32" y="44"/>
                    <a:pt x="32" y="44"/>
                    <a:pt x="32" y="44"/>
                  </a:cubicBezTo>
                  <a:cubicBezTo>
                    <a:pt x="34" y="40"/>
                    <a:pt x="36" y="36"/>
                    <a:pt x="37" y="31"/>
                  </a:cubicBezTo>
                  <a:cubicBezTo>
                    <a:pt x="32" y="25"/>
                    <a:pt x="29" y="18"/>
                    <a:pt x="26" y="9"/>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1" name="Freeform 468"/>
            <p:cNvSpPr>
              <a:spLocks/>
            </p:cNvSpPr>
            <p:nvPr/>
          </p:nvSpPr>
          <p:spPr bwMode="auto">
            <a:xfrm>
              <a:off x="5564188" y="3559175"/>
              <a:ext cx="52388" cy="73025"/>
            </a:xfrm>
            <a:custGeom>
              <a:avLst/>
              <a:gdLst>
                <a:gd name="T0" fmla="*/ 0 w 34"/>
                <a:gd name="T1" fmla="*/ 22 h 48"/>
                <a:gd name="T2" fmla="*/ 1 w 34"/>
                <a:gd name="T3" fmla="*/ 33 h 48"/>
                <a:gd name="T4" fmla="*/ 6 w 34"/>
                <a:gd name="T5" fmla="*/ 44 h 48"/>
                <a:gd name="T6" fmla="*/ 7 w 34"/>
                <a:gd name="T7" fmla="*/ 46 h 48"/>
                <a:gd name="T8" fmla="*/ 34 w 34"/>
                <a:gd name="T9" fmla="*/ 28 h 48"/>
                <a:gd name="T10" fmla="*/ 25 w 34"/>
                <a:gd name="T11" fmla="*/ 10 h 48"/>
                <a:gd name="T12" fmla="*/ 10 w 34"/>
                <a:gd name="T13" fmla="*/ 0 h 48"/>
                <a:gd name="T14" fmla="*/ 0 w 34"/>
                <a:gd name="T15" fmla="*/ 2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8">
                  <a:moveTo>
                    <a:pt x="0" y="22"/>
                  </a:moveTo>
                  <a:cubicBezTo>
                    <a:pt x="0" y="26"/>
                    <a:pt x="0" y="30"/>
                    <a:pt x="1" y="33"/>
                  </a:cubicBezTo>
                  <a:cubicBezTo>
                    <a:pt x="2" y="37"/>
                    <a:pt x="3" y="41"/>
                    <a:pt x="6" y="44"/>
                  </a:cubicBezTo>
                  <a:cubicBezTo>
                    <a:pt x="6" y="45"/>
                    <a:pt x="6" y="45"/>
                    <a:pt x="7" y="46"/>
                  </a:cubicBezTo>
                  <a:cubicBezTo>
                    <a:pt x="22" y="48"/>
                    <a:pt x="31" y="42"/>
                    <a:pt x="34" y="28"/>
                  </a:cubicBezTo>
                  <a:cubicBezTo>
                    <a:pt x="31" y="24"/>
                    <a:pt x="28" y="18"/>
                    <a:pt x="25" y="10"/>
                  </a:cubicBezTo>
                  <a:cubicBezTo>
                    <a:pt x="22" y="3"/>
                    <a:pt x="17" y="0"/>
                    <a:pt x="10" y="0"/>
                  </a:cubicBezTo>
                  <a:cubicBezTo>
                    <a:pt x="5" y="6"/>
                    <a:pt x="2" y="14"/>
                    <a:pt x="0" y="22"/>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2" name="Freeform 469"/>
            <p:cNvSpPr>
              <a:spLocks/>
            </p:cNvSpPr>
            <p:nvPr/>
          </p:nvSpPr>
          <p:spPr bwMode="auto">
            <a:xfrm>
              <a:off x="5554663" y="3609975"/>
              <a:ext cx="20638" cy="53975"/>
            </a:xfrm>
            <a:custGeom>
              <a:avLst/>
              <a:gdLst>
                <a:gd name="T0" fmla="*/ 12 w 13"/>
                <a:gd name="T1" fmla="*/ 11 h 35"/>
                <a:gd name="T2" fmla="*/ 7 w 13"/>
                <a:gd name="T3" fmla="*/ 0 h 35"/>
                <a:gd name="T4" fmla="*/ 0 w 13"/>
                <a:gd name="T5" fmla="*/ 23 h 35"/>
                <a:gd name="T6" fmla="*/ 3 w 13"/>
                <a:gd name="T7" fmla="*/ 35 h 35"/>
                <a:gd name="T8" fmla="*/ 13 w 13"/>
                <a:gd name="T9" fmla="*/ 28 h 35"/>
                <a:gd name="T10" fmla="*/ 13 w 13"/>
                <a:gd name="T11" fmla="*/ 13 h 35"/>
                <a:gd name="T12" fmla="*/ 12 w 13"/>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3" h="35">
                  <a:moveTo>
                    <a:pt x="12" y="11"/>
                  </a:moveTo>
                  <a:cubicBezTo>
                    <a:pt x="9" y="8"/>
                    <a:pt x="8" y="4"/>
                    <a:pt x="7" y="0"/>
                  </a:cubicBezTo>
                  <a:cubicBezTo>
                    <a:pt x="7" y="15"/>
                    <a:pt x="5" y="22"/>
                    <a:pt x="0" y="23"/>
                  </a:cubicBezTo>
                  <a:cubicBezTo>
                    <a:pt x="1" y="27"/>
                    <a:pt x="2" y="31"/>
                    <a:pt x="3" y="35"/>
                  </a:cubicBezTo>
                  <a:cubicBezTo>
                    <a:pt x="13" y="28"/>
                    <a:pt x="13" y="28"/>
                    <a:pt x="13" y="28"/>
                  </a:cubicBezTo>
                  <a:cubicBezTo>
                    <a:pt x="13" y="13"/>
                    <a:pt x="13" y="13"/>
                    <a:pt x="13" y="13"/>
                  </a:cubicBezTo>
                  <a:cubicBezTo>
                    <a:pt x="12" y="12"/>
                    <a:pt x="12" y="12"/>
                    <a:pt x="12" y="11"/>
                  </a:cubicBezTo>
                  <a:close/>
                </a:path>
              </a:pathLst>
            </a:custGeom>
            <a:solidFill>
              <a:srgbClr val="D7C59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3" name="Freeform 470"/>
            <p:cNvSpPr>
              <a:spLocks/>
            </p:cNvSpPr>
            <p:nvPr/>
          </p:nvSpPr>
          <p:spPr bwMode="auto">
            <a:xfrm>
              <a:off x="5568950" y="3629025"/>
              <a:ext cx="36513" cy="76200"/>
            </a:xfrm>
            <a:custGeom>
              <a:avLst/>
              <a:gdLst>
                <a:gd name="T0" fmla="*/ 23 w 23"/>
                <a:gd name="T1" fmla="*/ 2 h 49"/>
                <a:gd name="T2" fmla="*/ 4 w 23"/>
                <a:gd name="T3" fmla="*/ 0 h 49"/>
                <a:gd name="T4" fmla="*/ 4 w 23"/>
                <a:gd name="T5" fmla="*/ 15 h 49"/>
                <a:gd name="T6" fmla="*/ 4 w 23"/>
                <a:gd name="T7" fmla="*/ 20 h 49"/>
                <a:gd name="T8" fmla="*/ 0 w 23"/>
                <a:gd name="T9" fmla="*/ 45 h 49"/>
                <a:gd name="T10" fmla="*/ 0 w 23"/>
                <a:gd name="T11" fmla="*/ 49 h 49"/>
                <a:gd name="T12" fmla="*/ 23 w 23"/>
                <a:gd name="T13" fmla="*/ 18 h 49"/>
                <a:gd name="T14" fmla="*/ 23 w 23"/>
                <a:gd name="T15" fmla="*/ 16 h 49"/>
                <a:gd name="T16" fmla="*/ 23 w 23"/>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9">
                  <a:moveTo>
                    <a:pt x="23" y="2"/>
                  </a:moveTo>
                  <a:cubicBezTo>
                    <a:pt x="16" y="6"/>
                    <a:pt x="9" y="5"/>
                    <a:pt x="4" y="0"/>
                  </a:cubicBezTo>
                  <a:cubicBezTo>
                    <a:pt x="4" y="15"/>
                    <a:pt x="4" y="15"/>
                    <a:pt x="4" y="15"/>
                  </a:cubicBezTo>
                  <a:cubicBezTo>
                    <a:pt x="4" y="20"/>
                    <a:pt x="4" y="20"/>
                    <a:pt x="4" y="20"/>
                  </a:cubicBezTo>
                  <a:cubicBezTo>
                    <a:pt x="1" y="27"/>
                    <a:pt x="0" y="36"/>
                    <a:pt x="0" y="45"/>
                  </a:cubicBezTo>
                  <a:cubicBezTo>
                    <a:pt x="0" y="49"/>
                    <a:pt x="0" y="49"/>
                    <a:pt x="0" y="49"/>
                  </a:cubicBezTo>
                  <a:cubicBezTo>
                    <a:pt x="10" y="41"/>
                    <a:pt x="17" y="31"/>
                    <a:pt x="23" y="18"/>
                  </a:cubicBezTo>
                  <a:cubicBezTo>
                    <a:pt x="23" y="17"/>
                    <a:pt x="23" y="17"/>
                    <a:pt x="23" y="16"/>
                  </a:cubicBezTo>
                  <a:cubicBezTo>
                    <a:pt x="23" y="2"/>
                    <a:pt x="23" y="2"/>
                    <a:pt x="23" y="2"/>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4" name="Freeform 471"/>
            <p:cNvSpPr>
              <a:spLocks/>
            </p:cNvSpPr>
            <p:nvPr/>
          </p:nvSpPr>
          <p:spPr bwMode="auto">
            <a:xfrm>
              <a:off x="5495925" y="3662363"/>
              <a:ext cx="60325" cy="87312"/>
            </a:xfrm>
            <a:custGeom>
              <a:avLst/>
              <a:gdLst>
                <a:gd name="T0" fmla="*/ 14 w 39"/>
                <a:gd name="T1" fmla="*/ 27 h 57"/>
                <a:gd name="T2" fmla="*/ 18 w 39"/>
                <a:gd name="T3" fmla="*/ 19 h 57"/>
                <a:gd name="T4" fmla="*/ 15 w 39"/>
                <a:gd name="T5" fmla="*/ 57 h 57"/>
                <a:gd name="T6" fmla="*/ 39 w 39"/>
                <a:gd name="T7" fmla="*/ 53 h 57"/>
                <a:gd name="T8" fmla="*/ 29 w 39"/>
                <a:gd name="T9" fmla="*/ 14 h 57"/>
                <a:gd name="T10" fmla="*/ 36 w 39"/>
                <a:gd name="T11" fmla="*/ 7 h 57"/>
                <a:gd name="T12" fmla="*/ 32 w 39"/>
                <a:gd name="T13" fmla="*/ 7 h 57"/>
                <a:gd name="T14" fmla="*/ 38 w 39"/>
                <a:gd name="T15" fmla="*/ 1 h 57"/>
                <a:gd name="T16" fmla="*/ 14 w 39"/>
                <a:gd name="T17" fmla="*/ 16 h 57"/>
                <a:gd name="T18" fmla="*/ 0 w 39"/>
                <a:gd name="T19" fmla="*/ 52 h 57"/>
                <a:gd name="T20" fmla="*/ 5 w 39"/>
                <a:gd name="T21" fmla="*/ 52 h 57"/>
                <a:gd name="T22" fmla="*/ 7 w 39"/>
                <a:gd name="T23" fmla="*/ 54 h 57"/>
                <a:gd name="T24" fmla="*/ 11 w 39"/>
                <a:gd name="T25" fmla="*/ 56 h 57"/>
                <a:gd name="T26" fmla="*/ 14 w 39"/>
                <a:gd name="T27"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7">
                  <a:moveTo>
                    <a:pt x="14" y="27"/>
                  </a:moveTo>
                  <a:cubicBezTo>
                    <a:pt x="18" y="19"/>
                    <a:pt x="18" y="19"/>
                    <a:pt x="18" y="19"/>
                  </a:cubicBezTo>
                  <a:cubicBezTo>
                    <a:pt x="15" y="57"/>
                    <a:pt x="15" y="57"/>
                    <a:pt x="15" y="57"/>
                  </a:cubicBezTo>
                  <a:cubicBezTo>
                    <a:pt x="39" y="53"/>
                    <a:pt x="39" y="53"/>
                    <a:pt x="39" y="53"/>
                  </a:cubicBezTo>
                  <a:cubicBezTo>
                    <a:pt x="29" y="14"/>
                    <a:pt x="29" y="14"/>
                    <a:pt x="29" y="14"/>
                  </a:cubicBezTo>
                  <a:cubicBezTo>
                    <a:pt x="36" y="7"/>
                    <a:pt x="36" y="7"/>
                    <a:pt x="36" y="7"/>
                  </a:cubicBezTo>
                  <a:cubicBezTo>
                    <a:pt x="32" y="7"/>
                    <a:pt x="32" y="7"/>
                    <a:pt x="32" y="7"/>
                  </a:cubicBezTo>
                  <a:cubicBezTo>
                    <a:pt x="38" y="1"/>
                    <a:pt x="38" y="1"/>
                    <a:pt x="38" y="1"/>
                  </a:cubicBezTo>
                  <a:cubicBezTo>
                    <a:pt x="24" y="0"/>
                    <a:pt x="16" y="5"/>
                    <a:pt x="14" y="16"/>
                  </a:cubicBezTo>
                  <a:cubicBezTo>
                    <a:pt x="0" y="52"/>
                    <a:pt x="0" y="52"/>
                    <a:pt x="0" y="52"/>
                  </a:cubicBezTo>
                  <a:cubicBezTo>
                    <a:pt x="5" y="52"/>
                    <a:pt x="5" y="52"/>
                    <a:pt x="5" y="52"/>
                  </a:cubicBezTo>
                  <a:cubicBezTo>
                    <a:pt x="7" y="54"/>
                    <a:pt x="7" y="54"/>
                    <a:pt x="7" y="54"/>
                  </a:cubicBezTo>
                  <a:cubicBezTo>
                    <a:pt x="11" y="56"/>
                    <a:pt x="11" y="56"/>
                    <a:pt x="11" y="56"/>
                  </a:cubicBezTo>
                  <a:cubicBezTo>
                    <a:pt x="14" y="27"/>
                    <a:pt x="14" y="27"/>
                    <a:pt x="14" y="27"/>
                  </a:cubicBezTo>
                  <a:close/>
                </a:path>
              </a:pathLst>
            </a:custGeom>
            <a:solidFill>
              <a:srgbClr val="9C9FB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5" name="Freeform 472"/>
            <p:cNvSpPr>
              <a:spLocks/>
            </p:cNvSpPr>
            <p:nvPr/>
          </p:nvSpPr>
          <p:spPr bwMode="auto">
            <a:xfrm>
              <a:off x="5513388" y="3690938"/>
              <a:ext cx="11113" cy="58737"/>
            </a:xfrm>
            <a:custGeom>
              <a:avLst/>
              <a:gdLst>
                <a:gd name="T0" fmla="*/ 7 w 7"/>
                <a:gd name="T1" fmla="*/ 0 h 37"/>
                <a:gd name="T2" fmla="*/ 3 w 7"/>
                <a:gd name="T3" fmla="*/ 8 h 37"/>
                <a:gd name="T4" fmla="*/ 0 w 7"/>
                <a:gd name="T5" fmla="*/ 37 h 37"/>
                <a:gd name="T6" fmla="*/ 4 w 7"/>
                <a:gd name="T7" fmla="*/ 37 h 37"/>
                <a:gd name="T8" fmla="*/ 7 w 7"/>
                <a:gd name="T9" fmla="*/ 0 h 37"/>
                <a:gd name="T10" fmla="*/ 7 w 7"/>
                <a:gd name="T11" fmla="*/ 0 h 37"/>
              </a:gdLst>
              <a:ahLst/>
              <a:cxnLst>
                <a:cxn ang="0">
                  <a:pos x="T0" y="T1"/>
                </a:cxn>
                <a:cxn ang="0">
                  <a:pos x="T2" y="T3"/>
                </a:cxn>
                <a:cxn ang="0">
                  <a:pos x="T4" y="T5"/>
                </a:cxn>
                <a:cxn ang="0">
                  <a:pos x="T6" y="T7"/>
                </a:cxn>
                <a:cxn ang="0">
                  <a:pos x="T8" y="T9"/>
                </a:cxn>
                <a:cxn ang="0">
                  <a:pos x="T10" y="T11"/>
                </a:cxn>
              </a:cxnLst>
              <a:rect l="0" t="0" r="r" b="b"/>
              <a:pathLst>
                <a:path w="7" h="37">
                  <a:moveTo>
                    <a:pt x="7" y="0"/>
                  </a:moveTo>
                  <a:lnTo>
                    <a:pt x="3" y="8"/>
                  </a:lnTo>
                  <a:lnTo>
                    <a:pt x="0" y="37"/>
                  </a:lnTo>
                  <a:lnTo>
                    <a:pt x="4" y="37"/>
                  </a:lnTo>
                  <a:lnTo>
                    <a:pt x="7" y="0"/>
                  </a:lnTo>
                  <a:lnTo>
                    <a:pt x="7" y="0"/>
                  </a:lnTo>
                  <a:close/>
                </a:path>
              </a:pathLst>
            </a:custGeom>
            <a:solidFill>
              <a:srgbClr val="7C7F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6" name="Freeform 473"/>
            <p:cNvSpPr>
              <a:spLocks/>
            </p:cNvSpPr>
            <p:nvPr/>
          </p:nvSpPr>
          <p:spPr bwMode="auto">
            <a:xfrm>
              <a:off x="5548313" y="3652838"/>
              <a:ext cx="47625" cy="96837"/>
            </a:xfrm>
            <a:custGeom>
              <a:avLst/>
              <a:gdLst>
                <a:gd name="T0" fmla="*/ 18 w 31"/>
                <a:gd name="T1" fmla="*/ 5 h 63"/>
                <a:gd name="T2" fmla="*/ 18 w 31"/>
                <a:gd name="T3" fmla="*/ 0 h 63"/>
                <a:gd name="T4" fmla="*/ 8 w 31"/>
                <a:gd name="T5" fmla="*/ 7 h 63"/>
                <a:gd name="T6" fmla="*/ 3 w 31"/>
                <a:gd name="T7" fmla="*/ 13 h 63"/>
                <a:gd name="T8" fmla="*/ 8 w 31"/>
                <a:gd name="T9" fmla="*/ 13 h 63"/>
                <a:gd name="T10" fmla="*/ 0 w 31"/>
                <a:gd name="T11" fmla="*/ 20 h 63"/>
                <a:gd name="T12" fmla="*/ 10 w 31"/>
                <a:gd name="T13" fmla="*/ 63 h 63"/>
                <a:gd name="T14" fmla="*/ 26 w 31"/>
                <a:gd name="T15" fmla="*/ 45 h 63"/>
                <a:gd name="T16" fmla="*/ 28 w 31"/>
                <a:gd name="T17" fmla="*/ 43 h 63"/>
                <a:gd name="T18" fmla="*/ 31 w 31"/>
                <a:gd name="T19" fmla="*/ 24 h 63"/>
                <a:gd name="T20" fmla="*/ 26 w 31"/>
                <a:gd name="T21" fmla="*/ 30 h 63"/>
                <a:gd name="T22" fmla="*/ 13 w 31"/>
                <a:gd name="T23" fmla="*/ 51 h 63"/>
                <a:gd name="T24" fmla="*/ 14 w 31"/>
                <a:gd name="T25" fmla="*/ 34 h 63"/>
                <a:gd name="T26" fmla="*/ 14 w 31"/>
                <a:gd name="T27" fmla="*/ 30 h 63"/>
                <a:gd name="T28" fmla="*/ 18 w 31"/>
                <a:gd name="T29"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63">
                  <a:moveTo>
                    <a:pt x="18" y="5"/>
                  </a:moveTo>
                  <a:cubicBezTo>
                    <a:pt x="18" y="0"/>
                    <a:pt x="18" y="0"/>
                    <a:pt x="18" y="0"/>
                  </a:cubicBezTo>
                  <a:cubicBezTo>
                    <a:pt x="8" y="7"/>
                    <a:pt x="8" y="7"/>
                    <a:pt x="8" y="7"/>
                  </a:cubicBezTo>
                  <a:cubicBezTo>
                    <a:pt x="3" y="13"/>
                    <a:pt x="3" y="13"/>
                    <a:pt x="3" y="13"/>
                  </a:cubicBezTo>
                  <a:cubicBezTo>
                    <a:pt x="8" y="13"/>
                    <a:pt x="8" y="13"/>
                    <a:pt x="8" y="13"/>
                  </a:cubicBezTo>
                  <a:cubicBezTo>
                    <a:pt x="0" y="20"/>
                    <a:pt x="0" y="20"/>
                    <a:pt x="0" y="20"/>
                  </a:cubicBezTo>
                  <a:cubicBezTo>
                    <a:pt x="10" y="63"/>
                    <a:pt x="10" y="63"/>
                    <a:pt x="10" y="63"/>
                  </a:cubicBezTo>
                  <a:cubicBezTo>
                    <a:pt x="26" y="45"/>
                    <a:pt x="26" y="45"/>
                    <a:pt x="26" y="45"/>
                  </a:cubicBezTo>
                  <a:cubicBezTo>
                    <a:pt x="28" y="43"/>
                    <a:pt x="28" y="43"/>
                    <a:pt x="28" y="43"/>
                  </a:cubicBezTo>
                  <a:cubicBezTo>
                    <a:pt x="28" y="38"/>
                    <a:pt x="29" y="32"/>
                    <a:pt x="31" y="24"/>
                  </a:cubicBezTo>
                  <a:cubicBezTo>
                    <a:pt x="29" y="26"/>
                    <a:pt x="28" y="28"/>
                    <a:pt x="26" y="30"/>
                  </a:cubicBezTo>
                  <a:cubicBezTo>
                    <a:pt x="13" y="51"/>
                    <a:pt x="13" y="51"/>
                    <a:pt x="13" y="51"/>
                  </a:cubicBezTo>
                  <a:cubicBezTo>
                    <a:pt x="14" y="34"/>
                    <a:pt x="14" y="34"/>
                    <a:pt x="14" y="34"/>
                  </a:cubicBezTo>
                  <a:cubicBezTo>
                    <a:pt x="14" y="30"/>
                    <a:pt x="14" y="30"/>
                    <a:pt x="14" y="30"/>
                  </a:cubicBezTo>
                  <a:cubicBezTo>
                    <a:pt x="14" y="21"/>
                    <a:pt x="15" y="12"/>
                    <a:pt x="18" y="5"/>
                  </a:cubicBezTo>
                  <a:close/>
                </a:path>
              </a:pathLst>
            </a:custGeom>
            <a:solidFill>
              <a:srgbClr val="494E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7" name="Freeform 474"/>
            <p:cNvSpPr>
              <a:spLocks/>
            </p:cNvSpPr>
            <p:nvPr/>
          </p:nvSpPr>
          <p:spPr bwMode="auto">
            <a:xfrm>
              <a:off x="5519738" y="3673475"/>
              <a:ext cx="42863" cy="76200"/>
            </a:xfrm>
            <a:custGeom>
              <a:avLst/>
              <a:gdLst>
                <a:gd name="T0" fmla="*/ 18 w 27"/>
                <a:gd name="T1" fmla="*/ 7 h 48"/>
                <a:gd name="T2" fmla="*/ 25 w 27"/>
                <a:gd name="T3" fmla="*/ 0 h 48"/>
                <a:gd name="T4" fmla="*/ 20 w 27"/>
                <a:gd name="T5" fmla="*/ 0 h 48"/>
                <a:gd name="T6" fmla="*/ 14 w 27"/>
                <a:gd name="T7" fmla="*/ 7 h 48"/>
                <a:gd name="T8" fmla="*/ 23 w 27"/>
                <a:gd name="T9" fmla="*/ 45 h 48"/>
                <a:gd name="T10" fmla="*/ 0 w 27"/>
                <a:gd name="T11" fmla="*/ 48 h 48"/>
                <a:gd name="T12" fmla="*/ 27 w 27"/>
                <a:gd name="T13" fmla="*/ 48 h 48"/>
                <a:gd name="T14" fmla="*/ 18 w 27"/>
                <a:gd name="T15" fmla="*/ 7 h 48"/>
                <a:gd name="T16" fmla="*/ 18 w 27"/>
                <a:gd name="T17" fmla="*/ 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48">
                  <a:moveTo>
                    <a:pt x="18" y="7"/>
                  </a:moveTo>
                  <a:lnTo>
                    <a:pt x="25" y="0"/>
                  </a:lnTo>
                  <a:lnTo>
                    <a:pt x="20" y="0"/>
                  </a:lnTo>
                  <a:lnTo>
                    <a:pt x="14" y="7"/>
                  </a:lnTo>
                  <a:lnTo>
                    <a:pt x="23" y="45"/>
                  </a:lnTo>
                  <a:lnTo>
                    <a:pt x="0" y="48"/>
                  </a:lnTo>
                  <a:lnTo>
                    <a:pt x="27" y="48"/>
                  </a:lnTo>
                  <a:lnTo>
                    <a:pt x="18" y="7"/>
                  </a:lnTo>
                  <a:lnTo>
                    <a:pt x="18" y="7"/>
                  </a:lnTo>
                  <a:close/>
                </a:path>
              </a:pathLst>
            </a:custGeom>
            <a:solidFill>
              <a:srgbClr val="7C7F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8" name="Freeform 475"/>
            <p:cNvSpPr>
              <a:spLocks/>
            </p:cNvSpPr>
            <p:nvPr/>
          </p:nvSpPr>
          <p:spPr bwMode="auto">
            <a:xfrm>
              <a:off x="5546725" y="3663950"/>
              <a:ext cx="12700" cy="9525"/>
            </a:xfrm>
            <a:custGeom>
              <a:avLst/>
              <a:gdLst>
                <a:gd name="T0" fmla="*/ 4 w 9"/>
                <a:gd name="T1" fmla="*/ 6 h 6"/>
                <a:gd name="T2" fmla="*/ 9 w 9"/>
                <a:gd name="T3" fmla="*/ 0 h 6"/>
                <a:gd name="T4" fmla="*/ 6 w 9"/>
                <a:gd name="T5" fmla="*/ 0 h 6"/>
                <a:gd name="T6" fmla="*/ 0 w 9"/>
                <a:gd name="T7" fmla="*/ 6 h 6"/>
                <a:gd name="T8" fmla="*/ 4 w 9"/>
                <a:gd name="T9" fmla="*/ 6 h 6"/>
              </a:gdLst>
              <a:ahLst/>
              <a:cxnLst>
                <a:cxn ang="0">
                  <a:pos x="T0" y="T1"/>
                </a:cxn>
                <a:cxn ang="0">
                  <a:pos x="T2" y="T3"/>
                </a:cxn>
                <a:cxn ang="0">
                  <a:pos x="T4" y="T5"/>
                </a:cxn>
                <a:cxn ang="0">
                  <a:pos x="T6" y="T7"/>
                </a:cxn>
                <a:cxn ang="0">
                  <a:pos x="T8" y="T9"/>
                </a:cxn>
              </a:cxnLst>
              <a:rect l="0" t="0" r="r" b="b"/>
              <a:pathLst>
                <a:path w="9" h="6">
                  <a:moveTo>
                    <a:pt x="4" y="6"/>
                  </a:moveTo>
                  <a:cubicBezTo>
                    <a:pt x="9" y="0"/>
                    <a:pt x="9" y="0"/>
                    <a:pt x="9" y="0"/>
                  </a:cubicBezTo>
                  <a:cubicBezTo>
                    <a:pt x="8" y="0"/>
                    <a:pt x="7" y="0"/>
                    <a:pt x="6" y="0"/>
                  </a:cubicBezTo>
                  <a:cubicBezTo>
                    <a:pt x="0" y="6"/>
                    <a:pt x="0" y="6"/>
                    <a:pt x="0" y="6"/>
                  </a:cubicBezTo>
                  <a:cubicBezTo>
                    <a:pt x="4" y="6"/>
                    <a:pt x="4" y="6"/>
                    <a:pt x="4" y="6"/>
                  </a:cubicBezTo>
                  <a:close/>
                </a:path>
              </a:pathLst>
            </a:custGeom>
            <a:solidFill>
              <a:srgbClr val="7C7F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9" name="Freeform 476"/>
            <p:cNvSpPr>
              <a:spLocks/>
            </p:cNvSpPr>
            <p:nvPr/>
          </p:nvSpPr>
          <p:spPr bwMode="auto">
            <a:xfrm>
              <a:off x="5562600" y="3670300"/>
              <a:ext cx="80963" cy="79375"/>
            </a:xfrm>
            <a:custGeom>
              <a:avLst/>
              <a:gdLst>
                <a:gd name="T0" fmla="*/ 18 w 52"/>
                <a:gd name="T1" fmla="*/ 32 h 52"/>
                <a:gd name="T2" fmla="*/ 16 w 52"/>
                <a:gd name="T3" fmla="*/ 34 h 52"/>
                <a:gd name="T4" fmla="*/ 21 w 52"/>
                <a:gd name="T5" fmla="*/ 47 h 52"/>
                <a:gd name="T6" fmla="*/ 0 w 52"/>
                <a:gd name="T7" fmla="*/ 52 h 52"/>
                <a:gd name="T8" fmla="*/ 21 w 52"/>
                <a:gd name="T9" fmla="*/ 52 h 52"/>
                <a:gd name="T10" fmla="*/ 48 w 52"/>
                <a:gd name="T11" fmla="*/ 15 h 52"/>
                <a:gd name="T12" fmla="*/ 52 w 52"/>
                <a:gd name="T13" fmla="*/ 0 h 52"/>
                <a:gd name="T14" fmla="*/ 39 w 52"/>
                <a:gd name="T15" fmla="*/ 24 h 52"/>
                <a:gd name="T16" fmla="*/ 23 w 52"/>
                <a:gd name="T17" fmla="*/ 41 h 52"/>
                <a:gd name="T18" fmla="*/ 18 w 52"/>
                <a:gd name="T19"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18" y="32"/>
                  </a:moveTo>
                  <a:cubicBezTo>
                    <a:pt x="16" y="34"/>
                    <a:pt x="16" y="34"/>
                    <a:pt x="16" y="34"/>
                  </a:cubicBezTo>
                  <a:cubicBezTo>
                    <a:pt x="21" y="47"/>
                    <a:pt x="21" y="47"/>
                    <a:pt x="21" y="47"/>
                  </a:cubicBezTo>
                  <a:cubicBezTo>
                    <a:pt x="0" y="52"/>
                    <a:pt x="0" y="52"/>
                    <a:pt x="0" y="52"/>
                  </a:cubicBezTo>
                  <a:cubicBezTo>
                    <a:pt x="21" y="52"/>
                    <a:pt x="21" y="52"/>
                    <a:pt x="21" y="52"/>
                  </a:cubicBezTo>
                  <a:cubicBezTo>
                    <a:pt x="48" y="15"/>
                    <a:pt x="48" y="15"/>
                    <a:pt x="48" y="15"/>
                  </a:cubicBezTo>
                  <a:cubicBezTo>
                    <a:pt x="52" y="0"/>
                    <a:pt x="52" y="0"/>
                    <a:pt x="52" y="0"/>
                  </a:cubicBezTo>
                  <a:cubicBezTo>
                    <a:pt x="50" y="8"/>
                    <a:pt x="46" y="16"/>
                    <a:pt x="39" y="24"/>
                  </a:cubicBezTo>
                  <a:cubicBezTo>
                    <a:pt x="35" y="26"/>
                    <a:pt x="29" y="32"/>
                    <a:pt x="23" y="41"/>
                  </a:cubicBezTo>
                  <a:cubicBezTo>
                    <a:pt x="20" y="39"/>
                    <a:pt x="19" y="36"/>
                    <a:pt x="18" y="32"/>
                  </a:cubicBezTo>
                  <a:close/>
                </a:path>
              </a:pathLst>
            </a:custGeom>
            <a:solidFill>
              <a:srgbClr val="7C7F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0" name="Freeform 477"/>
            <p:cNvSpPr>
              <a:spLocks/>
            </p:cNvSpPr>
            <p:nvPr/>
          </p:nvSpPr>
          <p:spPr bwMode="auto">
            <a:xfrm>
              <a:off x="5591175" y="3557588"/>
              <a:ext cx="53975" cy="176212"/>
            </a:xfrm>
            <a:custGeom>
              <a:avLst/>
              <a:gdLst>
                <a:gd name="T0" fmla="*/ 0 w 35"/>
                <a:gd name="T1" fmla="*/ 105 h 114"/>
                <a:gd name="T2" fmla="*/ 5 w 35"/>
                <a:gd name="T3" fmla="*/ 114 h 114"/>
                <a:gd name="T4" fmla="*/ 21 w 35"/>
                <a:gd name="T5" fmla="*/ 97 h 114"/>
                <a:gd name="T6" fmla="*/ 34 w 35"/>
                <a:gd name="T7" fmla="*/ 73 h 114"/>
                <a:gd name="T8" fmla="*/ 34 w 35"/>
                <a:gd name="T9" fmla="*/ 72 h 114"/>
                <a:gd name="T10" fmla="*/ 35 w 35"/>
                <a:gd name="T11" fmla="*/ 72 h 114"/>
                <a:gd name="T12" fmla="*/ 35 w 35"/>
                <a:gd name="T13" fmla="*/ 69 h 114"/>
                <a:gd name="T14" fmla="*/ 32 w 35"/>
                <a:gd name="T15" fmla="*/ 41 h 114"/>
                <a:gd name="T16" fmla="*/ 21 w 35"/>
                <a:gd name="T17" fmla="*/ 0 h 114"/>
                <a:gd name="T18" fmla="*/ 26 w 35"/>
                <a:gd name="T19" fmla="*/ 41 h 114"/>
                <a:gd name="T20" fmla="*/ 22 w 35"/>
                <a:gd name="T21" fmla="*/ 27 h 114"/>
                <a:gd name="T22" fmla="*/ 17 w 35"/>
                <a:gd name="T23" fmla="*/ 40 h 114"/>
                <a:gd name="T24" fmla="*/ 17 w 35"/>
                <a:gd name="T25" fmla="*/ 64 h 114"/>
                <a:gd name="T26" fmla="*/ 3 w 35"/>
                <a:gd name="T27" fmla="*/ 86 h 114"/>
                <a:gd name="T28" fmla="*/ 0 w 35"/>
                <a:gd name="T29" fmla="*/ 10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114">
                  <a:moveTo>
                    <a:pt x="0" y="105"/>
                  </a:moveTo>
                  <a:cubicBezTo>
                    <a:pt x="1" y="109"/>
                    <a:pt x="2" y="112"/>
                    <a:pt x="5" y="114"/>
                  </a:cubicBezTo>
                  <a:cubicBezTo>
                    <a:pt x="11" y="105"/>
                    <a:pt x="17" y="99"/>
                    <a:pt x="21" y="97"/>
                  </a:cubicBezTo>
                  <a:cubicBezTo>
                    <a:pt x="28" y="89"/>
                    <a:pt x="32" y="81"/>
                    <a:pt x="34" y="73"/>
                  </a:cubicBezTo>
                  <a:cubicBezTo>
                    <a:pt x="34" y="73"/>
                    <a:pt x="34" y="73"/>
                    <a:pt x="34" y="72"/>
                  </a:cubicBezTo>
                  <a:cubicBezTo>
                    <a:pt x="35" y="72"/>
                    <a:pt x="35" y="72"/>
                    <a:pt x="35" y="72"/>
                  </a:cubicBezTo>
                  <a:cubicBezTo>
                    <a:pt x="35" y="71"/>
                    <a:pt x="35" y="70"/>
                    <a:pt x="35" y="69"/>
                  </a:cubicBezTo>
                  <a:cubicBezTo>
                    <a:pt x="34" y="62"/>
                    <a:pt x="32" y="52"/>
                    <a:pt x="32" y="41"/>
                  </a:cubicBezTo>
                  <a:cubicBezTo>
                    <a:pt x="33" y="24"/>
                    <a:pt x="29" y="11"/>
                    <a:pt x="21" y="0"/>
                  </a:cubicBezTo>
                  <a:cubicBezTo>
                    <a:pt x="29" y="14"/>
                    <a:pt x="30" y="28"/>
                    <a:pt x="26" y="41"/>
                  </a:cubicBezTo>
                  <a:cubicBezTo>
                    <a:pt x="22" y="27"/>
                    <a:pt x="22" y="27"/>
                    <a:pt x="22" y="27"/>
                  </a:cubicBezTo>
                  <a:cubicBezTo>
                    <a:pt x="21" y="32"/>
                    <a:pt x="19" y="36"/>
                    <a:pt x="17" y="40"/>
                  </a:cubicBezTo>
                  <a:cubicBezTo>
                    <a:pt x="17" y="64"/>
                    <a:pt x="17" y="64"/>
                    <a:pt x="17" y="64"/>
                  </a:cubicBezTo>
                  <a:cubicBezTo>
                    <a:pt x="13" y="73"/>
                    <a:pt x="9" y="80"/>
                    <a:pt x="3" y="86"/>
                  </a:cubicBezTo>
                  <a:cubicBezTo>
                    <a:pt x="1" y="94"/>
                    <a:pt x="0" y="100"/>
                    <a:pt x="0" y="105"/>
                  </a:cubicBezTo>
                  <a:close/>
                </a:path>
              </a:pathLst>
            </a:custGeom>
            <a:solidFill>
              <a:srgbClr val="D7C59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1" name="Freeform 478"/>
            <p:cNvSpPr>
              <a:spLocks/>
            </p:cNvSpPr>
            <p:nvPr/>
          </p:nvSpPr>
          <p:spPr bwMode="auto">
            <a:xfrm>
              <a:off x="5511800" y="3668713"/>
              <a:ext cx="147638" cy="112712"/>
            </a:xfrm>
            <a:custGeom>
              <a:avLst/>
              <a:gdLst>
                <a:gd name="T0" fmla="*/ 95 w 95"/>
                <a:gd name="T1" fmla="*/ 3 h 73"/>
                <a:gd name="T2" fmla="*/ 86 w 95"/>
                <a:gd name="T3" fmla="*/ 0 h 73"/>
                <a:gd name="T4" fmla="*/ 85 w 95"/>
                <a:gd name="T5" fmla="*/ 0 h 73"/>
                <a:gd name="T6" fmla="*/ 85 w 95"/>
                <a:gd name="T7" fmla="*/ 1 h 73"/>
                <a:gd name="T8" fmla="*/ 81 w 95"/>
                <a:gd name="T9" fmla="*/ 16 h 73"/>
                <a:gd name="T10" fmla="*/ 54 w 95"/>
                <a:gd name="T11" fmla="*/ 53 h 73"/>
                <a:gd name="T12" fmla="*/ 33 w 95"/>
                <a:gd name="T13" fmla="*/ 53 h 73"/>
                <a:gd name="T14" fmla="*/ 5 w 95"/>
                <a:gd name="T15" fmla="*/ 53 h 73"/>
                <a:gd name="T16" fmla="*/ 0 w 95"/>
                <a:gd name="T17" fmla="*/ 66 h 73"/>
                <a:gd name="T18" fmla="*/ 61 w 95"/>
                <a:gd name="T19" fmla="*/ 73 h 73"/>
                <a:gd name="T20" fmla="*/ 84 w 95"/>
                <a:gd name="T21" fmla="*/ 41 h 73"/>
                <a:gd name="T22" fmla="*/ 95 w 95"/>
                <a:gd name="T23"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73">
                  <a:moveTo>
                    <a:pt x="95" y="3"/>
                  </a:moveTo>
                  <a:cubicBezTo>
                    <a:pt x="86" y="0"/>
                    <a:pt x="86" y="0"/>
                    <a:pt x="86" y="0"/>
                  </a:cubicBezTo>
                  <a:cubicBezTo>
                    <a:pt x="86" y="0"/>
                    <a:pt x="86" y="0"/>
                    <a:pt x="85" y="0"/>
                  </a:cubicBezTo>
                  <a:cubicBezTo>
                    <a:pt x="85" y="1"/>
                    <a:pt x="85" y="1"/>
                    <a:pt x="85" y="1"/>
                  </a:cubicBezTo>
                  <a:cubicBezTo>
                    <a:pt x="81" y="16"/>
                    <a:pt x="81" y="16"/>
                    <a:pt x="81" y="16"/>
                  </a:cubicBezTo>
                  <a:cubicBezTo>
                    <a:pt x="54" y="53"/>
                    <a:pt x="54" y="53"/>
                    <a:pt x="54" y="53"/>
                  </a:cubicBezTo>
                  <a:cubicBezTo>
                    <a:pt x="33" y="53"/>
                    <a:pt x="33" y="53"/>
                    <a:pt x="33" y="53"/>
                  </a:cubicBezTo>
                  <a:cubicBezTo>
                    <a:pt x="5" y="53"/>
                    <a:pt x="5" y="53"/>
                    <a:pt x="5" y="53"/>
                  </a:cubicBezTo>
                  <a:cubicBezTo>
                    <a:pt x="2" y="57"/>
                    <a:pt x="1" y="61"/>
                    <a:pt x="0" y="66"/>
                  </a:cubicBezTo>
                  <a:cubicBezTo>
                    <a:pt x="61" y="73"/>
                    <a:pt x="61" y="73"/>
                    <a:pt x="61" y="73"/>
                  </a:cubicBezTo>
                  <a:cubicBezTo>
                    <a:pt x="84" y="41"/>
                    <a:pt x="84" y="41"/>
                    <a:pt x="84" y="41"/>
                  </a:cubicBezTo>
                  <a:cubicBezTo>
                    <a:pt x="92" y="31"/>
                    <a:pt x="95" y="19"/>
                    <a:pt x="95" y="3"/>
                  </a:cubicBezTo>
                  <a:close/>
                </a:path>
              </a:pathLst>
            </a:custGeom>
            <a:solidFill>
              <a:srgbClr val="9C9FB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2" name="Freeform 479"/>
            <p:cNvSpPr>
              <a:spLocks/>
            </p:cNvSpPr>
            <p:nvPr/>
          </p:nvSpPr>
          <p:spPr bwMode="auto">
            <a:xfrm>
              <a:off x="5510213" y="3673475"/>
              <a:ext cx="165100" cy="125412"/>
            </a:xfrm>
            <a:custGeom>
              <a:avLst/>
              <a:gdLst>
                <a:gd name="T0" fmla="*/ 96 w 106"/>
                <a:gd name="T1" fmla="*/ 0 h 81"/>
                <a:gd name="T2" fmla="*/ 85 w 106"/>
                <a:gd name="T3" fmla="*/ 38 h 81"/>
                <a:gd name="T4" fmla="*/ 62 w 106"/>
                <a:gd name="T5" fmla="*/ 70 h 81"/>
                <a:gd name="T6" fmla="*/ 1 w 106"/>
                <a:gd name="T7" fmla="*/ 63 h 81"/>
                <a:gd name="T8" fmla="*/ 1 w 106"/>
                <a:gd name="T9" fmla="*/ 75 h 81"/>
                <a:gd name="T10" fmla="*/ 36 w 106"/>
                <a:gd name="T11" fmla="*/ 79 h 81"/>
                <a:gd name="T12" fmla="*/ 66 w 106"/>
                <a:gd name="T13" fmla="*/ 79 h 81"/>
                <a:gd name="T14" fmla="*/ 69 w 106"/>
                <a:gd name="T15" fmla="*/ 76 h 81"/>
                <a:gd name="T16" fmla="*/ 76 w 106"/>
                <a:gd name="T17" fmla="*/ 69 h 81"/>
                <a:gd name="T18" fmla="*/ 78 w 106"/>
                <a:gd name="T19" fmla="*/ 68 h 81"/>
                <a:gd name="T20" fmla="*/ 79 w 106"/>
                <a:gd name="T21" fmla="*/ 66 h 81"/>
                <a:gd name="T22" fmla="*/ 99 w 106"/>
                <a:gd name="T23" fmla="*/ 38 h 81"/>
                <a:gd name="T24" fmla="*/ 103 w 106"/>
                <a:gd name="T25" fmla="*/ 20 h 81"/>
                <a:gd name="T26" fmla="*/ 96 w 106"/>
                <a:gd name="T2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81">
                  <a:moveTo>
                    <a:pt x="96" y="0"/>
                  </a:moveTo>
                  <a:cubicBezTo>
                    <a:pt x="96" y="16"/>
                    <a:pt x="93" y="28"/>
                    <a:pt x="85" y="38"/>
                  </a:cubicBezTo>
                  <a:cubicBezTo>
                    <a:pt x="62" y="70"/>
                    <a:pt x="62" y="70"/>
                    <a:pt x="62" y="70"/>
                  </a:cubicBezTo>
                  <a:cubicBezTo>
                    <a:pt x="1" y="63"/>
                    <a:pt x="1" y="63"/>
                    <a:pt x="1" y="63"/>
                  </a:cubicBezTo>
                  <a:cubicBezTo>
                    <a:pt x="0" y="67"/>
                    <a:pt x="0" y="70"/>
                    <a:pt x="1" y="75"/>
                  </a:cubicBezTo>
                  <a:cubicBezTo>
                    <a:pt x="36" y="79"/>
                    <a:pt x="36" y="79"/>
                    <a:pt x="36" y="79"/>
                  </a:cubicBezTo>
                  <a:cubicBezTo>
                    <a:pt x="47" y="81"/>
                    <a:pt x="57" y="81"/>
                    <a:pt x="66" y="79"/>
                  </a:cubicBezTo>
                  <a:cubicBezTo>
                    <a:pt x="67" y="78"/>
                    <a:pt x="68" y="77"/>
                    <a:pt x="69" y="76"/>
                  </a:cubicBezTo>
                  <a:cubicBezTo>
                    <a:pt x="72" y="74"/>
                    <a:pt x="74" y="72"/>
                    <a:pt x="76" y="69"/>
                  </a:cubicBezTo>
                  <a:cubicBezTo>
                    <a:pt x="77" y="69"/>
                    <a:pt x="77" y="68"/>
                    <a:pt x="78" y="68"/>
                  </a:cubicBezTo>
                  <a:cubicBezTo>
                    <a:pt x="78" y="67"/>
                    <a:pt x="79" y="66"/>
                    <a:pt x="79" y="66"/>
                  </a:cubicBezTo>
                  <a:cubicBezTo>
                    <a:pt x="87" y="57"/>
                    <a:pt x="94" y="48"/>
                    <a:pt x="99" y="38"/>
                  </a:cubicBezTo>
                  <a:cubicBezTo>
                    <a:pt x="103" y="20"/>
                    <a:pt x="103" y="20"/>
                    <a:pt x="103" y="20"/>
                  </a:cubicBezTo>
                  <a:cubicBezTo>
                    <a:pt x="106" y="8"/>
                    <a:pt x="104" y="1"/>
                    <a:pt x="96" y="0"/>
                  </a:cubicBezTo>
                  <a:close/>
                </a:path>
              </a:pathLst>
            </a:custGeom>
            <a:solidFill>
              <a:srgbClr val="7C7F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3" name="Freeform 480"/>
            <p:cNvSpPr>
              <a:spLocks/>
            </p:cNvSpPr>
            <p:nvPr/>
          </p:nvSpPr>
          <p:spPr bwMode="auto">
            <a:xfrm>
              <a:off x="5630863" y="3775075"/>
              <a:ext cx="6350" cy="7937"/>
            </a:xfrm>
            <a:custGeom>
              <a:avLst/>
              <a:gdLst>
                <a:gd name="T0" fmla="*/ 1 w 4"/>
                <a:gd name="T1" fmla="*/ 0 h 5"/>
                <a:gd name="T2" fmla="*/ 0 w 4"/>
                <a:gd name="T3" fmla="*/ 2 h 5"/>
                <a:gd name="T4" fmla="*/ 4 w 4"/>
                <a:gd name="T5" fmla="*/ 5 h 5"/>
                <a:gd name="T6" fmla="*/ 4 w 4"/>
                <a:gd name="T7" fmla="*/ 2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0" y="1"/>
                    <a:pt x="0" y="2"/>
                  </a:cubicBezTo>
                  <a:cubicBezTo>
                    <a:pt x="4" y="5"/>
                    <a:pt x="4" y="5"/>
                    <a:pt x="4" y="5"/>
                  </a:cubicBezTo>
                  <a:cubicBezTo>
                    <a:pt x="4" y="2"/>
                    <a:pt x="4" y="2"/>
                    <a:pt x="4" y="2"/>
                  </a:cubicBezTo>
                  <a:cubicBezTo>
                    <a:pt x="1" y="0"/>
                    <a:pt x="1" y="0"/>
                    <a:pt x="1" y="0"/>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4" name="Freeform 481"/>
            <p:cNvSpPr>
              <a:spLocks/>
            </p:cNvSpPr>
            <p:nvPr/>
          </p:nvSpPr>
          <p:spPr bwMode="auto">
            <a:xfrm>
              <a:off x="5616575" y="3779838"/>
              <a:ext cx="20638" cy="11112"/>
            </a:xfrm>
            <a:custGeom>
              <a:avLst/>
              <a:gdLst>
                <a:gd name="T0" fmla="*/ 9 w 13"/>
                <a:gd name="T1" fmla="*/ 7 h 7"/>
                <a:gd name="T2" fmla="*/ 11 w 13"/>
                <a:gd name="T3" fmla="*/ 5 h 7"/>
                <a:gd name="T4" fmla="*/ 5 w 13"/>
                <a:gd name="T5" fmla="*/ 5 h 7"/>
                <a:gd name="T6" fmla="*/ 13 w 13"/>
                <a:gd name="T7" fmla="*/ 2 h 7"/>
                <a:gd name="T8" fmla="*/ 7 w 13"/>
                <a:gd name="T9" fmla="*/ 0 h 7"/>
                <a:gd name="T10" fmla="*/ 0 w 13"/>
                <a:gd name="T11" fmla="*/ 7 h 7"/>
                <a:gd name="T12" fmla="*/ 9 w 1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9" y="7"/>
                  </a:moveTo>
                  <a:cubicBezTo>
                    <a:pt x="10" y="6"/>
                    <a:pt x="10" y="6"/>
                    <a:pt x="11" y="5"/>
                  </a:cubicBezTo>
                  <a:cubicBezTo>
                    <a:pt x="5" y="5"/>
                    <a:pt x="5" y="5"/>
                    <a:pt x="5" y="5"/>
                  </a:cubicBezTo>
                  <a:cubicBezTo>
                    <a:pt x="13" y="2"/>
                    <a:pt x="13" y="2"/>
                    <a:pt x="13" y="2"/>
                  </a:cubicBezTo>
                  <a:cubicBezTo>
                    <a:pt x="7" y="0"/>
                    <a:pt x="7" y="0"/>
                    <a:pt x="7" y="0"/>
                  </a:cubicBezTo>
                  <a:cubicBezTo>
                    <a:pt x="5" y="3"/>
                    <a:pt x="3" y="5"/>
                    <a:pt x="0" y="7"/>
                  </a:cubicBezTo>
                  <a:cubicBezTo>
                    <a:pt x="9" y="7"/>
                    <a:pt x="9" y="7"/>
                    <a:pt x="9" y="7"/>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5" name="Freeform 482"/>
            <p:cNvSpPr>
              <a:spLocks/>
            </p:cNvSpPr>
            <p:nvPr/>
          </p:nvSpPr>
          <p:spPr bwMode="auto">
            <a:xfrm>
              <a:off x="5624513" y="3783013"/>
              <a:ext cx="12700" cy="4762"/>
            </a:xfrm>
            <a:custGeom>
              <a:avLst/>
              <a:gdLst>
                <a:gd name="T0" fmla="*/ 0 w 8"/>
                <a:gd name="T1" fmla="*/ 3 h 3"/>
                <a:gd name="T2" fmla="*/ 6 w 8"/>
                <a:gd name="T3" fmla="*/ 3 h 3"/>
                <a:gd name="T4" fmla="*/ 8 w 8"/>
                <a:gd name="T5" fmla="*/ 0 h 3"/>
                <a:gd name="T6" fmla="*/ 0 w 8"/>
                <a:gd name="T7" fmla="*/ 3 h 3"/>
                <a:gd name="T8" fmla="*/ 0 w 8"/>
                <a:gd name="T9" fmla="*/ 3 h 3"/>
              </a:gdLst>
              <a:ahLst/>
              <a:cxnLst>
                <a:cxn ang="0">
                  <a:pos x="T0" y="T1"/>
                </a:cxn>
                <a:cxn ang="0">
                  <a:pos x="T2" y="T3"/>
                </a:cxn>
                <a:cxn ang="0">
                  <a:pos x="T4" y="T5"/>
                </a:cxn>
                <a:cxn ang="0">
                  <a:pos x="T6" y="T7"/>
                </a:cxn>
                <a:cxn ang="0">
                  <a:pos x="T8" y="T9"/>
                </a:cxn>
              </a:cxnLst>
              <a:rect l="0" t="0" r="r" b="b"/>
              <a:pathLst>
                <a:path w="8" h="3">
                  <a:moveTo>
                    <a:pt x="0" y="3"/>
                  </a:moveTo>
                  <a:lnTo>
                    <a:pt x="6" y="3"/>
                  </a:lnTo>
                  <a:lnTo>
                    <a:pt x="8" y="0"/>
                  </a:lnTo>
                  <a:lnTo>
                    <a:pt x="0" y="3"/>
                  </a:lnTo>
                  <a:lnTo>
                    <a:pt x="0" y="3"/>
                  </a:ln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6" name="Freeform 483"/>
            <p:cNvSpPr>
              <a:spLocks/>
            </p:cNvSpPr>
            <p:nvPr/>
          </p:nvSpPr>
          <p:spPr bwMode="auto">
            <a:xfrm>
              <a:off x="5627688" y="3778250"/>
              <a:ext cx="9525" cy="4762"/>
            </a:xfrm>
            <a:custGeom>
              <a:avLst/>
              <a:gdLst>
                <a:gd name="T0" fmla="*/ 0 w 6"/>
                <a:gd name="T1" fmla="*/ 1 h 3"/>
                <a:gd name="T2" fmla="*/ 6 w 6"/>
                <a:gd name="T3" fmla="*/ 3 h 3"/>
                <a:gd name="T4" fmla="*/ 2 w 6"/>
                <a:gd name="T5" fmla="*/ 0 h 3"/>
                <a:gd name="T6" fmla="*/ 0 w 6"/>
                <a:gd name="T7" fmla="*/ 1 h 3"/>
              </a:gdLst>
              <a:ahLst/>
              <a:cxnLst>
                <a:cxn ang="0">
                  <a:pos x="T0" y="T1"/>
                </a:cxn>
                <a:cxn ang="0">
                  <a:pos x="T2" y="T3"/>
                </a:cxn>
                <a:cxn ang="0">
                  <a:pos x="T4" y="T5"/>
                </a:cxn>
                <a:cxn ang="0">
                  <a:pos x="T6" y="T7"/>
                </a:cxn>
              </a:cxnLst>
              <a:rect l="0" t="0" r="r" b="b"/>
              <a:pathLst>
                <a:path w="6" h="3">
                  <a:moveTo>
                    <a:pt x="0" y="1"/>
                  </a:moveTo>
                  <a:cubicBezTo>
                    <a:pt x="6" y="3"/>
                    <a:pt x="6" y="3"/>
                    <a:pt x="6" y="3"/>
                  </a:cubicBezTo>
                  <a:cubicBezTo>
                    <a:pt x="2" y="0"/>
                    <a:pt x="2" y="0"/>
                    <a:pt x="2" y="0"/>
                  </a:cubicBezTo>
                  <a:cubicBezTo>
                    <a:pt x="1" y="0"/>
                    <a:pt x="1" y="1"/>
                    <a:pt x="0" y="1"/>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7" name="Freeform 484"/>
            <p:cNvSpPr>
              <a:spLocks/>
            </p:cNvSpPr>
            <p:nvPr/>
          </p:nvSpPr>
          <p:spPr bwMode="auto">
            <a:xfrm>
              <a:off x="5487988" y="3790950"/>
              <a:ext cx="155575" cy="85725"/>
            </a:xfrm>
            <a:custGeom>
              <a:avLst/>
              <a:gdLst>
                <a:gd name="T0" fmla="*/ 91 w 101"/>
                <a:gd name="T1" fmla="*/ 16 h 56"/>
                <a:gd name="T2" fmla="*/ 91 w 101"/>
                <a:gd name="T3" fmla="*/ 2 h 56"/>
                <a:gd name="T4" fmla="*/ 81 w 101"/>
                <a:gd name="T5" fmla="*/ 3 h 56"/>
                <a:gd name="T6" fmla="*/ 79 w 101"/>
                <a:gd name="T7" fmla="*/ 6 h 56"/>
                <a:gd name="T8" fmla="*/ 27 w 101"/>
                <a:gd name="T9" fmla="*/ 6 h 56"/>
                <a:gd name="T10" fmla="*/ 0 w 101"/>
                <a:gd name="T11" fmla="*/ 0 h 56"/>
                <a:gd name="T12" fmla="*/ 12 w 101"/>
                <a:gd name="T13" fmla="*/ 9 h 56"/>
                <a:gd name="T14" fmla="*/ 18 w 101"/>
                <a:gd name="T15" fmla="*/ 10 h 56"/>
                <a:gd name="T16" fmla="*/ 33 w 101"/>
                <a:gd name="T17" fmla="*/ 12 h 56"/>
                <a:gd name="T18" fmla="*/ 20 w 101"/>
                <a:gd name="T19" fmla="*/ 38 h 56"/>
                <a:gd name="T20" fmla="*/ 7 w 101"/>
                <a:gd name="T21" fmla="*/ 41 h 56"/>
                <a:gd name="T22" fmla="*/ 5 w 101"/>
                <a:gd name="T23" fmla="*/ 46 h 56"/>
                <a:gd name="T24" fmla="*/ 8 w 101"/>
                <a:gd name="T25" fmla="*/ 49 h 56"/>
                <a:gd name="T26" fmla="*/ 28 w 101"/>
                <a:gd name="T27" fmla="*/ 41 h 56"/>
                <a:gd name="T28" fmla="*/ 29 w 101"/>
                <a:gd name="T29" fmla="*/ 39 h 56"/>
                <a:gd name="T30" fmla="*/ 40 w 101"/>
                <a:gd name="T31" fmla="*/ 12 h 56"/>
                <a:gd name="T32" fmla="*/ 44 w 101"/>
                <a:gd name="T33" fmla="*/ 12 h 56"/>
                <a:gd name="T34" fmla="*/ 77 w 101"/>
                <a:gd name="T35" fmla="*/ 9 h 56"/>
                <a:gd name="T36" fmla="*/ 90 w 101"/>
                <a:gd name="T37" fmla="*/ 43 h 56"/>
                <a:gd name="T38" fmla="*/ 49 w 101"/>
                <a:gd name="T39" fmla="*/ 46 h 56"/>
                <a:gd name="T40" fmla="*/ 67 w 101"/>
                <a:gd name="T41" fmla="*/ 55 h 56"/>
                <a:gd name="T42" fmla="*/ 92 w 101"/>
                <a:gd name="T43" fmla="*/ 53 h 56"/>
                <a:gd name="T44" fmla="*/ 101 w 101"/>
                <a:gd name="T45" fmla="*/ 52 h 56"/>
                <a:gd name="T46" fmla="*/ 91 w 101"/>
                <a:gd name="T47"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 h="56">
                  <a:moveTo>
                    <a:pt x="91" y="16"/>
                  </a:moveTo>
                  <a:cubicBezTo>
                    <a:pt x="91" y="2"/>
                    <a:pt x="91" y="2"/>
                    <a:pt x="91" y="2"/>
                  </a:cubicBezTo>
                  <a:cubicBezTo>
                    <a:pt x="89" y="3"/>
                    <a:pt x="86" y="4"/>
                    <a:pt x="81" y="3"/>
                  </a:cubicBezTo>
                  <a:cubicBezTo>
                    <a:pt x="79" y="6"/>
                    <a:pt x="79" y="6"/>
                    <a:pt x="79" y="6"/>
                  </a:cubicBezTo>
                  <a:cubicBezTo>
                    <a:pt x="61" y="9"/>
                    <a:pt x="44" y="9"/>
                    <a:pt x="27" y="6"/>
                  </a:cubicBezTo>
                  <a:cubicBezTo>
                    <a:pt x="18" y="6"/>
                    <a:pt x="9" y="4"/>
                    <a:pt x="0" y="0"/>
                  </a:cubicBezTo>
                  <a:cubicBezTo>
                    <a:pt x="1" y="5"/>
                    <a:pt x="5" y="8"/>
                    <a:pt x="12" y="9"/>
                  </a:cubicBezTo>
                  <a:cubicBezTo>
                    <a:pt x="14" y="10"/>
                    <a:pt x="16" y="10"/>
                    <a:pt x="18" y="10"/>
                  </a:cubicBezTo>
                  <a:cubicBezTo>
                    <a:pt x="23" y="11"/>
                    <a:pt x="28" y="11"/>
                    <a:pt x="33" y="12"/>
                  </a:cubicBezTo>
                  <a:cubicBezTo>
                    <a:pt x="20" y="38"/>
                    <a:pt x="20" y="38"/>
                    <a:pt x="20" y="38"/>
                  </a:cubicBezTo>
                  <a:cubicBezTo>
                    <a:pt x="15" y="41"/>
                    <a:pt x="11" y="42"/>
                    <a:pt x="7" y="41"/>
                  </a:cubicBezTo>
                  <a:cubicBezTo>
                    <a:pt x="5" y="46"/>
                    <a:pt x="5" y="46"/>
                    <a:pt x="5" y="46"/>
                  </a:cubicBezTo>
                  <a:cubicBezTo>
                    <a:pt x="6" y="47"/>
                    <a:pt x="7" y="48"/>
                    <a:pt x="8" y="49"/>
                  </a:cubicBezTo>
                  <a:cubicBezTo>
                    <a:pt x="16" y="54"/>
                    <a:pt x="23" y="51"/>
                    <a:pt x="28" y="41"/>
                  </a:cubicBezTo>
                  <a:cubicBezTo>
                    <a:pt x="28" y="41"/>
                    <a:pt x="28" y="40"/>
                    <a:pt x="29" y="39"/>
                  </a:cubicBezTo>
                  <a:cubicBezTo>
                    <a:pt x="40" y="12"/>
                    <a:pt x="40" y="12"/>
                    <a:pt x="40" y="12"/>
                  </a:cubicBezTo>
                  <a:cubicBezTo>
                    <a:pt x="41" y="12"/>
                    <a:pt x="43" y="12"/>
                    <a:pt x="44" y="12"/>
                  </a:cubicBezTo>
                  <a:cubicBezTo>
                    <a:pt x="55" y="12"/>
                    <a:pt x="66" y="11"/>
                    <a:pt x="77" y="9"/>
                  </a:cubicBezTo>
                  <a:cubicBezTo>
                    <a:pt x="90" y="43"/>
                    <a:pt x="90" y="43"/>
                    <a:pt x="90" y="43"/>
                  </a:cubicBezTo>
                  <a:cubicBezTo>
                    <a:pt x="77" y="47"/>
                    <a:pt x="64" y="49"/>
                    <a:pt x="49" y="46"/>
                  </a:cubicBezTo>
                  <a:cubicBezTo>
                    <a:pt x="52" y="53"/>
                    <a:pt x="58" y="56"/>
                    <a:pt x="67" y="55"/>
                  </a:cubicBezTo>
                  <a:cubicBezTo>
                    <a:pt x="92" y="53"/>
                    <a:pt x="92" y="53"/>
                    <a:pt x="92" y="53"/>
                  </a:cubicBezTo>
                  <a:cubicBezTo>
                    <a:pt x="101" y="52"/>
                    <a:pt x="101" y="52"/>
                    <a:pt x="101" y="52"/>
                  </a:cubicBezTo>
                  <a:cubicBezTo>
                    <a:pt x="91" y="16"/>
                    <a:pt x="91" y="16"/>
                    <a:pt x="91" y="16"/>
                  </a:cubicBezTo>
                  <a:close/>
                </a:path>
              </a:pathLst>
            </a:custGeom>
            <a:solidFill>
              <a:srgbClr val="7C7F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8" name="Freeform 485"/>
            <p:cNvSpPr>
              <a:spLocks/>
            </p:cNvSpPr>
            <p:nvPr/>
          </p:nvSpPr>
          <p:spPr bwMode="auto">
            <a:xfrm>
              <a:off x="5613400" y="3790950"/>
              <a:ext cx="17463" cy="6350"/>
            </a:xfrm>
            <a:custGeom>
              <a:avLst/>
              <a:gdLst>
                <a:gd name="T0" fmla="*/ 10 w 12"/>
                <a:gd name="T1" fmla="*/ 2 h 4"/>
                <a:gd name="T2" fmla="*/ 12 w 12"/>
                <a:gd name="T3" fmla="*/ 0 h 4"/>
                <a:gd name="T4" fmla="*/ 3 w 12"/>
                <a:gd name="T5" fmla="*/ 0 h 4"/>
                <a:gd name="T6" fmla="*/ 0 w 12"/>
                <a:gd name="T7" fmla="*/ 3 h 4"/>
                <a:gd name="T8" fmla="*/ 10 w 12"/>
                <a:gd name="T9" fmla="*/ 2 h 4"/>
              </a:gdLst>
              <a:ahLst/>
              <a:cxnLst>
                <a:cxn ang="0">
                  <a:pos x="T0" y="T1"/>
                </a:cxn>
                <a:cxn ang="0">
                  <a:pos x="T2" y="T3"/>
                </a:cxn>
                <a:cxn ang="0">
                  <a:pos x="T4" y="T5"/>
                </a:cxn>
                <a:cxn ang="0">
                  <a:pos x="T6" y="T7"/>
                </a:cxn>
                <a:cxn ang="0">
                  <a:pos x="T8" y="T9"/>
                </a:cxn>
              </a:cxnLst>
              <a:rect l="0" t="0" r="r" b="b"/>
              <a:pathLst>
                <a:path w="12" h="4">
                  <a:moveTo>
                    <a:pt x="10" y="2"/>
                  </a:moveTo>
                  <a:cubicBezTo>
                    <a:pt x="11" y="1"/>
                    <a:pt x="12" y="1"/>
                    <a:pt x="12" y="0"/>
                  </a:cubicBezTo>
                  <a:cubicBezTo>
                    <a:pt x="3" y="0"/>
                    <a:pt x="3" y="0"/>
                    <a:pt x="3" y="0"/>
                  </a:cubicBezTo>
                  <a:cubicBezTo>
                    <a:pt x="2" y="1"/>
                    <a:pt x="1" y="2"/>
                    <a:pt x="0" y="3"/>
                  </a:cubicBezTo>
                  <a:cubicBezTo>
                    <a:pt x="5" y="4"/>
                    <a:pt x="8" y="3"/>
                    <a:pt x="10" y="2"/>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9" name="Freeform 486"/>
            <p:cNvSpPr>
              <a:spLocks/>
            </p:cNvSpPr>
            <p:nvPr/>
          </p:nvSpPr>
          <p:spPr bwMode="auto">
            <a:xfrm>
              <a:off x="5562600" y="3722688"/>
              <a:ext cx="33338" cy="26987"/>
            </a:xfrm>
            <a:custGeom>
              <a:avLst/>
              <a:gdLst>
                <a:gd name="T0" fmla="*/ 0 w 21"/>
                <a:gd name="T1" fmla="*/ 17 h 17"/>
                <a:gd name="T2" fmla="*/ 21 w 21"/>
                <a:gd name="T3" fmla="*/ 13 h 17"/>
                <a:gd name="T4" fmla="*/ 16 w 21"/>
                <a:gd name="T5" fmla="*/ 0 h 17"/>
                <a:gd name="T6" fmla="*/ 0 w 21"/>
                <a:gd name="T7" fmla="*/ 17 h 17"/>
                <a:gd name="T8" fmla="*/ 0 w 21"/>
                <a:gd name="T9" fmla="*/ 17 h 17"/>
              </a:gdLst>
              <a:ahLst/>
              <a:cxnLst>
                <a:cxn ang="0">
                  <a:pos x="T0" y="T1"/>
                </a:cxn>
                <a:cxn ang="0">
                  <a:pos x="T2" y="T3"/>
                </a:cxn>
                <a:cxn ang="0">
                  <a:pos x="T4" y="T5"/>
                </a:cxn>
                <a:cxn ang="0">
                  <a:pos x="T6" y="T7"/>
                </a:cxn>
                <a:cxn ang="0">
                  <a:pos x="T8" y="T9"/>
                </a:cxn>
              </a:cxnLst>
              <a:rect l="0" t="0" r="r" b="b"/>
              <a:pathLst>
                <a:path w="21" h="17">
                  <a:moveTo>
                    <a:pt x="0" y="17"/>
                  </a:moveTo>
                  <a:lnTo>
                    <a:pt x="21" y="13"/>
                  </a:lnTo>
                  <a:lnTo>
                    <a:pt x="16" y="0"/>
                  </a:lnTo>
                  <a:lnTo>
                    <a:pt x="0" y="17"/>
                  </a:lnTo>
                  <a:lnTo>
                    <a:pt x="0" y="17"/>
                  </a:lnTo>
                  <a:close/>
                </a:path>
              </a:pathLst>
            </a:custGeom>
            <a:solidFill>
              <a:srgbClr val="9C9FB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0" name="Freeform 487"/>
            <p:cNvSpPr>
              <a:spLocks/>
            </p:cNvSpPr>
            <p:nvPr/>
          </p:nvSpPr>
          <p:spPr bwMode="auto">
            <a:xfrm>
              <a:off x="5486400" y="3770313"/>
              <a:ext cx="127000" cy="34925"/>
            </a:xfrm>
            <a:custGeom>
              <a:avLst/>
              <a:gdLst>
                <a:gd name="T0" fmla="*/ 82 w 82"/>
                <a:gd name="T1" fmla="*/ 16 h 22"/>
                <a:gd name="T2" fmla="*/ 52 w 82"/>
                <a:gd name="T3" fmla="*/ 16 h 22"/>
                <a:gd name="T4" fmla="*/ 17 w 82"/>
                <a:gd name="T5" fmla="*/ 12 h 22"/>
                <a:gd name="T6" fmla="*/ 17 w 82"/>
                <a:gd name="T7" fmla="*/ 0 h 22"/>
                <a:gd name="T8" fmla="*/ 2 w 82"/>
                <a:gd name="T9" fmla="*/ 5 h 22"/>
                <a:gd name="T10" fmla="*/ 1 w 82"/>
                <a:gd name="T11" fmla="*/ 13 h 22"/>
                <a:gd name="T12" fmla="*/ 28 w 82"/>
                <a:gd name="T13" fmla="*/ 19 h 22"/>
                <a:gd name="T14" fmla="*/ 80 w 82"/>
                <a:gd name="T15" fmla="*/ 19 h 22"/>
                <a:gd name="T16" fmla="*/ 82 w 82"/>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2">
                  <a:moveTo>
                    <a:pt x="82" y="16"/>
                  </a:moveTo>
                  <a:cubicBezTo>
                    <a:pt x="73" y="18"/>
                    <a:pt x="63" y="18"/>
                    <a:pt x="52" y="16"/>
                  </a:cubicBezTo>
                  <a:cubicBezTo>
                    <a:pt x="17" y="12"/>
                    <a:pt x="17" y="12"/>
                    <a:pt x="17" y="12"/>
                  </a:cubicBezTo>
                  <a:cubicBezTo>
                    <a:pt x="16" y="7"/>
                    <a:pt x="16" y="4"/>
                    <a:pt x="17" y="0"/>
                  </a:cubicBezTo>
                  <a:cubicBezTo>
                    <a:pt x="12" y="3"/>
                    <a:pt x="7" y="5"/>
                    <a:pt x="2" y="5"/>
                  </a:cubicBezTo>
                  <a:cubicBezTo>
                    <a:pt x="1" y="8"/>
                    <a:pt x="0" y="11"/>
                    <a:pt x="1" y="13"/>
                  </a:cubicBezTo>
                  <a:cubicBezTo>
                    <a:pt x="10" y="17"/>
                    <a:pt x="19" y="19"/>
                    <a:pt x="28" y="19"/>
                  </a:cubicBezTo>
                  <a:cubicBezTo>
                    <a:pt x="45" y="22"/>
                    <a:pt x="62" y="22"/>
                    <a:pt x="80" y="19"/>
                  </a:cubicBezTo>
                  <a:cubicBezTo>
                    <a:pt x="82" y="16"/>
                    <a:pt x="82" y="16"/>
                    <a:pt x="82" y="16"/>
                  </a:cubicBezTo>
                  <a:close/>
                </a:path>
              </a:pathLst>
            </a:custGeom>
            <a:solidFill>
              <a:srgbClr val="9C9FB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1" name="Freeform 488"/>
            <p:cNvSpPr>
              <a:spLocks/>
            </p:cNvSpPr>
            <p:nvPr/>
          </p:nvSpPr>
          <p:spPr bwMode="auto">
            <a:xfrm>
              <a:off x="5554663" y="3805238"/>
              <a:ext cx="71438" cy="61912"/>
            </a:xfrm>
            <a:custGeom>
              <a:avLst/>
              <a:gdLst>
                <a:gd name="T0" fmla="*/ 33 w 46"/>
                <a:gd name="T1" fmla="*/ 0 h 40"/>
                <a:gd name="T2" fmla="*/ 0 w 46"/>
                <a:gd name="T3" fmla="*/ 3 h 40"/>
                <a:gd name="T4" fmla="*/ 3 w 46"/>
                <a:gd name="T5" fmla="*/ 31 h 40"/>
                <a:gd name="T6" fmla="*/ 4 w 46"/>
                <a:gd name="T7" fmla="*/ 34 h 40"/>
                <a:gd name="T8" fmla="*/ 5 w 46"/>
                <a:gd name="T9" fmla="*/ 37 h 40"/>
                <a:gd name="T10" fmla="*/ 46 w 46"/>
                <a:gd name="T11" fmla="*/ 34 h 40"/>
                <a:gd name="T12" fmla="*/ 33 w 46"/>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6" h="40">
                  <a:moveTo>
                    <a:pt x="33" y="0"/>
                  </a:moveTo>
                  <a:cubicBezTo>
                    <a:pt x="22" y="2"/>
                    <a:pt x="11" y="3"/>
                    <a:pt x="0" y="3"/>
                  </a:cubicBezTo>
                  <a:cubicBezTo>
                    <a:pt x="3" y="31"/>
                    <a:pt x="3" y="31"/>
                    <a:pt x="3" y="31"/>
                  </a:cubicBezTo>
                  <a:cubicBezTo>
                    <a:pt x="3" y="32"/>
                    <a:pt x="4" y="33"/>
                    <a:pt x="4" y="34"/>
                  </a:cubicBezTo>
                  <a:cubicBezTo>
                    <a:pt x="4" y="35"/>
                    <a:pt x="5" y="36"/>
                    <a:pt x="5" y="37"/>
                  </a:cubicBezTo>
                  <a:cubicBezTo>
                    <a:pt x="20" y="40"/>
                    <a:pt x="33" y="38"/>
                    <a:pt x="46" y="34"/>
                  </a:cubicBezTo>
                  <a:cubicBezTo>
                    <a:pt x="33" y="0"/>
                    <a:pt x="33" y="0"/>
                    <a:pt x="33" y="0"/>
                  </a:cubicBezTo>
                  <a:close/>
                </a:path>
              </a:pathLst>
            </a:custGeom>
            <a:solidFill>
              <a:srgbClr val="9C9FB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2" name="Freeform 489"/>
            <p:cNvSpPr>
              <a:spLocks/>
            </p:cNvSpPr>
            <p:nvPr/>
          </p:nvSpPr>
          <p:spPr bwMode="auto">
            <a:xfrm>
              <a:off x="5530850" y="3810000"/>
              <a:ext cx="30163" cy="47625"/>
            </a:xfrm>
            <a:custGeom>
              <a:avLst/>
              <a:gdLst>
                <a:gd name="T0" fmla="*/ 16 w 20"/>
                <a:gd name="T1" fmla="*/ 0 h 31"/>
                <a:gd name="T2" fmla="*/ 12 w 20"/>
                <a:gd name="T3" fmla="*/ 0 h 31"/>
                <a:gd name="T4" fmla="*/ 1 w 20"/>
                <a:gd name="T5" fmla="*/ 27 h 31"/>
                <a:gd name="T6" fmla="*/ 0 w 20"/>
                <a:gd name="T7" fmla="*/ 29 h 31"/>
                <a:gd name="T8" fmla="*/ 20 w 20"/>
                <a:gd name="T9" fmla="*/ 31 h 31"/>
                <a:gd name="T10" fmla="*/ 19 w 20"/>
                <a:gd name="T11" fmla="*/ 28 h 31"/>
                <a:gd name="T12" fmla="*/ 16 w 2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0" h="31">
                  <a:moveTo>
                    <a:pt x="16" y="0"/>
                  </a:moveTo>
                  <a:cubicBezTo>
                    <a:pt x="15" y="0"/>
                    <a:pt x="13" y="0"/>
                    <a:pt x="12" y="0"/>
                  </a:cubicBezTo>
                  <a:cubicBezTo>
                    <a:pt x="1" y="27"/>
                    <a:pt x="1" y="27"/>
                    <a:pt x="1" y="27"/>
                  </a:cubicBezTo>
                  <a:cubicBezTo>
                    <a:pt x="0" y="28"/>
                    <a:pt x="0" y="29"/>
                    <a:pt x="0" y="29"/>
                  </a:cubicBezTo>
                  <a:cubicBezTo>
                    <a:pt x="20" y="31"/>
                    <a:pt x="20" y="31"/>
                    <a:pt x="20" y="31"/>
                  </a:cubicBezTo>
                  <a:cubicBezTo>
                    <a:pt x="20" y="30"/>
                    <a:pt x="19" y="29"/>
                    <a:pt x="19" y="28"/>
                  </a:cubicBezTo>
                  <a:cubicBezTo>
                    <a:pt x="16" y="0"/>
                    <a:pt x="16" y="0"/>
                    <a:pt x="16" y="0"/>
                  </a:cubicBezTo>
                  <a:close/>
                </a:path>
              </a:pathLst>
            </a:cu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3" name="Freeform 490"/>
            <p:cNvSpPr>
              <a:spLocks/>
            </p:cNvSpPr>
            <p:nvPr/>
          </p:nvSpPr>
          <p:spPr bwMode="auto">
            <a:xfrm>
              <a:off x="5484813" y="3749675"/>
              <a:ext cx="34925" cy="28575"/>
            </a:xfrm>
            <a:custGeom>
              <a:avLst/>
              <a:gdLst>
                <a:gd name="T0" fmla="*/ 23 w 23"/>
                <a:gd name="T1" fmla="*/ 1 h 19"/>
                <a:gd name="T2" fmla="*/ 19 w 23"/>
                <a:gd name="T3" fmla="*/ 0 h 19"/>
                <a:gd name="T4" fmla="*/ 14 w 23"/>
                <a:gd name="T5" fmla="*/ 9 h 19"/>
                <a:gd name="T6" fmla="*/ 0 w 23"/>
                <a:gd name="T7" fmla="*/ 11 h 19"/>
                <a:gd name="T8" fmla="*/ 0 w 23"/>
                <a:gd name="T9" fmla="*/ 19 h 19"/>
                <a:gd name="T10" fmla="*/ 3 w 23"/>
                <a:gd name="T11" fmla="*/ 19 h 19"/>
                <a:gd name="T12" fmla="*/ 18 w 23"/>
                <a:gd name="T13" fmla="*/ 14 h 19"/>
                <a:gd name="T14" fmla="*/ 23 w 23"/>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9">
                  <a:moveTo>
                    <a:pt x="23" y="1"/>
                  </a:moveTo>
                  <a:cubicBezTo>
                    <a:pt x="19" y="0"/>
                    <a:pt x="19" y="0"/>
                    <a:pt x="19" y="0"/>
                  </a:cubicBezTo>
                  <a:cubicBezTo>
                    <a:pt x="14" y="9"/>
                    <a:pt x="14" y="9"/>
                    <a:pt x="14" y="9"/>
                  </a:cubicBezTo>
                  <a:cubicBezTo>
                    <a:pt x="10" y="11"/>
                    <a:pt x="6" y="12"/>
                    <a:pt x="0" y="11"/>
                  </a:cubicBezTo>
                  <a:cubicBezTo>
                    <a:pt x="0" y="14"/>
                    <a:pt x="0" y="16"/>
                    <a:pt x="0" y="19"/>
                  </a:cubicBezTo>
                  <a:cubicBezTo>
                    <a:pt x="1" y="19"/>
                    <a:pt x="2" y="19"/>
                    <a:pt x="3" y="19"/>
                  </a:cubicBezTo>
                  <a:cubicBezTo>
                    <a:pt x="8" y="19"/>
                    <a:pt x="13" y="17"/>
                    <a:pt x="18" y="14"/>
                  </a:cubicBezTo>
                  <a:cubicBezTo>
                    <a:pt x="19" y="9"/>
                    <a:pt x="20" y="5"/>
                    <a:pt x="23" y="1"/>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4" name="Freeform 491"/>
            <p:cNvSpPr>
              <a:spLocks/>
            </p:cNvSpPr>
            <p:nvPr/>
          </p:nvSpPr>
          <p:spPr bwMode="auto">
            <a:xfrm>
              <a:off x="5483225" y="3743325"/>
              <a:ext cx="30163" cy="23812"/>
            </a:xfrm>
            <a:custGeom>
              <a:avLst/>
              <a:gdLst>
                <a:gd name="T0" fmla="*/ 15 w 20"/>
                <a:gd name="T1" fmla="*/ 13 h 16"/>
                <a:gd name="T2" fmla="*/ 20 w 20"/>
                <a:gd name="T3" fmla="*/ 4 h 16"/>
                <a:gd name="T4" fmla="*/ 16 w 20"/>
                <a:gd name="T5" fmla="*/ 2 h 16"/>
                <a:gd name="T6" fmla="*/ 14 w 20"/>
                <a:gd name="T7" fmla="*/ 0 h 16"/>
                <a:gd name="T8" fmla="*/ 9 w 20"/>
                <a:gd name="T9" fmla="*/ 0 h 16"/>
                <a:gd name="T10" fmla="*/ 4 w 20"/>
                <a:gd name="T11" fmla="*/ 0 h 16"/>
                <a:gd name="T12" fmla="*/ 4 w 20"/>
                <a:gd name="T13" fmla="*/ 4 h 16"/>
                <a:gd name="T14" fmla="*/ 1 w 20"/>
                <a:gd name="T15" fmla="*/ 7 h 16"/>
                <a:gd name="T16" fmla="*/ 1 w 20"/>
                <a:gd name="T17" fmla="*/ 15 h 16"/>
                <a:gd name="T18" fmla="*/ 15 w 20"/>
                <a:gd name="T19"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6">
                  <a:moveTo>
                    <a:pt x="15" y="13"/>
                  </a:moveTo>
                  <a:cubicBezTo>
                    <a:pt x="20" y="4"/>
                    <a:pt x="20" y="4"/>
                    <a:pt x="20" y="4"/>
                  </a:cubicBezTo>
                  <a:cubicBezTo>
                    <a:pt x="16" y="2"/>
                    <a:pt x="16" y="2"/>
                    <a:pt x="16" y="2"/>
                  </a:cubicBezTo>
                  <a:cubicBezTo>
                    <a:pt x="14" y="0"/>
                    <a:pt x="14" y="0"/>
                    <a:pt x="14" y="0"/>
                  </a:cubicBezTo>
                  <a:cubicBezTo>
                    <a:pt x="9" y="0"/>
                    <a:pt x="9" y="0"/>
                    <a:pt x="9" y="0"/>
                  </a:cubicBezTo>
                  <a:cubicBezTo>
                    <a:pt x="4" y="0"/>
                    <a:pt x="4" y="0"/>
                    <a:pt x="4" y="0"/>
                  </a:cubicBezTo>
                  <a:cubicBezTo>
                    <a:pt x="3" y="1"/>
                    <a:pt x="3" y="2"/>
                    <a:pt x="4" y="4"/>
                  </a:cubicBezTo>
                  <a:cubicBezTo>
                    <a:pt x="1" y="7"/>
                    <a:pt x="1" y="7"/>
                    <a:pt x="1" y="7"/>
                  </a:cubicBezTo>
                  <a:cubicBezTo>
                    <a:pt x="0" y="10"/>
                    <a:pt x="0" y="12"/>
                    <a:pt x="1" y="15"/>
                  </a:cubicBezTo>
                  <a:cubicBezTo>
                    <a:pt x="7" y="16"/>
                    <a:pt x="11" y="15"/>
                    <a:pt x="15" y="13"/>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5" name="Freeform 492"/>
            <p:cNvSpPr>
              <a:spLocks/>
            </p:cNvSpPr>
            <p:nvPr/>
          </p:nvSpPr>
          <p:spPr bwMode="auto">
            <a:xfrm>
              <a:off x="5497513" y="3806825"/>
              <a:ext cx="41275" cy="49212"/>
            </a:xfrm>
            <a:custGeom>
              <a:avLst/>
              <a:gdLst>
                <a:gd name="T0" fmla="*/ 26 w 26"/>
                <a:gd name="T1" fmla="*/ 2 h 32"/>
                <a:gd name="T2" fmla="*/ 11 w 26"/>
                <a:gd name="T3" fmla="*/ 0 h 32"/>
                <a:gd name="T4" fmla="*/ 0 w 26"/>
                <a:gd name="T5" fmla="*/ 31 h 32"/>
                <a:gd name="T6" fmla="*/ 13 w 26"/>
                <a:gd name="T7" fmla="*/ 28 h 32"/>
                <a:gd name="T8" fmla="*/ 26 w 26"/>
                <a:gd name="T9" fmla="*/ 2 h 32"/>
              </a:gdLst>
              <a:ahLst/>
              <a:cxnLst>
                <a:cxn ang="0">
                  <a:pos x="T0" y="T1"/>
                </a:cxn>
                <a:cxn ang="0">
                  <a:pos x="T2" y="T3"/>
                </a:cxn>
                <a:cxn ang="0">
                  <a:pos x="T4" y="T5"/>
                </a:cxn>
                <a:cxn ang="0">
                  <a:pos x="T6" y="T7"/>
                </a:cxn>
                <a:cxn ang="0">
                  <a:pos x="T8" y="T9"/>
                </a:cxn>
              </a:cxnLst>
              <a:rect l="0" t="0" r="r" b="b"/>
              <a:pathLst>
                <a:path w="26" h="32">
                  <a:moveTo>
                    <a:pt x="26" y="2"/>
                  </a:moveTo>
                  <a:cubicBezTo>
                    <a:pt x="21" y="1"/>
                    <a:pt x="16" y="1"/>
                    <a:pt x="11" y="0"/>
                  </a:cubicBezTo>
                  <a:cubicBezTo>
                    <a:pt x="0" y="31"/>
                    <a:pt x="0" y="31"/>
                    <a:pt x="0" y="31"/>
                  </a:cubicBezTo>
                  <a:cubicBezTo>
                    <a:pt x="4" y="32"/>
                    <a:pt x="8" y="31"/>
                    <a:pt x="13" y="28"/>
                  </a:cubicBezTo>
                  <a:cubicBezTo>
                    <a:pt x="26" y="2"/>
                    <a:pt x="26" y="2"/>
                    <a:pt x="26" y="2"/>
                  </a:cubicBezTo>
                  <a:close/>
                </a:path>
              </a:pathLst>
            </a:custGeom>
            <a:solidFill>
              <a:srgbClr val="9C9FB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6" name="Freeform 493"/>
            <p:cNvSpPr>
              <a:spLocks/>
            </p:cNvSpPr>
            <p:nvPr/>
          </p:nvSpPr>
          <p:spPr bwMode="auto">
            <a:xfrm>
              <a:off x="5499100" y="3854450"/>
              <a:ext cx="136525" cy="225425"/>
            </a:xfrm>
            <a:custGeom>
              <a:avLst/>
              <a:gdLst>
                <a:gd name="T0" fmla="*/ 20 w 88"/>
                <a:gd name="T1" fmla="*/ 0 h 146"/>
                <a:gd name="T2" fmla="*/ 0 w 88"/>
                <a:gd name="T3" fmla="*/ 8 h 146"/>
                <a:gd name="T4" fmla="*/ 0 w 88"/>
                <a:gd name="T5" fmla="*/ 13 h 146"/>
                <a:gd name="T6" fmla="*/ 31 w 88"/>
                <a:gd name="T7" fmla="*/ 13 h 146"/>
                <a:gd name="T8" fmla="*/ 67 w 88"/>
                <a:gd name="T9" fmla="*/ 27 h 146"/>
                <a:gd name="T10" fmla="*/ 59 w 88"/>
                <a:gd name="T11" fmla="*/ 122 h 146"/>
                <a:gd name="T12" fmla="*/ 9 w 88"/>
                <a:gd name="T13" fmla="*/ 135 h 146"/>
                <a:gd name="T14" fmla="*/ 26 w 88"/>
                <a:gd name="T15" fmla="*/ 136 h 146"/>
                <a:gd name="T16" fmla="*/ 48 w 88"/>
                <a:gd name="T17" fmla="*/ 140 h 146"/>
                <a:gd name="T18" fmla="*/ 53 w 88"/>
                <a:gd name="T19" fmla="*/ 142 h 146"/>
                <a:gd name="T20" fmla="*/ 83 w 88"/>
                <a:gd name="T21" fmla="*/ 145 h 146"/>
                <a:gd name="T22" fmla="*/ 83 w 88"/>
                <a:gd name="T23" fmla="*/ 109 h 146"/>
                <a:gd name="T24" fmla="*/ 84 w 88"/>
                <a:gd name="T25" fmla="*/ 12 h 146"/>
                <a:gd name="T26" fmla="*/ 59 w 88"/>
                <a:gd name="T27" fmla="*/ 14 h 146"/>
                <a:gd name="T28" fmla="*/ 41 w 88"/>
                <a:gd name="T29" fmla="*/ 5 h 146"/>
                <a:gd name="T30" fmla="*/ 40 w 88"/>
                <a:gd name="T31" fmla="*/ 2 h 146"/>
                <a:gd name="T32" fmla="*/ 20 w 88"/>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46">
                  <a:moveTo>
                    <a:pt x="20" y="0"/>
                  </a:moveTo>
                  <a:cubicBezTo>
                    <a:pt x="15" y="10"/>
                    <a:pt x="8" y="13"/>
                    <a:pt x="0" y="8"/>
                  </a:cubicBezTo>
                  <a:cubicBezTo>
                    <a:pt x="0" y="9"/>
                    <a:pt x="0" y="11"/>
                    <a:pt x="0" y="13"/>
                  </a:cubicBezTo>
                  <a:cubicBezTo>
                    <a:pt x="10" y="18"/>
                    <a:pt x="21" y="18"/>
                    <a:pt x="31" y="13"/>
                  </a:cubicBezTo>
                  <a:cubicBezTo>
                    <a:pt x="42" y="23"/>
                    <a:pt x="54" y="27"/>
                    <a:pt x="67" y="27"/>
                  </a:cubicBezTo>
                  <a:cubicBezTo>
                    <a:pt x="70" y="61"/>
                    <a:pt x="67" y="92"/>
                    <a:pt x="59" y="122"/>
                  </a:cubicBezTo>
                  <a:cubicBezTo>
                    <a:pt x="9" y="135"/>
                    <a:pt x="9" y="135"/>
                    <a:pt x="9" y="135"/>
                  </a:cubicBezTo>
                  <a:cubicBezTo>
                    <a:pt x="14" y="135"/>
                    <a:pt x="20" y="135"/>
                    <a:pt x="26" y="136"/>
                  </a:cubicBezTo>
                  <a:cubicBezTo>
                    <a:pt x="33" y="137"/>
                    <a:pt x="40" y="138"/>
                    <a:pt x="48" y="140"/>
                  </a:cubicBezTo>
                  <a:cubicBezTo>
                    <a:pt x="50" y="141"/>
                    <a:pt x="52" y="142"/>
                    <a:pt x="53" y="142"/>
                  </a:cubicBezTo>
                  <a:cubicBezTo>
                    <a:pt x="64" y="145"/>
                    <a:pt x="74" y="146"/>
                    <a:pt x="83" y="145"/>
                  </a:cubicBezTo>
                  <a:cubicBezTo>
                    <a:pt x="83" y="109"/>
                    <a:pt x="83" y="109"/>
                    <a:pt x="83" y="109"/>
                  </a:cubicBezTo>
                  <a:cubicBezTo>
                    <a:pt x="88" y="71"/>
                    <a:pt x="88" y="38"/>
                    <a:pt x="84" y="12"/>
                  </a:cubicBezTo>
                  <a:cubicBezTo>
                    <a:pt x="59" y="14"/>
                    <a:pt x="59" y="14"/>
                    <a:pt x="59" y="14"/>
                  </a:cubicBezTo>
                  <a:cubicBezTo>
                    <a:pt x="50" y="15"/>
                    <a:pt x="44" y="12"/>
                    <a:pt x="41" y="5"/>
                  </a:cubicBezTo>
                  <a:cubicBezTo>
                    <a:pt x="41" y="4"/>
                    <a:pt x="40" y="3"/>
                    <a:pt x="40" y="2"/>
                  </a:cubicBezTo>
                  <a:cubicBezTo>
                    <a:pt x="20" y="0"/>
                    <a:pt x="20" y="0"/>
                    <a:pt x="2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7" name="Freeform 494"/>
            <p:cNvSpPr>
              <a:spLocks/>
            </p:cNvSpPr>
            <p:nvPr/>
          </p:nvSpPr>
          <p:spPr bwMode="auto">
            <a:xfrm>
              <a:off x="5499100" y="3873500"/>
              <a:ext cx="109538" cy="188912"/>
            </a:xfrm>
            <a:custGeom>
              <a:avLst/>
              <a:gdLst>
                <a:gd name="T0" fmla="*/ 67 w 70"/>
                <a:gd name="T1" fmla="*/ 14 h 122"/>
                <a:gd name="T2" fmla="*/ 31 w 70"/>
                <a:gd name="T3" fmla="*/ 0 h 122"/>
                <a:gd name="T4" fmla="*/ 0 w 70"/>
                <a:gd name="T5" fmla="*/ 0 h 122"/>
                <a:gd name="T6" fmla="*/ 4 w 70"/>
                <a:gd name="T7" fmla="*/ 50 h 122"/>
                <a:gd name="T8" fmla="*/ 9 w 70"/>
                <a:gd name="T9" fmla="*/ 122 h 122"/>
                <a:gd name="T10" fmla="*/ 59 w 70"/>
                <a:gd name="T11" fmla="*/ 109 h 122"/>
                <a:gd name="T12" fmla="*/ 67 w 70"/>
                <a:gd name="T13" fmla="*/ 14 h 122"/>
              </a:gdLst>
              <a:ahLst/>
              <a:cxnLst>
                <a:cxn ang="0">
                  <a:pos x="T0" y="T1"/>
                </a:cxn>
                <a:cxn ang="0">
                  <a:pos x="T2" y="T3"/>
                </a:cxn>
                <a:cxn ang="0">
                  <a:pos x="T4" y="T5"/>
                </a:cxn>
                <a:cxn ang="0">
                  <a:pos x="T6" y="T7"/>
                </a:cxn>
                <a:cxn ang="0">
                  <a:pos x="T8" y="T9"/>
                </a:cxn>
                <a:cxn ang="0">
                  <a:pos x="T10" y="T11"/>
                </a:cxn>
                <a:cxn ang="0">
                  <a:pos x="T12" y="T13"/>
                </a:cxn>
              </a:cxnLst>
              <a:rect l="0" t="0" r="r" b="b"/>
              <a:pathLst>
                <a:path w="70" h="122">
                  <a:moveTo>
                    <a:pt x="67" y="14"/>
                  </a:moveTo>
                  <a:cubicBezTo>
                    <a:pt x="54" y="14"/>
                    <a:pt x="42" y="10"/>
                    <a:pt x="31" y="0"/>
                  </a:cubicBezTo>
                  <a:cubicBezTo>
                    <a:pt x="21" y="5"/>
                    <a:pt x="10" y="5"/>
                    <a:pt x="0" y="0"/>
                  </a:cubicBezTo>
                  <a:cubicBezTo>
                    <a:pt x="0" y="15"/>
                    <a:pt x="1" y="31"/>
                    <a:pt x="4" y="50"/>
                  </a:cubicBezTo>
                  <a:cubicBezTo>
                    <a:pt x="9" y="122"/>
                    <a:pt x="9" y="122"/>
                    <a:pt x="9" y="122"/>
                  </a:cubicBezTo>
                  <a:cubicBezTo>
                    <a:pt x="59" y="109"/>
                    <a:pt x="59" y="109"/>
                    <a:pt x="59" y="109"/>
                  </a:cubicBezTo>
                  <a:cubicBezTo>
                    <a:pt x="67" y="79"/>
                    <a:pt x="70" y="48"/>
                    <a:pt x="67" y="14"/>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8" name="Freeform 495"/>
            <p:cNvSpPr>
              <a:spLocks/>
            </p:cNvSpPr>
            <p:nvPr/>
          </p:nvSpPr>
          <p:spPr bwMode="auto">
            <a:xfrm>
              <a:off x="5540375" y="4064000"/>
              <a:ext cx="58738" cy="204787"/>
            </a:xfrm>
            <a:custGeom>
              <a:avLst/>
              <a:gdLst>
                <a:gd name="T0" fmla="*/ 0 w 38"/>
                <a:gd name="T1" fmla="*/ 0 h 132"/>
                <a:gd name="T2" fmla="*/ 21 w 38"/>
                <a:gd name="T3" fmla="*/ 13 h 132"/>
                <a:gd name="T4" fmla="*/ 29 w 38"/>
                <a:gd name="T5" fmla="*/ 94 h 132"/>
                <a:gd name="T6" fmla="*/ 16 w 38"/>
                <a:gd name="T7" fmla="*/ 130 h 132"/>
                <a:gd name="T8" fmla="*/ 23 w 38"/>
                <a:gd name="T9" fmla="*/ 132 h 132"/>
                <a:gd name="T10" fmla="*/ 33 w 38"/>
                <a:gd name="T11" fmla="*/ 112 h 132"/>
                <a:gd name="T12" fmla="*/ 37 w 38"/>
                <a:gd name="T13" fmla="*/ 98 h 132"/>
                <a:gd name="T14" fmla="*/ 38 w 38"/>
                <a:gd name="T15" fmla="*/ 94 h 132"/>
                <a:gd name="T16" fmla="*/ 34 w 38"/>
                <a:gd name="T17" fmla="*/ 89 h 132"/>
                <a:gd name="T18" fmla="*/ 34 w 38"/>
                <a:gd name="T19" fmla="*/ 52 h 132"/>
                <a:gd name="T20" fmla="*/ 32 w 38"/>
                <a:gd name="T21" fmla="*/ 28 h 132"/>
                <a:gd name="T22" fmla="*/ 27 w 38"/>
                <a:gd name="T23" fmla="*/ 6 h 132"/>
                <a:gd name="T24" fmla="*/ 22 w 38"/>
                <a:gd name="T25" fmla="*/ 4 h 132"/>
                <a:gd name="T26" fmla="*/ 0 w 38"/>
                <a:gd name="T2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32">
                  <a:moveTo>
                    <a:pt x="0" y="0"/>
                  </a:moveTo>
                  <a:cubicBezTo>
                    <a:pt x="21" y="13"/>
                    <a:pt x="21" y="13"/>
                    <a:pt x="21" y="13"/>
                  </a:cubicBezTo>
                  <a:cubicBezTo>
                    <a:pt x="29" y="94"/>
                    <a:pt x="29" y="94"/>
                    <a:pt x="29" y="94"/>
                  </a:cubicBezTo>
                  <a:cubicBezTo>
                    <a:pt x="28" y="108"/>
                    <a:pt x="24" y="120"/>
                    <a:pt x="16" y="130"/>
                  </a:cubicBezTo>
                  <a:cubicBezTo>
                    <a:pt x="23" y="132"/>
                    <a:pt x="23" y="132"/>
                    <a:pt x="23" y="132"/>
                  </a:cubicBezTo>
                  <a:cubicBezTo>
                    <a:pt x="33" y="112"/>
                    <a:pt x="33" y="112"/>
                    <a:pt x="33" y="112"/>
                  </a:cubicBezTo>
                  <a:cubicBezTo>
                    <a:pt x="37" y="98"/>
                    <a:pt x="37" y="98"/>
                    <a:pt x="37" y="98"/>
                  </a:cubicBezTo>
                  <a:cubicBezTo>
                    <a:pt x="38" y="94"/>
                    <a:pt x="38" y="94"/>
                    <a:pt x="38" y="94"/>
                  </a:cubicBezTo>
                  <a:cubicBezTo>
                    <a:pt x="34" y="89"/>
                    <a:pt x="34" y="89"/>
                    <a:pt x="34" y="89"/>
                  </a:cubicBezTo>
                  <a:cubicBezTo>
                    <a:pt x="34" y="52"/>
                    <a:pt x="34" y="52"/>
                    <a:pt x="34" y="52"/>
                  </a:cubicBezTo>
                  <a:cubicBezTo>
                    <a:pt x="33" y="44"/>
                    <a:pt x="32" y="36"/>
                    <a:pt x="32" y="28"/>
                  </a:cubicBezTo>
                  <a:cubicBezTo>
                    <a:pt x="29" y="21"/>
                    <a:pt x="27" y="13"/>
                    <a:pt x="27" y="6"/>
                  </a:cubicBezTo>
                  <a:cubicBezTo>
                    <a:pt x="26" y="6"/>
                    <a:pt x="24" y="5"/>
                    <a:pt x="22" y="4"/>
                  </a:cubicBezTo>
                  <a:cubicBezTo>
                    <a:pt x="14" y="2"/>
                    <a:pt x="7" y="1"/>
                    <a:pt x="0" y="0"/>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9" name="Freeform 496"/>
            <p:cNvSpPr>
              <a:spLocks noEditPoints="1"/>
            </p:cNvSpPr>
            <p:nvPr/>
          </p:nvSpPr>
          <p:spPr bwMode="auto">
            <a:xfrm>
              <a:off x="5540375" y="4064000"/>
              <a:ext cx="44450" cy="201612"/>
            </a:xfrm>
            <a:custGeom>
              <a:avLst/>
              <a:gdLst>
                <a:gd name="T0" fmla="*/ 21 w 29"/>
                <a:gd name="T1" fmla="*/ 13 h 130"/>
                <a:gd name="T2" fmla="*/ 0 w 29"/>
                <a:gd name="T3" fmla="*/ 0 h 130"/>
                <a:gd name="T4" fmla="*/ 4 w 29"/>
                <a:gd name="T5" fmla="*/ 10 h 130"/>
                <a:gd name="T6" fmla="*/ 17 w 29"/>
                <a:gd name="T7" fmla="*/ 87 h 130"/>
                <a:gd name="T8" fmla="*/ 9 w 29"/>
                <a:gd name="T9" fmla="*/ 129 h 130"/>
                <a:gd name="T10" fmla="*/ 16 w 29"/>
                <a:gd name="T11" fmla="*/ 130 h 130"/>
                <a:gd name="T12" fmla="*/ 29 w 29"/>
                <a:gd name="T13" fmla="*/ 94 h 130"/>
                <a:gd name="T14" fmla="*/ 21 w 29"/>
                <a:gd name="T15" fmla="*/ 13 h 130"/>
                <a:gd name="T16" fmla="*/ 6 w 29"/>
                <a:gd name="T17" fmla="*/ 10 h 130"/>
                <a:gd name="T18" fmla="*/ 4 w 29"/>
                <a:gd name="T19" fmla="*/ 5 h 130"/>
                <a:gd name="T20" fmla="*/ 8 w 29"/>
                <a:gd name="T21" fmla="*/ 7 h 130"/>
                <a:gd name="T22" fmla="*/ 17 w 29"/>
                <a:gd name="T23" fmla="*/ 72 h 130"/>
                <a:gd name="T24" fmla="*/ 23 w 29"/>
                <a:gd name="T25" fmla="*/ 98 h 130"/>
                <a:gd name="T26" fmla="*/ 19 w 29"/>
                <a:gd name="T27" fmla="*/ 122 h 130"/>
                <a:gd name="T28" fmla="*/ 15 w 29"/>
                <a:gd name="T29" fmla="*/ 128 h 130"/>
                <a:gd name="T30" fmla="*/ 13 w 29"/>
                <a:gd name="T31" fmla="*/ 128 h 130"/>
                <a:gd name="T32" fmla="*/ 19 w 29"/>
                <a:gd name="T33" fmla="*/ 87 h 130"/>
                <a:gd name="T34" fmla="*/ 19 w 29"/>
                <a:gd name="T35" fmla="*/ 86 h 130"/>
                <a:gd name="T36" fmla="*/ 6 w 29"/>
                <a:gd name="T37" fmla="*/ 10 h 130"/>
                <a:gd name="T38" fmla="*/ 6 w 29"/>
                <a:gd name="T39" fmla="*/ 1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130">
                  <a:moveTo>
                    <a:pt x="21" y="13"/>
                  </a:moveTo>
                  <a:cubicBezTo>
                    <a:pt x="0" y="0"/>
                    <a:pt x="0" y="0"/>
                    <a:pt x="0" y="0"/>
                  </a:cubicBezTo>
                  <a:cubicBezTo>
                    <a:pt x="4" y="10"/>
                    <a:pt x="4" y="10"/>
                    <a:pt x="4" y="10"/>
                  </a:cubicBezTo>
                  <a:cubicBezTo>
                    <a:pt x="5" y="37"/>
                    <a:pt x="10" y="62"/>
                    <a:pt x="17" y="87"/>
                  </a:cubicBezTo>
                  <a:cubicBezTo>
                    <a:pt x="20" y="107"/>
                    <a:pt x="17" y="121"/>
                    <a:pt x="9" y="129"/>
                  </a:cubicBezTo>
                  <a:cubicBezTo>
                    <a:pt x="16" y="130"/>
                    <a:pt x="16" y="130"/>
                    <a:pt x="16" y="130"/>
                  </a:cubicBezTo>
                  <a:cubicBezTo>
                    <a:pt x="24" y="120"/>
                    <a:pt x="28" y="108"/>
                    <a:pt x="29" y="94"/>
                  </a:cubicBezTo>
                  <a:cubicBezTo>
                    <a:pt x="21" y="13"/>
                    <a:pt x="21" y="13"/>
                    <a:pt x="21" y="13"/>
                  </a:cubicBezTo>
                  <a:close/>
                  <a:moveTo>
                    <a:pt x="6" y="10"/>
                  </a:moveTo>
                  <a:cubicBezTo>
                    <a:pt x="4" y="5"/>
                    <a:pt x="4" y="5"/>
                    <a:pt x="4" y="5"/>
                  </a:cubicBezTo>
                  <a:cubicBezTo>
                    <a:pt x="8" y="7"/>
                    <a:pt x="8" y="7"/>
                    <a:pt x="8" y="7"/>
                  </a:cubicBezTo>
                  <a:cubicBezTo>
                    <a:pt x="17" y="72"/>
                    <a:pt x="17" y="72"/>
                    <a:pt x="17" y="72"/>
                  </a:cubicBezTo>
                  <a:cubicBezTo>
                    <a:pt x="22" y="81"/>
                    <a:pt x="23" y="90"/>
                    <a:pt x="23" y="98"/>
                  </a:cubicBezTo>
                  <a:cubicBezTo>
                    <a:pt x="23" y="107"/>
                    <a:pt x="22" y="115"/>
                    <a:pt x="19" y="122"/>
                  </a:cubicBezTo>
                  <a:cubicBezTo>
                    <a:pt x="18" y="124"/>
                    <a:pt x="17" y="126"/>
                    <a:pt x="15" y="128"/>
                  </a:cubicBezTo>
                  <a:cubicBezTo>
                    <a:pt x="13" y="128"/>
                    <a:pt x="13" y="128"/>
                    <a:pt x="13" y="128"/>
                  </a:cubicBezTo>
                  <a:cubicBezTo>
                    <a:pt x="20" y="119"/>
                    <a:pt x="22" y="105"/>
                    <a:pt x="19" y="87"/>
                  </a:cubicBezTo>
                  <a:cubicBezTo>
                    <a:pt x="19" y="86"/>
                    <a:pt x="19" y="86"/>
                    <a:pt x="19" y="86"/>
                  </a:cubicBezTo>
                  <a:cubicBezTo>
                    <a:pt x="12" y="62"/>
                    <a:pt x="7" y="36"/>
                    <a:pt x="6" y="10"/>
                  </a:cubicBezTo>
                  <a:cubicBezTo>
                    <a:pt x="6" y="10"/>
                    <a:pt x="6" y="10"/>
                    <a:pt x="6" y="10"/>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0" name="Freeform 497"/>
            <p:cNvSpPr>
              <a:spLocks/>
            </p:cNvSpPr>
            <p:nvPr/>
          </p:nvSpPr>
          <p:spPr bwMode="auto">
            <a:xfrm>
              <a:off x="5546725" y="4071938"/>
              <a:ext cx="28575" cy="190500"/>
            </a:xfrm>
            <a:custGeom>
              <a:avLst/>
              <a:gdLst>
                <a:gd name="T0" fmla="*/ 0 w 19"/>
                <a:gd name="T1" fmla="*/ 0 h 123"/>
                <a:gd name="T2" fmla="*/ 2 w 19"/>
                <a:gd name="T3" fmla="*/ 5 h 123"/>
                <a:gd name="T4" fmla="*/ 2 w 19"/>
                <a:gd name="T5" fmla="*/ 5 h 123"/>
                <a:gd name="T6" fmla="*/ 15 w 19"/>
                <a:gd name="T7" fmla="*/ 81 h 123"/>
                <a:gd name="T8" fmla="*/ 15 w 19"/>
                <a:gd name="T9" fmla="*/ 82 h 123"/>
                <a:gd name="T10" fmla="*/ 9 w 19"/>
                <a:gd name="T11" fmla="*/ 123 h 123"/>
                <a:gd name="T12" fmla="*/ 11 w 19"/>
                <a:gd name="T13" fmla="*/ 123 h 123"/>
                <a:gd name="T14" fmla="*/ 15 w 19"/>
                <a:gd name="T15" fmla="*/ 117 h 123"/>
                <a:gd name="T16" fmla="*/ 19 w 19"/>
                <a:gd name="T17" fmla="*/ 93 h 123"/>
                <a:gd name="T18" fmla="*/ 13 w 19"/>
                <a:gd name="T19" fmla="*/ 67 h 123"/>
                <a:gd name="T20" fmla="*/ 4 w 19"/>
                <a:gd name="T21" fmla="*/ 2 h 123"/>
                <a:gd name="T22" fmla="*/ 0 w 19"/>
                <a:gd name="T2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3">
                  <a:moveTo>
                    <a:pt x="0" y="0"/>
                  </a:moveTo>
                  <a:cubicBezTo>
                    <a:pt x="2" y="5"/>
                    <a:pt x="2" y="5"/>
                    <a:pt x="2" y="5"/>
                  </a:cubicBezTo>
                  <a:cubicBezTo>
                    <a:pt x="2" y="5"/>
                    <a:pt x="2" y="5"/>
                    <a:pt x="2" y="5"/>
                  </a:cubicBezTo>
                  <a:cubicBezTo>
                    <a:pt x="3" y="31"/>
                    <a:pt x="8" y="57"/>
                    <a:pt x="15" y="81"/>
                  </a:cubicBezTo>
                  <a:cubicBezTo>
                    <a:pt x="15" y="81"/>
                    <a:pt x="15" y="81"/>
                    <a:pt x="15" y="82"/>
                  </a:cubicBezTo>
                  <a:cubicBezTo>
                    <a:pt x="18" y="100"/>
                    <a:pt x="16" y="114"/>
                    <a:pt x="9" y="123"/>
                  </a:cubicBezTo>
                  <a:cubicBezTo>
                    <a:pt x="11" y="123"/>
                    <a:pt x="11" y="123"/>
                    <a:pt x="11" y="123"/>
                  </a:cubicBezTo>
                  <a:cubicBezTo>
                    <a:pt x="13" y="121"/>
                    <a:pt x="14" y="119"/>
                    <a:pt x="15" y="117"/>
                  </a:cubicBezTo>
                  <a:cubicBezTo>
                    <a:pt x="18" y="110"/>
                    <a:pt x="19" y="102"/>
                    <a:pt x="19" y="93"/>
                  </a:cubicBezTo>
                  <a:cubicBezTo>
                    <a:pt x="19" y="85"/>
                    <a:pt x="18" y="76"/>
                    <a:pt x="13" y="67"/>
                  </a:cubicBezTo>
                  <a:cubicBezTo>
                    <a:pt x="4" y="2"/>
                    <a:pt x="4" y="2"/>
                    <a:pt x="4" y="2"/>
                  </a:cubicBezTo>
                  <a:cubicBezTo>
                    <a:pt x="0" y="0"/>
                    <a:pt x="0" y="0"/>
                    <a:pt x="0" y="0"/>
                  </a:cubicBezTo>
                  <a:close/>
                </a:path>
              </a:pathLst>
            </a:custGeom>
            <a:solidFill>
              <a:srgbClr val="F2E6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1" name="Freeform 498"/>
            <p:cNvSpPr>
              <a:spLocks noEditPoints="1"/>
            </p:cNvSpPr>
            <p:nvPr/>
          </p:nvSpPr>
          <p:spPr bwMode="auto">
            <a:xfrm>
              <a:off x="5581650" y="4073525"/>
              <a:ext cx="42863" cy="225425"/>
            </a:xfrm>
            <a:custGeom>
              <a:avLst/>
              <a:gdLst>
                <a:gd name="T0" fmla="*/ 5 w 28"/>
                <a:gd name="T1" fmla="*/ 22 h 146"/>
                <a:gd name="T2" fmla="*/ 7 w 28"/>
                <a:gd name="T3" fmla="*/ 46 h 146"/>
                <a:gd name="T4" fmla="*/ 16 w 28"/>
                <a:gd name="T5" fmla="*/ 81 h 146"/>
                <a:gd name="T6" fmla="*/ 16 w 28"/>
                <a:gd name="T7" fmla="*/ 104 h 146"/>
                <a:gd name="T8" fmla="*/ 12 w 28"/>
                <a:gd name="T9" fmla="*/ 118 h 146"/>
                <a:gd name="T10" fmla="*/ 10 w 28"/>
                <a:gd name="T11" fmla="*/ 125 h 146"/>
                <a:gd name="T12" fmla="*/ 3 w 28"/>
                <a:gd name="T13" fmla="*/ 146 h 146"/>
                <a:gd name="T14" fmla="*/ 12 w 28"/>
                <a:gd name="T15" fmla="*/ 146 h 146"/>
                <a:gd name="T16" fmla="*/ 25 w 28"/>
                <a:gd name="T17" fmla="*/ 96 h 146"/>
                <a:gd name="T18" fmla="*/ 25 w 28"/>
                <a:gd name="T19" fmla="*/ 18 h 146"/>
                <a:gd name="T20" fmla="*/ 0 w 28"/>
                <a:gd name="T21" fmla="*/ 0 h 146"/>
                <a:gd name="T22" fmla="*/ 5 w 28"/>
                <a:gd name="T23" fmla="*/ 22 h 146"/>
                <a:gd name="T24" fmla="*/ 3 w 28"/>
                <a:gd name="T25" fmla="*/ 4 h 146"/>
                <a:gd name="T26" fmla="*/ 6 w 28"/>
                <a:gd name="T27" fmla="*/ 6 h 146"/>
                <a:gd name="T28" fmla="*/ 11 w 28"/>
                <a:gd name="T29" fmla="*/ 23 h 146"/>
                <a:gd name="T30" fmla="*/ 15 w 28"/>
                <a:gd name="T31" fmla="*/ 61 h 146"/>
                <a:gd name="T32" fmla="*/ 21 w 28"/>
                <a:gd name="T33" fmla="*/ 83 h 146"/>
                <a:gd name="T34" fmla="*/ 18 w 28"/>
                <a:gd name="T35" fmla="*/ 113 h 146"/>
                <a:gd name="T36" fmla="*/ 8 w 28"/>
                <a:gd name="T37" fmla="*/ 144 h 146"/>
                <a:gd name="T38" fmla="*/ 6 w 28"/>
                <a:gd name="T39" fmla="*/ 144 h 146"/>
                <a:gd name="T40" fmla="*/ 14 w 28"/>
                <a:gd name="T41" fmla="*/ 119 h 146"/>
                <a:gd name="T42" fmla="*/ 14 w 28"/>
                <a:gd name="T43" fmla="*/ 119 h 146"/>
                <a:gd name="T44" fmla="*/ 18 w 28"/>
                <a:gd name="T45" fmla="*/ 104 h 146"/>
                <a:gd name="T46" fmla="*/ 18 w 28"/>
                <a:gd name="T47" fmla="*/ 80 h 146"/>
                <a:gd name="T48" fmla="*/ 18 w 28"/>
                <a:gd name="T49" fmla="*/ 80 h 146"/>
                <a:gd name="T50" fmla="*/ 9 w 28"/>
                <a:gd name="T51" fmla="*/ 46 h 146"/>
                <a:gd name="T52" fmla="*/ 7 w 28"/>
                <a:gd name="T53" fmla="*/ 22 h 146"/>
                <a:gd name="T54" fmla="*/ 7 w 28"/>
                <a:gd name="T55" fmla="*/ 21 h 146"/>
                <a:gd name="T56" fmla="*/ 3 w 28"/>
                <a:gd name="T57" fmla="*/ 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 h="146">
                  <a:moveTo>
                    <a:pt x="5" y="22"/>
                  </a:moveTo>
                  <a:cubicBezTo>
                    <a:pt x="5" y="30"/>
                    <a:pt x="6" y="38"/>
                    <a:pt x="7" y="46"/>
                  </a:cubicBezTo>
                  <a:cubicBezTo>
                    <a:pt x="9" y="58"/>
                    <a:pt x="12" y="70"/>
                    <a:pt x="16" y="81"/>
                  </a:cubicBezTo>
                  <a:cubicBezTo>
                    <a:pt x="17" y="89"/>
                    <a:pt x="17" y="96"/>
                    <a:pt x="16" y="104"/>
                  </a:cubicBezTo>
                  <a:cubicBezTo>
                    <a:pt x="15" y="109"/>
                    <a:pt x="14" y="113"/>
                    <a:pt x="12" y="118"/>
                  </a:cubicBezTo>
                  <a:cubicBezTo>
                    <a:pt x="10" y="125"/>
                    <a:pt x="10" y="125"/>
                    <a:pt x="10" y="125"/>
                  </a:cubicBezTo>
                  <a:cubicBezTo>
                    <a:pt x="3" y="146"/>
                    <a:pt x="3" y="146"/>
                    <a:pt x="3" y="146"/>
                  </a:cubicBezTo>
                  <a:cubicBezTo>
                    <a:pt x="12" y="146"/>
                    <a:pt x="12" y="146"/>
                    <a:pt x="12" y="146"/>
                  </a:cubicBezTo>
                  <a:cubicBezTo>
                    <a:pt x="19" y="132"/>
                    <a:pt x="23" y="115"/>
                    <a:pt x="25" y="96"/>
                  </a:cubicBezTo>
                  <a:cubicBezTo>
                    <a:pt x="28" y="67"/>
                    <a:pt x="28" y="40"/>
                    <a:pt x="25" y="18"/>
                  </a:cubicBezTo>
                  <a:cubicBezTo>
                    <a:pt x="0" y="0"/>
                    <a:pt x="0" y="0"/>
                    <a:pt x="0" y="0"/>
                  </a:cubicBezTo>
                  <a:cubicBezTo>
                    <a:pt x="0" y="7"/>
                    <a:pt x="2" y="15"/>
                    <a:pt x="5" y="22"/>
                  </a:cubicBezTo>
                  <a:close/>
                  <a:moveTo>
                    <a:pt x="3" y="4"/>
                  </a:moveTo>
                  <a:cubicBezTo>
                    <a:pt x="6" y="6"/>
                    <a:pt x="6" y="6"/>
                    <a:pt x="6" y="6"/>
                  </a:cubicBezTo>
                  <a:cubicBezTo>
                    <a:pt x="11" y="23"/>
                    <a:pt x="11" y="23"/>
                    <a:pt x="11" y="23"/>
                  </a:cubicBezTo>
                  <a:cubicBezTo>
                    <a:pt x="10" y="36"/>
                    <a:pt x="11" y="49"/>
                    <a:pt x="15" y="61"/>
                  </a:cubicBezTo>
                  <a:cubicBezTo>
                    <a:pt x="18" y="69"/>
                    <a:pt x="20" y="77"/>
                    <a:pt x="21" y="83"/>
                  </a:cubicBezTo>
                  <a:cubicBezTo>
                    <a:pt x="22" y="94"/>
                    <a:pt x="21" y="104"/>
                    <a:pt x="18" y="113"/>
                  </a:cubicBezTo>
                  <a:cubicBezTo>
                    <a:pt x="8" y="144"/>
                    <a:pt x="8" y="144"/>
                    <a:pt x="8" y="144"/>
                  </a:cubicBezTo>
                  <a:cubicBezTo>
                    <a:pt x="6" y="144"/>
                    <a:pt x="6" y="144"/>
                    <a:pt x="6" y="144"/>
                  </a:cubicBezTo>
                  <a:cubicBezTo>
                    <a:pt x="14" y="119"/>
                    <a:pt x="14" y="119"/>
                    <a:pt x="14" y="119"/>
                  </a:cubicBezTo>
                  <a:cubicBezTo>
                    <a:pt x="14" y="119"/>
                    <a:pt x="14" y="119"/>
                    <a:pt x="14" y="119"/>
                  </a:cubicBezTo>
                  <a:cubicBezTo>
                    <a:pt x="16" y="114"/>
                    <a:pt x="17" y="109"/>
                    <a:pt x="18" y="104"/>
                  </a:cubicBezTo>
                  <a:cubicBezTo>
                    <a:pt x="19" y="96"/>
                    <a:pt x="19" y="89"/>
                    <a:pt x="18" y="80"/>
                  </a:cubicBezTo>
                  <a:cubicBezTo>
                    <a:pt x="18" y="80"/>
                    <a:pt x="18" y="80"/>
                    <a:pt x="18" y="80"/>
                  </a:cubicBezTo>
                  <a:cubicBezTo>
                    <a:pt x="14" y="69"/>
                    <a:pt x="11" y="58"/>
                    <a:pt x="9" y="46"/>
                  </a:cubicBezTo>
                  <a:cubicBezTo>
                    <a:pt x="8" y="38"/>
                    <a:pt x="7" y="30"/>
                    <a:pt x="7" y="22"/>
                  </a:cubicBezTo>
                  <a:cubicBezTo>
                    <a:pt x="7" y="22"/>
                    <a:pt x="7" y="21"/>
                    <a:pt x="7" y="21"/>
                  </a:cubicBezTo>
                  <a:cubicBezTo>
                    <a:pt x="4" y="16"/>
                    <a:pt x="3" y="10"/>
                    <a:pt x="3" y="4"/>
                  </a:cubicBezTo>
                  <a:close/>
                </a:path>
              </a:pathLst>
            </a:custGeom>
            <a:solidFill>
              <a:srgbClr val="E2B9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2" name="Freeform 499"/>
            <p:cNvSpPr>
              <a:spLocks/>
            </p:cNvSpPr>
            <p:nvPr/>
          </p:nvSpPr>
          <p:spPr bwMode="auto">
            <a:xfrm>
              <a:off x="5586413" y="4079875"/>
              <a:ext cx="28575" cy="217487"/>
            </a:xfrm>
            <a:custGeom>
              <a:avLst/>
              <a:gdLst>
                <a:gd name="T0" fmla="*/ 3 w 19"/>
                <a:gd name="T1" fmla="*/ 2 h 140"/>
                <a:gd name="T2" fmla="*/ 0 w 19"/>
                <a:gd name="T3" fmla="*/ 0 h 140"/>
                <a:gd name="T4" fmla="*/ 4 w 19"/>
                <a:gd name="T5" fmla="*/ 17 h 140"/>
                <a:gd name="T6" fmla="*/ 4 w 19"/>
                <a:gd name="T7" fmla="*/ 18 h 140"/>
                <a:gd name="T8" fmla="*/ 6 w 19"/>
                <a:gd name="T9" fmla="*/ 42 h 140"/>
                <a:gd name="T10" fmla="*/ 15 w 19"/>
                <a:gd name="T11" fmla="*/ 76 h 140"/>
                <a:gd name="T12" fmla="*/ 15 w 19"/>
                <a:gd name="T13" fmla="*/ 76 h 140"/>
                <a:gd name="T14" fmla="*/ 15 w 19"/>
                <a:gd name="T15" fmla="*/ 100 h 140"/>
                <a:gd name="T16" fmla="*/ 11 w 19"/>
                <a:gd name="T17" fmla="*/ 115 h 140"/>
                <a:gd name="T18" fmla="*/ 11 w 19"/>
                <a:gd name="T19" fmla="*/ 115 h 140"/>
                <a:gd name="T20" fmla="*/ 3 w 19"/>
                <a:gd name="T21" fmla="*/ 140 h 140"/>
                <a:gd name="T22" fmla="*/ 5 w 19"/>
                <a:gd name="T23" fmla="*/ 140 h 140"/>
                <a:gd name="T24" fmla="*/ 15 w 19"/>
                <a:gd name="T25" fmla="*/ 109 h 140"/>
                <a:gd name="T26" fmla="*/ 18 w 19"/>
                <a:gd name="T27" fmla="*/ 79 h 140"/>
                <a:gd name="T28" fmla="*/ 12 w 19"/>
                <a:gd name="T29" fmla="*/ 57 h 140"/>
                <a:gd name="T30" fmla="*/ 8 w 19"/>
                <a:gd name="T31" fmla="*/ 19 h 140"/>
                <a:gd name="T32" fmla="*/ 3 w 19"/>
                <a:gd name="T33" fmla="*/ 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40">
                  <a:moveTo>
                    <a:pt x="3" y="2"/>
                  </a:moveTo>
                  <a:cubicBezTo>
                    <a:pt x="0" y="0"/>
                    <a:pt x="0" y="0"/>
                    <a:pt x="0" y="0"/>
                  </a:cubicBezTo>
                  <a:cubicBezTo>
                    <a:pt x="0" y="6"/>
                    <a:pt x="1" y="12"/>
                    <a:pt x="4" y="17"/>
                  </a:cubicBezTo>
                  <a:cubicBezTo>
                    <a:pt x="4" y="17"/>
                    <a:pt x="4" y="18"/>
                    <a:pt x="4" y="18"/>
                  </a:cubicBezTo>
                  <a:cubicBezTo>
                    <a:pt x="4" y="26"/>
                    <a:pt x="5" y="34"/>
                    <a:pt x="6" y="42"/>
                  </a:cubicBezTo>
                  <a:cubicBezTo>
                    <a:pt x="8" y="54"/>
                    <a:pt x="11" y="65"/>
                    <a:pt x="15" y="76"/>
                  </a:cubicBezTo>
                  <a:cubicBezTo>
                    <a:pt x="15" y="76"/>
                    <a:pt x="15" y="76"/>
                    <a:pt x="15" y="76"/>
                  </a:cubicBezTo>
                  <a:cubicBezTo>
                    <a:pt x="16" y="85"/>
                    <a:pt x="16" y="92"/>
                    <a:pt x="15" y="100"/>
                  </a:cubicBezTo>
                  <a:cubicBezTo>
                    <a:pt x="14" y="105"/>
                    <a:pt x="13" y="110"/>
                    <a:pt x="11" y="115"/>
                  </a:cubicBezTo>
                  <a:cubicBezTo>
                    <a:pt x="11" y="115"/>
                    <a:pt x="11" y="115"/>
                    <a:pt x="11" y="115"/>
                  </a:cubicBezTo>
                  <a:cubicBezTo>
                    <a:pt x="3" y="140"/>
                    <a:pt x="3" y="140"/>
                    <a:pt x="3" y="140"/>
                  </a:cubicBezTo>
                  <a:cubicBezTo>
                    <a:pt x="5" y="140"/>
                    <a:pt x="5" y="140"/>
                    <a:pt x="5" y="140"/>
                  </a:cubicBezTo>
                  <a:cubicBezTo>
                    <a:pt x="15" y="109"/>
                    <a:pt x="15" y="109"/>
                    <a:pt x="15" y="109"/>
                  </a:cubicBezTo>
                  <a:cubicBezTo>
                    <a:pt x="18" y="100"/>
                    <a:pt x="19" y="90"/>
                    <a:pt x="18" y="79"/>
                  </a:cubicBezTo>
                  <a:cubicBezTo>
                    <a:pt x="17" y="73"/>
                    <a:pt x="15" y="65"/>
                    <a:pt x="12" y="57"/>
                  </a:cubicBezTo>
                  <a:cubicBezTo>
                    <a:pt x="8" y="45"/>
                    <a:pt x="7" y="32"/>
                    <a:pt x="8" y="19"/>
                  </a:cubicBezTo>
                  <a:cubicBezTo>
                    <a:pt x="3" y="2"/>
                    <a:pt x="3" y="2"/>
                    <a:pt x="3" y="2"/>
                  </a:cubicBezTo>
                  <a:close/>
                </a:path>
              </a:pathLst>
            </a:custGeom>
            <a:solidFill>
              <a:srgbClr val="F2E6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3" name="Freeform 500"/>
            <p:cNvSpPr>
              <a:spLocks/>
            </p:cNvSpPr>
            <p:nvPr/>
          </p:nvSpPr>
          <p:spPr bwMode="auto">
            <a:xfrm>
              <a:off x="5581650" y="4073525"/>
              <a:ext cx="55563" cy="225425"/>
            </a:xfrm>
            <a:custGeom>
              <a:avLst/>
              <a:gdLst>
                <a:gd name="T0" fmla="*/ 0 w 36"/>
                <a:gd name="T1" fmla="*/ 0 h 146"/>
                <a:gd name="T2" fmla="*/ 25 w 36"/>
                <a:gd name="T3" fmla="*/ 18 h 146"/>
                <a:gd name="T4" fmla="*/ 25 w 36"/>
                <a:gd name="T5" fmla="*/ 96 h 146"/>
                <a:gd name="T6" fmla="*/ 12 w 36"/>
                <a:gd name="T7" fmla="*/ 146 h 146"/>
                <a:gd name="T8" fmla="*/ 22 w 36"/>
                <a:gd name="T9" fmla="*/ 146 h 146"/>
                <a:gd name="T10" fmla="*/ 30 w 36"/>
                <a:gd name="T11" fmla="*/ 117 h 146"/>
                <a:gd name="T12" fmla="*/ 30 w 36"/>
                <a:gd name="T13" fmla="*/ 93 h 146"/>
                <a:gd name="T14" fmla="*/ 30 w 36"/>
                <a:gd name="T15" fmla="*/ 3 h 146"/>
                <a:gd name="T16" fmla="*/ 0 w 36"/>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46">
                  <a:moveTo>
                    <a:pt x="0" y="0"/>
                  </a:moveTo>
                  <a:cubicBezTo>
                    <a:pt x="25" y="18"/>
                    <a:pt x="25" y="18"/>
                    <a:pt x="25" y="18"/>
                  </a:cubicBezTo>
                  <a:cubicBezTo>
                    <a:pt x="28" y="40"/>
                    <a:pt x="28" y="67"/>
                    <a:pt x="25" y="96"/>
                  </a:cubicBezTo>
                  <a:cubicBezTo>
                    <a:pt x="23" y="115"/>
                    <a:pt x="19" y="132"/>
                    <a:pt x="12" y="146"/>
                  </a:cubicBezTo>
                  <a:cubicBezTo>
                    <a:pt x="22" y="146"/>
                    <a:pt x="22" y="146"/>
                    <a:pt x="22" y="146"/>
                  </a:cubicBezTo>
                  <a:cubicBezTo>
                    <a:pt x="25" y="139"/>
                    <a:pt x="28" y="129"/>
                    <a:pt x="30" y="117"/>
                  </a:cubicBezTo>
                  <a:cubicBezTo>
                    <a:pt x="30" y="93"/>
                    <a:pt x="30" y="93"/>
                    <a:pt x="30" y="93"/>
                  </a:cubicBezTo>
                  <a:cubicBezTo>
                    <a:pt x="36" y="58"/>
                    <a:pt x="36" y="28"/>
                    <a:pt x="30" y="3"/>
                  </a:cubicBezTo>
                  <a:cubicBezTo>
                    <a:pt x="21" y="4"/>
                    <a:pt x="11" y="3"/>
                    <a:pt x="0" y="0"/>
                  </a:cubicBezTo>
                  <a:close/>
                </a:path>
              </a:pathLst>
            </a:custGeom>
            <a:solidFill>
              <a:srgbClr val="B68B5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4" name="Freeform 501"/>
            <p:cNvSpPr>
              <a:spLocks/>
            </p:cNvSpPr>
            <p:nvPr/>
          </p:nvSpPr>
          <p:spPr bwMode="auto">
            <a:xfrm>
              <a:off x="5581650" y="4254500"/>
              <a:ext cx="46038" cy="71437"/>
            </a:xfrm>
            <a:custGeom>
              <a:avLst/>
              <a:gdLst>
                <a:gd name="T0" fmla="*/ 30 w 30"/>
                <a:gd name="T1" fmla="*/ 7 h 46"/>
                <a:gd name="T2" fmla="*/ 30 w 30"/>
                <a:gd name="T3" fmla="*/ 0 h 46"/>
                <a:gd name="T4" fmla="*/ 22 w 30"/>
                <a:gd name="T5" fmla="*/ 29 h 46"/>
                <a:gd name="T6" fmla="*/ 12 w 30"/>
                <a:gd name="T7" fmla="*/ 29 h 46"/>
                <a:gd name="T8" fmla="*/ 3 w 30"/>
                <a:gd name="T9" fmla="*/ 29 h 46"/>
                <a:gd name="T10" fmla="*/ 1 w 30"/>
                <a:gd name="T11" fmla="*/ 44 h 46"/>
                <a:gd name="T12" fmla="*/ 25 w 30"/>
                <a:gd name="T13" fmla="*/ 37 h 46"/>
                <a:gd name="T14" fmla="*/ 25 w 30"/>
                <a:gd name="T15" fmla="*/ 29 h 46"/>
                <a:gd name="T16" fmla="*/ 30 w 30"/>
                <a:gd name="T17"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6">
                  <a:moveTo>
                    <a:pt x="30" y="7"/>
                  </a:moveTo>
                  <a:cubicBezTo>
                    <a:pt x="30" y="0"/>
                    <a:pt x="30" y="0"/>
                    <a:pt x="30" y="0"/>
                  </a:cubicBezTo>
                  <a:cubicBezTo>
                    <a:pt x="28" y="12"/>
                    <a:pt x="25" y="22"/>
                    <a:pt x="22" y="29"/>
                  </a:cubicBezTo>
                  <a:cubicBezTo>
                    <a:pt x="12" y="29"/>
                    <a:pt x="12" y="29"/>
                    <a:pt x="12" y="29"/>
                  </a:cubicBezTo>
                  <a:cubicBezTo>
                    <a:pt x="3" y="29"/>
                    <a:pt x="3" y="29"/>
                    <a:pt x="3" y="29"/>
                  </a:cubicBezTo>
                  <a:cubicBezTo>
                    <a:pt x="0" y="33"/>
                    <a:pt x="0" y="38"/>
                    <a:pt x="1" y="44"/>
                  </a:cubicBezTo>
                  <a:cubicBezTo>
                    <a:pt x="10" y="46"/>
                    <a:pt x="18" y="43"/>
                    <a:pt x="25" y="37"/>
                  </a:cubicBezTo>
                  <a:cubicBezTo>
                    <a:pt x="25" y="29"/>
                    <a:pt x="25" y="29"/>
                    <a:pt x="25" y="29"/>
                  </a:cubicBezTo>
                  <a:cubicBezTo>
                    <a:pt x="30" y="7"/>
                    <a:pt x="30" y="7"/>
                    <a:pt x="30" y="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5" name="Freeform 502"/>
            <p:cNvSpPr>
              <a:spLocks/>
            </p:cNvSpPr>
            <p:nvPr/>
          </p:nvSpPr>
          <p:spPr bwMode="auto">
            <a:xfrm>
              <a:off x="5538788" y="4216400"/>
              <a:ext cx="68263" cy="71437"/>
            </a:xfrm>
            <a:custGeom>
              <a:avLst/>
              <a:gdLst>
                <a:gd name="T0" fmla="*/ 44 w 44"/>
                <a:gd name="T1" fmla="*/ 12 h 46"/>
                <a:gd name="T2" fmla="*/ 38 w 44"/>
                <a:gd name="T3" fmla="*/ 0 h 46"/>
                <a:gd name="T4" fmla="*/ 34 w 44"/>
                <a:gd name="T5" fmla="*/ 14 h 46"/>
                <a:gd name="T6" fmla="*/ 24 w 44"/>
                <a:gd name="T7" fmla="*/ 34 h 46"/>
                <a:gd name="T8" fmla="*/ 17 w 44"/>
                <a:gd name="T9" fmla="*/ 32 h 46"/>
                <a:gd name="T10" fmla="*/ 10 w 44"/>
                <a:gd name="T11" fmla="*/ 31 h 46"/>
                <a:gd name="T12" fmla="*/ 2 w 44"/>
                <a:gd name="T13" fmla="*/ 45 h 46"/>
                <a:gd name="T14" fmla="*/ 27 w 44"/>
                <a:gd name="T15" fmla="*/ 38 h 46"/>
                <a:gd name="T16" fmla="*/ 36 w 44"/>
                <a:gd name="T17" fmla="*/ 18 h 46"/>
                <a:gd name="T18" fmla="*/ 36 w 44"/>
                <a:gd name="T19" fmla="*/ 33 h 46"/>
                <a:gd name="T20" fmla="*/ 38 w 44"/>
                <a:gd name="T21" fmla="*/ 33 h 46"/>
                <a:gd name="T22" fmla="*/ 40 w 44"/>
                <a:gd name="T23" fmla="*/ 18 h 46"/>
                <a:gd name="T24" fmla="*/ 44 w 44"/>
                <a:gd name="T25"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46">
                  <a:moveTo>
                    <a:pt x="44" y="12"/>
                  </a:moveTo>
                  <a:cubicBezTo>
                    <a:pt x="43" y="6"/>
                    <a:pt x="42" y="2"/>
                    <a:pt x="38" y="0"/>
                  </a:cubicBezTo>
                  <a:cubicBezTo>
                    <a:pt x="34" y="14"/>
                    <a:pt x="34" y="14"/>
                    <a:pt x="34" y="14"/>
                  </a:cubicBezTo>
                  <a:cubicBezTo>
                    <a:pt x="24" y="34"/>
                    <a:pt x="24" y="34"/>
                    <a:pt x="24" y="34"/>
                  </a:cubicBezTo>
                  <a:cubicBezTo>
                    <a:pt x="17" y="32"/>
                    <a:pt x="17" y="32"/>
                    <a:pt x="17" y="32"/>
                  </a:cubicBezTo>
                  <a:cubicBezTo>
                    <a:pt x="10" y="31"/>
                    <a:pt x="10" y="31"/>
                    <a:pt x="10" y="31"/>
                  </a:cubicBezTo>
                  <a:cubicBezTo>
                    <a:pt x="3" y="35"/>
                    <a:pt x="0" y="39"/>
                    <a:pt x="2" y="45"/>
                  </a:cubicBezTo>
                  <a:cubicBezTo>
                    <a:pt x="12" y="46"/>
                    <a:pt x="21" y="43"/>
                    <a:pt x="27" y="38"/>
                  </a:cubicBezTo>
                  <a:cubicBezTo>
                    <a:pt x="29" y="30"/>
                    <a:pt x="32" y="24"/>
                    <a:pt x="36" y="18"/>
                  </a:cubicBezTo>
                  <a:cubicBezTo>
                    <a:pt x="36" y="33"/>
                    <a:pt x="36" y="33"/>
                    <a:pt x="36" y="33"/>
                  </a:cubicBezTo>
                  <a:cubicBezTo>
                    <a:pt x="38" y="33"/>
                    <a:pt x="38" y="33"/>
                    <a:pt x="38" y="33"/>
                  </a:cubicBezTo>
                  <a:cubicBezTo>
                    <a:pt x="40" y="18"/>
                    <a:pt x="40" y="18"/>
                    <a:pt x="40" y="18"/>
                  </a:cubicBezTo>
                  <a:cubicBezTo>
                    <a:pt x="44" y="12"/>
                    <a:pt x="44" y="12"/>
                    <a:pt x="44"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sp>
        <p:nvSpPr>
          <p:cNvPr id="270" name="标题 269"/>
          <p:cNvSpPr>
            <a:spLocks noGrp="1"/>
          </p:cNvSpPr>
          <p:nvPr>
            <p:ph type="title"/>
          </p:nvPr>
        </p:nvSpPr>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01.</a:t>
            </a:r>
            <a:r>
              <a:rPr lang="zh-CN" altLang="en-US" dirty="0" smtClean="0">
                <a:solidFill>
                  <a:schemeClr val="accent2"/>
                </a:solidFill>
                <a:effectLst>
                  <a:outerShdw blurRad="38100" dist="38100" dir="2700000" algn="tl">
                    <a:srgbClr val="000000">
                      <a:alpha val="43137"/>
                    </a:srgbClr>
                  </a:outerShdw>
                </a:effectLst>
                <a:cs typeface="+mn-ea"/>
              </a:rPr>
              <a:t>人员配置计划</a:t>
            </a:r>
            <a:endParaRPr lang="zh-CN" altLang="en-US" dirty="0">
              <a:solidFill>
                <a:schemeClr val="accent2"/>
              </a:solidFill>
              <a:effectLst>
                <a:outerShdw blurRad="38100" dist="38100" dir="2700000" algn="tl">
                  <a:srgbClr val="000000">
                    <a:alpha val="43137"/>
                  </a:srgbClr>
                </a:outerShdw>
              </a:effectLst>
              <a:cs typeface="+mn-ea"/>
            </a:endParaRPr>
          </a:p>
        </p:txBody>
      </p:sp>
      <p:pic>
        <p:nvPicPr>
          <p:cNvPr id="271" name="Picture 1" descr="C:\Users\lemon\Desktop\微信图片_20171022122841.jpg"/>
          <p:cNvPicPr>
            <a:picLocks noChangeAspect="1" noChangeArrowheads="1"/>
          </p:cNvPicPr>
          <p:nvPr/>
        </p:nvPicPr>
        <p:blipFill>
          <a:blip r:embed="rId3"/>
          <a:srcRect/>
          <a:stretch>
            <a:fillRect/>
          </a:stretch>
        </p:blipFill>
        <p:spPr bwMode="auto">
          <a:xfrm>
            <a:off x="9814156" y="182881"/>
            <a:ext cx="1837914" cy="1742520"/>
          </a:xfrm>
          <a:prstGeom prst="rect">
            <a:avLst/>
          </a:prstGeom>
          <a:noFill/>
        </p:spPr>
      </p:pic>
    </p:spTree>
    <p:extLst>
      <p:ext uri="{BB962C8B-B14F-4D97-AF65-F5344CB8AC3E}">
        <p14:creationId xmlns="" xmlns:p14="http://schemas.microsoft.com/office/powerpoint/2010/main" val="3862706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wipe(down)">
                                      <p:cBhvr>
                                        <p:cTn id="7" dur="500"/>
                                        <p:tgtEl>
                                          <p:spTgt spid="149"/>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childTnLst>
                          </p:cTn>
                        </p:par>
                        <p:par>
                          <p:cTn id="37" fill="hold">
                            <p:stCondLst>
                              <p:cond delay="1000"/>
                            </p:stCondLst>
                            <p:childTnLst>
                              <p:par>
                                <p:cTn id="38" presetID="42" presetClass="entr" presetSubtype="0"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1000"/>
                                        <p:tgtEl>
                                          <p:spTgt spid="31"/>
                                        </p:tgtEl>
                                      </p:cBhvr>
                                    </p:animEffect>
                                    <p:anim calcmode="lin" valueType="num">
                                      <p:cBhvr>
                                        <p:cTn id="41" dur="1000" fill="hold"/>
                                        <p:tgtEl>
                                          <p:spTgt spid="31"/>
                                        </p:tgtEl>
                                        <p:attrNameLst>
                                          <p:attrName>ppt_x</p:attrName>
                                        </p:attrNameLst>
                                      </p:cBhvr>
                                      <p:tavLst>
                                        <p:tav tm="0">
                                          <p:val>
                                            <p:strVal val="#ppt_x"/>
                                          </p:val>
                                        </p:tav>
                                        <p:tav tm="100000">
                                          <p:val>
                                            <p:strVal val="#ppt_x"/>
                                          </p:val>
                                        </p:tav>
                                      </p:tavLst>
                                    </p:anim>
                                    <p:anim calcmode="lin" valueType="num">
                                      <p:cBhvr>
                                        <p:cTn id="42" dur="1000" fill="hold"/>
                                        <p:tgtEl>
                                          <p:spTgt spid="31"/>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66"/>
                                        </p:tgtEl>
                                        <p:attrNameLst>
                                          <p:attrName>style.visibility</p:attrName>
                                        </p:attrNameLst>
                                      </p:cBhvr>
                                      <p:to>
                                        <p:strVal val="visible"/>
                                      </p:to>
                                    </p:set>
                                    <p:animEffect transition="in" filter="fade">
                                      <p:cBhvr>
                                        <p:cTn id="45" dur="1000"/>
                                        <p:tgtEl>
                                          <p:spTgt spid="266"/>
                                        </p:tgtEl>
                                      </p:cBhvr>
                                    </p:animEffect>
                                    <p:anim calcmode="lin" valueType="num">
                                      <p:cBhvr>
                                        <p:cTn id="46" dur="1000" fill="hold"/>
                                        <p:tgtEl>
                                          <p:spTgt spid="266"/>
                                        </p:tgtEl>
                                        <p:attrNameLst>
                                          <p:attrName>ppt_x</p:attrName>
                                        </p:attrNameLst>
                                      </p:cBhvr>
                                      <p:tavLst>
                                        <p:tav tm="0">
                                          <p:val>
                                            <p:strVal val="#ppt_x"/>
                                          </p:val>
                                        </p:tav>
                                        <p:tav tm="100000">
                                          <p:val>
                                            <p:strVal val="#ppt_x"/>
                                          </p:val>
                                        </p:tav>
                                      </p:tavLst>
                                    </p:anim>
                                    <p:anim calcmode="lin" valueType="num">
                                      <p:cBhvr>
                                        <p:cTn id="47" dur="1000" fill="hold"/>
                                        <p:tgtEl>
                                          <p:spTgt spid="266"/>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67"/>
                                        </p:tgtEl>
                                        <p:attrNameLst>
                                          <p:attrName>style.visibility</p:attrName>
                                        </p:attrNameLst>
                                      </p:cBhvr>
                                      <p:to>
                                        <p:strVal val="visible"/>
                                      </p:to>
                                    </p:set>
                                    <p:animEffect transition="in" filter="fade">
                                      <p:cBhvr>
                                        <p:cTn id="50" dur="1000"/>
                                        <p:tgtEl>
                                          <p:spTgt spid="267"/>
                                        </p:tgtEl>
                                      </p:cBhvr>
                                    </p:animEffect>
                                    <p:anim calcmode="lin" valueType="num">
                                      <p:cBhvr>
                                        <p:cTn id="51" dur="1000" fill="hold"/>
                                        <p:tgtEl>
                                          <p:spTgt spid="267"/>
                                        </p:tgtEl>
                                        <p:attrNameLst>
                                          <p:attrName>ppt_x</p:attrName>
                                        </p:attrNameLst>
                                      </p:cBhvr>
                                      <p:tavLst>
                                        <p:tav tm="0">
                                          <p:val>
                                            <p:strVal val="#ppt_x"/>
                                          </p:val>
                                        </p:tav>
                                        <p:tav tm="100000">
                                          <p:val>
                                            <p:strVal val="#ppt_x"/>
                                          </p:val>
                                        </p:tav>
                                      </p:tavLst>
                                    </p:anim>
                                    <p:anim calcmode="lin" valueType="num">
                                      <p:cBhvr>
                                        <p:cTn id="52" dur="1000" fill="hold"/>
                                        <p:tgtEl>
                                          <p:spTgt spid="267"/>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69"/>
                                        </p:tgtEl>
                                        <p:attrNameLst>
                                          <p:attrName>style.visibility</p:attrName>
                                        </p:attrNameLst>
                                      </p:cBhvr>
                                      <p:to>
                                        <p:strVal val="visible"/>
                                      </p:to>
                                    </p:set>
                                    <p:animEffect transition="in" filter="fade">
                                      <p:cBhvr>
                                        <p:cTn id="55" dur="1000"/>
                                        <p:tgtEl>
                                          <p:spTgt spid="269"/>
                                        </p:tgtEl>
                                      </p:cBhvr>
                                    </p:animEffect>
                                    <p:anim calcmode="lin" valueType="num">
                                      <p:cBhvr>
                                        <p:cTn id="56" dur="1000" fill="hold"/>
                                        <p:tgtEl>
                                          <p:spTgt spid="269"/>
                                        </p:tgtEl>
                                        <p:attrNameLst>
                                          <p:attrName>ppt_x</p:attrName>
                                        </p:attrNameLst>
                                      </p:cBhvr>
                                      <p:tavLst>
                                        <p:tav tm="0">
                                          <p:val>
                                            <p:strVal val="#ppt_x"/>
                                          </p:val>
                                        </p:tav>
                                        <p:tav tm="100000">
                                          <p:val>
                                            <p:strVal val="#ppt_x"/>
                                          </p:val>
                                        </p:tav>
                                      </p:tavLst>
                                    </p:anim>
                                    <p:anim calcmode="lin" valueType="num">
                                      <p:cBhvr>
                                        <p:cTn id="57" dur="1000" fill="hold"/>
                                        <p:tgtEl>
                                          <p:spTgt spid="269"/>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68"/>
                                        </p:tgtEl>
                                        <p:attrNameLst>
                                          <p:attrName>style.visibility</p:attrName>
                                        </p:attrNameLst>
                                      </p:cBhvr>
                                      <p:to>
                                        <p:strVal val="visible"/>
                                      </p:to>
                                    </p:set>
                                    <p:animEffect transition="in" filter="fade">
                                      <p:cBhvr>
                                        <p:cTn id="60" dur="1000"/>
                                        <p:tgtEl>
                                          <p:spTgt spid="268"/>
                                        </p:tgtEl>
                                      </p:cBhvr>
                                    </p:animEffect>
                                    <p:anim calcmode="lin" valueType="num">
                                      <p:cBhvr>
                                        <p:cTn id="61" dur="1000" fill="hold"/>
                                        <p:tgtEl>
                                          <p:spTgt spid="268"/>
                                        </p:tgtEl>
                                        <p:attrNameLst>
                                          <p:attrName>ppt_x</p:attrName>
                                        </p:attrNameLst>
                                      </p:cBhvr>
                                      <p:tavLst>
                                        <p:tav tm="0">
                                          <p:val>
                                            <p:strVal val="#ppt_x"/>
                                          </p:val>
                                        </p:tav>
                                        <p:tav tm="100000">
                                          <p:val>
                                            <p:strVal val="#ppt_x"/>
                                          </p:val>
                                        </p:tav>
                                      </p:tavLst>
                                    </p:anim>
                                    <p:anim calcmode="lin" valueType="num">
                                      <p:cBhvr>
                                        <p:cTn id="62" dur="1000" fill="hold"/>
                                        <p:tgtEl>
                                          <p:spTgt spid="2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286904" y="3917736"/>
            <a:ext cx="838691" cy="400110"/>
          </a:xfrm>
          <a:prstGeom prst="rect">
            <a:avLst/>
          </a:prstGeom>
        </p:spPr>
        <p:txBody>
          <a:bodyPr wrap="none" anchor="t">
            <a:spAutoFit/>
          </a:bodyPr>
          <a:lstStyle/>
          <a:p>
            <a:pPr algn="dist"/>
            <a:r>
              <a:rPr lang="zh-CN" altLang="en-US" sz="20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  引言</a:t>
            </a:r>
            <a:endPar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19" name="矩形 18"/>
          <p:cNvSpPr/>
          <p:nvPr/>
        </p:nvSpPr>
        <p:spPr>
          <a:xfrm>
            <a:off x="3846578" y="2435624"/>
            <a:ext cx="1210588" cy="400110"/>
          </a:xfrm>
          <a:prstGeom prst="rect">
            <a:avLst/>
          </a:prstGeom>
        </p:spPr>
        <p:txBody>
          <a:bodyPr wrap="none">
            <a:spAutoFit/>
          </a:bodyPr>
          <a:lstStyle/>
          <a:p>
            <a:r>
              <a:rPr lang="zh-CN" altLang="en-US" sz="20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项目概述</a:t>
            </a:r>
            <a:endPar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23" name="矩形 22"/>
          <p:cNvSpPr/>
          <p:nvPr/>
        </p:nvSpPr>
        <p:spPr>
          <a:xfrm>
            <a:off x="5438219" y="3988239"/>
            <a:ext cx="1210588" cy="400110"/>
          </a:xfrm>
          <a:prstGeom prst="rect">
            <a:avLst/>
          </a:prstGeom>
        </p:spPr>
        <p:txBody>
          <a:bodyPr wrap="none" anchor="t">
            <a:spAutoFit/>
          </a:bodyPr>
          <a:lstStyle/>
          <a:p>
            <a:pPr algn="dist"/>
            <a:r>
              <a:rPr lang="zh-CN" altLang="en-US" sz="20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实施计划</a:t>
            </a:r>
            <a:endPar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25" name="矩形 24"/>
          <p:cNvSpPr/>
          <p:nvPr/>
        </p:nvSpPr>
        <p:spPr>
          <a:xfrm>
            <a:off x="6975630" y="2435624"/>
            <a:ext cx="1210588" cy="400110"/>
          </a:xfrm>
          <a:prstGeom prst="rect">
            <a:avLst/>
          </a:prstGeom>
        </p:spPr>
        <p:txBody>
          <a:bodyPr wrap="none">
            <a:spAutoFit/>
          </a:bodyPr>
          <a:lstStyle/>
          <a:p>
            <a:r>
              <a:rPr lang="zh-CN" altLang="en-US" sz="20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支持条件</a:t>
            </a:r>
            <a:endPar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27" name="矩形 26"/>
          <p:cNvSpPr/>
          <p:nvPr/>
        </p:nvSpPr>
        <p:spPr>
          <a:xfrm>
            <a:off x="8672230" y="3936786"/>
            <a:ext cx="1723549" cy="400110"/>
          </a:xfrm>
          <a:prstGeom prst="rect">
            <a:avLst/>
          </a:prstGeom>
        </p:spPr>
        <p:txBody>
          <a:bodyPr wrap="none" anchor="t">
            <a:spAutoFit/>
          </a:bodyPr>
          <a:lstStyle/>
          <a:p>
            <a:pPr algn="dist"/>
            <a:r>
              <a:rPr lang="zh-CN" altLang="en-US" sz="20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专题计划要点</a:t>
            </a:r>
            <a:endPar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30" name="矩形 29"/>
          <p:cNvSpPr/>
          <p:nvPr/>
        </p:nvSpPr>
        <p:spPr>
          <a:xfrm>
            <a:off x="288720" y="270144"/>
            <a:ext cx="1107996" cy="461665"/>
          </a:xfrm>
          <a:prstGeom prst="rect">
            <a:avLst/>
          </a:prstGeom>
        </p:spPr>
        <p:txBody>
          <a:bodyPr wrap="none">
            <a:spAutoFit/>
          </a:bodyPr>
          <a:lstStyle/>
          <a:p>
            <a:r>
              <a:rPr lang="zh-CN" altLang="en-US" sz="24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主目录</a:t>
            </a:r>
            <a:endParaRPr lang="zh-CN" altLang="en-US" sz="24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grpSp>
        <p:nvGrpSpPr>
          <p:cNvPr id="4" name="组合 3"/>
          <p:cNvGrpSpPr/>
          <p:nvPr/>
        </p:nvGrpSpPr>
        <p:grpSpPr>
          <a:xfrm>
            <a:off x="1992539" y="2268638"/>
            <a:ext cx="1748518" cy="1507343"/>
            <a:chOff x="1992539" y="2268638"/>
            <a:chExt cx="1748518" cy="1507343"/>
          </a:xfrm>
          <a:solidFill>
            <a:schemeClr val="accent2"/>
          </a:solidFill>
        </p:grpSpPr>
        <p:sp>
          <p:nvSpPr>
            <p:cNvPr id="6" name="六边形 5"/>
            <p:cNvSpPr/>
            <p:nvPr/>
          </p:nvSpPr>
          <p:spPr>
            <a:xfrm>
              <a:off x="19925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60643" y="2584126"/>
              <a:ext cx="1063112" cy="923330"/>
            </a:xfrm>
            <a:prstGeom prst="rect">
              <a:avLst/>
            </a:prstGeom>
            <a:grp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01</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5" name="组合 4"/>
          <p:cNvGrpSpPr/>
          <p:nvPr/>
        </p:nvGrpSpPr>
        <p:grpSpPr>
          <a:xfrm>
            <a:off x="3567339" y="3187700"/>
            <a:ext cx="1748518" cy="1507343"/>
            <a:chOff x="3567339" y="3187700"/>
            <a:chExt cx="1748518" cy="1507343"/>
          </a:xfrm>
          <a:solidFill>
            <a:schemeClr val="accent2"/>
          </a:solidFill>
        </p:grpSpPr>
        <p:sp>
          <p:nvSpPr>
            <p:cNvPr id="8" name="六边形 7"/>
            <p:cNvSpPr/>
            <p:nvPr/>
          </p:nvSpPr>
          <p:spPr>
            <a:xfrm>
              <a:off x="3567339" y="3187700"/>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934205" y="3485727"/>
              <a:ext cx="1090363" cy="923330"/>
            </a:xfrm>
            <a:prstGeom prst="rect">
              <a:avLst/>
            </a:prstGeom>
            <a:grp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02</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7" name="组合 6"/>
          <p:cNvGrpSpPr/>
          <p:nvPr/>
        </p:nvGrpSpPr>
        <p:grpSpPr>
          <a:xfrm>
            <a:off x="5142139" y="2268638"/>
            <a:ext cx="1748518" cy="1507343"/>
            <a:chOff x="5142139" y="2268638"/>
            <a:chExt cx="1748518" cy="1507343"/>
          </a:xfrm>
          <a:solidFill>
            <a:schemeClr val="accent2"/>
          </a:solidFill>
        </p:grpSpPr>
        <p:sp>
          <p:nvSpPr>
            <p:cNvPr id="9" name="六边形 8"/>
            <p:cNvSpPr/>
            <p:nvPr/>
          </p:nvSpPr>
          <p:spPr>
            <a:xfrm>
              <a:off x="51421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489101" y="2584126"/>
              <a:ext cx="1093569" cy="923330"/>
            </a:xfrm>
            <a:prstGeom prst="rect">
              <a:avLst/>
            </a:prstGeom>
            <a:grp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03</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39" name="组合 38"/>
          <p:cNvGrpSpPr/>
          <p:nvPr/>
        </p:nvGrpSpPr>
        <p:grpSpPr>
          <a:xfrm>
            <a:off x="6716939" y="3187700"/>
            <a:ext cx="1748518" cy="1507343"/>
            <a:chOff x="6716939" y="3187700"/>
            <a:chExt cx="1748518" cy="1507343"/>
          </a:xfrm>
          <a:solidFill>
            <a:schemeClr val="accent2"/>
          </a:solidFill>
        </p:grpSpPr>
        <p:sp>
          <p:nvSpPr>
            <p:cNvPr id="12" name="六边形 11"/>
            <p:cNvSpPr/>
            <p:nvPr/>
          </p:nvSpPr>
          <p:spPr>
            <a:xfrm>
              <a:off x="6716939" y="3187700"/>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044413" y="3485727"/>
              <a:ext cx="1093569" cy="923330"/>
            </a:xfrm>
            <a:prstGeom prst="rect">
              <a:avLst/>
            </a:prstGeom>
            <a:grp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04</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40" name="组合 39"/>
          <p:cNvGrpSpPr/>
          <p:nvPr/>
        </p:nvGrpSpPr>
        <p:grpSpPr>
          <a:xfrm>
            <a:off x="8291739" y="2268638"/>
            <a:ext cx="1748518" cy="1507343"/>
            <a:chOff x="8291739" y="2268638"/>
            <a:chExt cx="1748518" cy="1507343"/>
          </a:xfrm>
          <a:solidFill>
            <a:schemeClr val="accent2"/>
          </a:solidFill>
        </p:grpSpPr>
        <p:sp>
          <p:nvSpPr>
            <p:cNvPr id="13" name="六边形 12"/>
            <p:cNvSpPr/>
            <p:nvPr/>
          </p:nvSpPr>
          <p:spPr>
            <a:xfrm>
              <a:off x="82917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668572" y="2584126"/>
              <a:ext cx="1093569" cy="923330"/>
            </a:xfrm>
            <a:prstGeom prst="rect">
              <a:avLst/>
            </a:prstGeom>
            <a:grp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05</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cxnSp>
        <p:nvCxnSpPr>
          <p:cNvPr id="10" name="直接连接符 9"/>
          <p:cNvCxnSpPr/>
          <p:nvPr/>
        </p:nvCxnSpPr>
        <p:spPr>
          <a:xfrm>
            <a:off x="387350" y="731809"/>
            <a:ext cx="118046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56669" y="347637"/>
            <a:ext cx="420013" cy="306676"/>
          </a:xfrm>
          <a:prstGeom prst="triangl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Picture 1" descr="C:\Users\lemon\Desktop\微信图片_20171022122841.jpg"/>
          <p:cNvPicPr>
            <a:picLocks noChangeAspect="1" noChangeArrowheads="1"/>
          </p:cNvPicPr>
          <p:nvPr/>
        </p:nvPicPr>
        <p:blipFill>
          <a:blip r:embed="rId3"/>
          <a:srcRect/>
          <a:stretch>
            <a:fillRect/>
          </a:stretch>
        </p:blipFill>
        <p:spPr bwMode="auto">
          <a:xfrm>
            <a:off x="9814156" y="182881"/>
            <a:ext cx="1837914" cy="1742520"/>
          </a:xfrm>
          <a:prstGeom prst="rect">
            <a:avLst/>
          </a:prstGeom>
          <a:noFill/>
        </p:spPr>
      </p:pic>
    </p:spTree>
    <p:extLst>
      <p:ext uri="{BB962C8B-B14F-4D97-AF65-F5344CB8AC3E}">
        <p14:creationId xmlns="" xmlns:p14="http://schemas.microsoft.com/office/powerpoint/2010/main" val="402298155"/>
      </p:ext>
    </p:extLst>
  </p:cSld>
  <p:clrMapOvr>
    <a:masterClrMapping/>
  </p:clrMapOvr>
  <mc:AlternateContent xmlns:mc="http://schemas.openxmlformats.org/markup-compatibility/2006">
    <mc:Choice xmlns="" xmlns:p14="http://schemas.microsoft.com/office/powerpoint/2010/main" Requires="p14">
      <p:transition spd="slow" p14:dur="2000" advClick="0" advTm="0">
        <p:push dir="r"/>
      </p:transition>
    </mc:Choice>
    <mc:Fallback>
      <p:transition spd="slow" advClick="0" advTm="0">
        <p:push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9" grpId="0"/>
      <p:bldP spid="23" grpId="0"/>
      <p:bldP spid="25"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02.</a:t>
            </a:r>
            <a:r>
              <a:rPr lang="zh-CN" altLang="en-US" dirty="0" smtClean="0">
                <a:solidFill>
                  <a:schemeClr val="accent2"/>
                </a:solidFill>
                <a:effectLst>
                  <a:outerShdw blurRad="38100" dist="38100" dir="2700000" algn="tl">
                    <a:srgbClr val="000000">
                      <a:alpha val="43137"/>
                    </a:srgbClr>
                  </a:outerShdw>
                </a:effectLst>
                <a:cs typeface="+mn-ea"/>
              </a:rPr>
              <a:t>开发人员培训计划</a:t>
            </a:r>
            <a:endParaRPr lang="zh-CN" altLang="en-US" dirty="0"/>
          </a:p>
        </p:txBody>
      </p:sp>
      <p:graphicFrame>
        <p:nvGraphicFramePr>
          <p:cNvPr id="4" name="表格 3"/>
          <p:cNvGraphicFramePr>
            <a:graphicFrameLocks noGrp="1"/>
          </p:cNvGraphicFramePr>
          <p:nvPr/>
        </p:nvGraphicFramePr>
        <p:xfrm>
          <a:off x="2429689" y="2076993"/>
          <a:ext cx="7537271" cy="3004456"/>
        </p:xfrm>
        <a:graphic>
          <a:graphicData uri="http://schemas.openxmlformats.org/drawingml/2006/table">
            <a:tbl>
              <a:tblPr/>
              <a:tblGrid>
                <a:gridCol w="2040896"/>
                <a:gridCol w="5496375"/>
              </a:tblGrid>
              <a:tr h="751114">
                <a:tc>
                  <a:txBody>
                    <a:bodyPr/>
                    <a:lstStyle/>
                    <a:p>
                      <a:pPr algn="just">
                        <a:spcAft>
                          <a:spcPts val="0"/>
                        </a:spcAft>
                      </a:pPr>
                      <a:r>
                        <a:rPr lang="zh-CN" sz="2400" kern="100" dirty="0">
                          <a:latin typeface="Times New Roman"/>
                          <a:ea typeface="宋体"/>
                          <a:cs typeface="Times New Roman"/>
                        </a:rPr>
                        <a:t>培训日期</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latin typeface="Times New Roman"/>
                          <a:ea typeface="宋体"/>
                          <a:cs typeface="Times New Roman"/>
                        </a:rPr>
                        <a:t>开发工具培训</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1114">
                <a:tc>
                  <a:txBody>
                    <a:bodyPr/>
                    <a:lstStyle/>
                    <a:p>
                      <a:pPr algn="just">
                        <a:spcAft>
                          <a:spcPts val="0"/>
                        </a:spcAft>
                      </a:pPr>
                      <a:r>
                        <a:rPr lang="x-none" sz="2400" kern="100">
                          <a:latin typeface="Times New Roman"/>
                          <a:ea typeface="宋体"/>
                          <a:cs typeface="Times New Roman"/>
                        </a:rPr>
                        <a:t>10.9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x-none" sz="2400" kern="100" dirty="0">
                          <a:latin typeface="Times New Roman"/>
                          <a:ea typeface="宋体"/>
                          <a:cs typeface="Times New Roman"/>
                        </a:rPr>
                        <a:t>Project</a:t>
                      </a:r>
                      <a:r>
                        <a:rPr lang="zh-CN" sz="2400" kern="100" dirty="0">
                          <a:latin typeface="Times New Roman"/>
                          <a:ea typeface="宋体"/>
                          <a:cs typeface="Times New Roman"/>
                        </a:rPr>
                        <a:t>，</a:t>
                      </a:r>
                      <a:r>
                        <a:rPr lang="x-none" sz="2400" kern="100" dirty="0">
                          <a:latin typeface="Times New Roman"/>
                          <a:ea typeface="宋体"/>
                          <a:cs typeface="Times New Roman"/>
                        </a:rPr>
                        <a:t>visio</a:t>
                      </a:r>
                      <a:r>
                        <a:rPr lang="zh-CN" sz="2400" kern="100" dirty="0">
                          <a:latin typeface="Times New Roman"/>
                          <a:ea typeface="宋体"/>
                          <a:cs typeface="Times New Roman"/>
                        </a:rPr>
                        <a:t>，画图工具使用</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1114">
                <a:tc>
                  <a:txBody>
                    <a:bodyPr/>
                    <a:lstStyle/>
                    <a:p>
                      <a:pPr algn="just">
                        <a:spcAft>
                          <a:spcPts val="0"/>
                        </a:spcAft>
                      </a:pPr>
                      <a:r>
                        <a:rPr lang="x-none" sz="2400" kern="100">
                          <a:latin typeface="Times New Roman"/>
                          <a:ea typeface="宋体"/>
                          <a:cs typeface="Times New Roman"/>
                        </a:rPr>
                        <a:t>10.19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0" dirty="0">
                          <a:latin typeface="Times New Roman"/>
                          <a:ea typeface="宋体"/>
                          <a:cs typeface="Times New Roman"/>
                        </a:rPr>
                        <a:t>Rational Rose </a:t>
                      </a:r>
                      <a:r>
                        <a:rPr lang="en-US" sz="2400" kern="0" dirty="0" err="1">
                          <a:latin typeface="Times New Roman"/>
                          <a:ea typeface="宋体"/>
                          <a:cs typeface="Times New Roman"/>
                        </a:rPr>
                        <a:t>uml</a:t>
                      </a:r>
                      <a:r>
                        <a:rPr lang="zh-CN" sz="2400" kern="0" dirty="0">
                          <a:latin typeface="Times New Roman"/>
                          <a:ea typeface="宋体"/>
                          <a:cs typeface="Times New Roman"/>
                        </a:rPr>
                        <a:t>建模语言的使用</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1114">
                <a:tc>
                  <a:txBody>
                    <a:bodyPr/>
                    <a:lstStyle/>
                    <a:p>
                      <a:pPr algn="just">
                        <a:spcAft>
                          <a:spcPts val="0"/>
                        </a:spcAft>
                      </a:pPr>
                      <a:endParaRPr lang="x-none"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  </a:t>
            </a:r>
            <a:endParaRPr kumimoji="0" lang="zh-CN" altLang="zh-CN" sz="11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5"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03.</a:t>
            </a:r>
            <a:r>
              <a:rPr lang="zh-CN" altLang="en-US" dirty="0" smtClean="0">
                <a:solidFill>
                  <a:schemeClr val="accent2"/>
                </a:solidFill>
                <a:effectLst>
                  <a:outerShdw blurRad="38100" dist="38100" dir="2700000" algn="tl">
                    <a:srgbClr val="000000">
                      <a:alpha val="43137"/>
                    </a:srgbClr>
                  </a:outerShdw>
                </a:effectLst>
                <a:cs typeface="+mn-ea"/>
              </a:rPr>
              <a:t>质量保证计划</a:t>
            </a:r>
            <a:endParaRPr lang="zh-CN" altLang="en-US" dirty="0"/>
          </a:p>
        </p:txBody>
      </p:sp>
      <p:sp>
        <p:nvSpPr>
          <p:cNvPr id="3" name="TextBox 2"/>
          <p:cNvSpPr txBox="1"/>
          <p:nvPr/>
        </p:nvSpPr>
        <p:spPr>
          <a:xfrm>
            <a:off x="2220685" y="1436914"/>
            <a:ext cx="7210697" cy="1477328"/>
          </a:xfrm>
          <a:prstGeom prst="rect">
            <a:avLst/>
          </a:prstGeom>
          <a:noFill/>
        </p:spPr>
        <p:txBody>
          <a:bodyPr wrap="square" rtlCol="0">
            <a:spAutoFit/>
          </a:bodyPr>
          <a:lstStyle/>
          <a:p>
            <a:r>
              <a:rPr lang="zh-CN" altLang="en-US" sz="2400" dirty="0" smtClean="0"/>
              <a:t>       严格按照项目开发过程中的各项步骤，从项目立项，可行性研究报告、需求分析报告、项目开发计划等，具体实施；</a:t>
            </a:r>
          </a:p>
          <a:p>
            <a:endParaRPr lang="zh-CN" altLang="en-US" dirty="0"/>
          </a:p>
        </p:txBody>
      </p:sp>
      <p:sp>
        <p:nvSpPr>
          <p:cNvPr id="4" name="标题 1"/>
          <p:cNvSpPr txBox="1">
            <a:spLocks/>
          </p:cNvSpPr>
          <p:nvPr/>
        </p:nvSpPr>
        <p:spPr>
          <a:xfrm>
            <a:off x="435428" y="3131049"/>
            <a:ext cx="109728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n-ea"/>
              </a:rPr>
              <a:t>03.</a:t>
            </a:r>
            <a:r>
              <a:rPr kumimoji="0" lang="zh-CN" altLang="en-US" sz="4400" b="0" i="0" u="none" strike="noStrike" kern="120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n-ea"/>
              </a:rPr>
              <a:t>安全保密计划</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2063931" y="4493623"/>
            <a:ext cx="8712926" cy="1200329"/>
          </a:xfrm>
          <a:prstGeom prst="rect">
            <a:avLst/>
          </a:prstGeom>
          <a:noFill/>
        </p:spPr>
        <p:txBody>
          <a:bodyPr wrap="square" rtlCol="0">
            <a:spAutoFit/>
          </a:bodyPr>
          <a:lstStyle/>
          <a:p>
            <a:r>
              <a:rPr lang="zh-CN" altLang="en-US" sz="2400" dirty="0" smtClean="0"/>
              <a:t>        在从项目开发阶段到最后软件的正式发布期间，做好项目的保密工作，小组成员对所有项目所有相关文档进行加密，做好备份工作。</a:t>
            </a:r>
            <a:endParaRPr lang="zh-CN" altLang="en-US" sz="2400" dirty="0"/>
          </a:p>
        </p:txBody>
      </p:sp>
      <p:pic>
        <p:nvPicPr>
          <p:cNvPr id="6"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22663" y="300764"/>
            <a:ext cx="10972800" cy="1143000"/>
          </a:xfrm>
        </p:spPr>
        <p:txBody>
          <a:bodyPr/>
          <a:lstStyle/>
          <a:p>
            <a:endParaRPr lang="zh-CN" altLang="en-US" dirty="0"/>
          </a:p>
        </p:txBody>
      </p:sp>
      <p:grpSp>
        <p:nvGrpSpPr>
          <p:cNvPr id="4" name="组合 3"/>
          <p:cNvGrpSpPr/>
          <p:nvPr/>
        </p:nvGrpSpPr>
        <p:grpSpPr>
          <a:xfrm>
            <a:off x="0" y="0"/>
            <a:ext cx="4724400" cy="6858000"/>
            <a:chOff x="0" y="0"/>
            <a:chExt cx="4724400" cy="6858000"/>
          </a:xfrm>
          <a:solidFill>
            <a:schemeClr val="accent5"/>
          </a:solidFill>
        </p:grpSpPr>
        <p:sp>
          <p:nvSpPr>
            <p:cNvPr id="5" name="矩形 4"/>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513239" y="2626344"/>
            <a:ext cx="1748518" cy="1507343"/>
            <a:chOff x="2513239" y="2626344"/>
            <a:chExt cx="1748518" cy="1507343"/>
          </a:xfrm>
          <a:solidFill>
            <a:srgbClr val="FFC000"/>
          </a:solidFill>
        </p:grpSpPr>
        <p:sp>
          <p:nvSpPr>
            <p:cNvPr id="8" name="六边形 7"/>
            <p:cNvSpPr/>
            <p:nvPr/>
          </p:nvSpPr>
          <p:spPr>
            <a:xfrm>
              <a:off x="2513239" y="2626344"/>
              <a:ext cx="1748518" cy="1507343"/>
            </a:xfrm>
            <a:prstGeom prst="hexagon">
              <a:avLst/>
            </a:prstGeom>
            <a:solidFill>
              <a:schemeClr val="accent3"/>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63710" y="2941832"/>
              <a:ext cx="184731" cy="923330"/>
            </a:xfrm>
            <a:prstGeom prst="rect">
              <a:avLst/>
            </a:prstGeom>
            <a:noFill/>
          </p:spPr>
          <p:txBody>
            <a:bodyPr wrap="none" anchor="t">
              <a:spAutoFit/>
            </a:bodyPr>
            <a:lstStyle/>
            <a:p>
              <a:pPr algn="dist"/>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0" name="矩形 9"/>
          <p:cNvSpPr/>
          <p:nvPr/>
        </p:nvSpPr>
        <p:spPr>
          <a:xfrm>
            <a:off x="4458313" y="3246260"/>
            <a:ext cx="2236510" cy="707886"/>
          </a:xfrm>
          <a:prstGeom prst="rect">
            <a:avLst/>
          </a:prstGeom>
        </p:spPr>
        <p:txBody>
          <a:bodyPr wrap="none">
            <a:spAutoFit/>
          </a:bodyPr>
          <a:lstStyle/>
          <a:p>
            <a:r>
              <a:rPr lang="zh-CN" altLang="en-US" sz="4000" dirty="0" smtClean="0">
                <a:solidFill>
                  <a:schemeClr val="bg1"/>
                </a:solidFill>
                <a:latin typeface="方正兰亭准黑_GBK" panose="02000000000000000000" pitchFamily="2" charset="-122"/>
                <a:ea typeface="方正兰亭准黑_GBK" panose="02000000000000000000" pitchFamily="2" charset="-122"/>
              </a:rPr>
              <a:t>总结要点</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pic>
        <p:nvPicPr>
          <p:cNvPr id="12"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小组分工</a:t>
            </a:r>
            <a:endParaRPr lang="zh-CN" altLang="en-US" dirty="0"/>
          </a:p>
        </p:txBody>
      </p:sp>
      <p:sp>
        <p:nvSpPr>
          <p:cNvPr id="5" name="TextBox 4"/>
          <p:cNvSpPr txBox="1"/>
          <p:nvPr/>
        </p:nvSpPr>
        <p:spPr>
          <a:xfrm>
            <a:off x="1058092" y="1854926"/>
            <a:ext cx="9993085" cy="3139321"/>
          </a:xfrm>
          <a:prstGeom prst="rect">
            <a:avLst/>
          </a:prstGeom>
          <a:noFill/>
        </p:spPr>
        <p:txBody>
          <a:bodyPr wrap="square" rtlCol="0">
            <a:spAutoFit/>
          </a:bodyPr>
          <a:lstStyle/>
          <a:p>
            <a:endParaRPr lang="en-US" altLang="zh-CN" dirty="0" smtClean="0"/>
          </a:p>
          <a:p>
            <a:endParaRPr lang="en-US" altLang="zh-CN" dirty="0" smtClean="0"/>
          </a:p>
          <a:p>
            <a:r>
              <a:rPr lang="zh-CN" altLang="en-US" dirty="0" smtClean="0"/>
              <a:t>曹依娜：负责一部分文档的编写，文档的整合修改，会议内容的记录以及</a:t>
            </a:r>
            <a:r>
              <a:rPr lang="en-US" altLang="zh-CN" dirty="0" err="1" smtClean="0"/>
              <a:t>ppt</a:t>
            </a:r>
            <a:r>
              <a:rPr lang="zh-CN" altLang="en-US" dirty="0" smtClean="0"/>
              <a:t>的制作</a:t>
            </a:r>
            <a:endParaRPr lang="en-US" altLang="zh-CN" dirty="0" smtClean="0"/>
          </a:p>
          <a:p>
            <a:endParaRPr lang="en-US" altLang="zh-CN" dirty="0" smtClean="0"/>
          </a:p>
          <a:p>
            <a:r>
              <a:rPr lang="zh-CN" altLang="en-US" dirty="0" smtClean="0"/>
              <a:t>梁晗昕：负责一部分文档的编写</a:t>
            </a:r>
            <a:endParaRPr lang="en-US" altLang="zh-CN" dirty="0" smtClean="0"/>
          </a:p>
          <a:p>
            <a:endParaRPr lang="en-US" altLang="zh-CN" dirty="0" smtClean="0"/>
          </a:p>
          <a:p>
            <a:r>
              <a:rPr lang="zh-CN" altLang="en-US" dirty="0" smtClean="0"/>
              <a:t>林伟：    负责甘特图，</a:t>
            </a:r>
            <a:r>
              <a:rPr lang="en-US" altLang="zh-CN" dirty="0" smtClean="0"/>
              <a:t>WBS</a:t>
            </a:r>
            <a:r>
              <a:rPr lang="zh-CN" altLang="en-US" dirty="0" smtClean="0"/>
              <a:t>，</a:t>
            </a:r>
            <a:r>
              <a:rPr lang="en-US" altLang="zh-CN" dirty="0" smtClean="0"/>
              <a:t>OBS </a:t>
            </a:r>
            <a:r>
              <a:rPr lang="zh-CN" altLang="en-US" dirty="0" smtClean="0"/>
              <a:t>的完成</a:t>
            </a:r>
            <a:endParaRPr lang="en-US" altLang="zh-CN" dirty="0" smtClean="0"/>
          </a:p>
          <a:p>
            <a:endParaRPr lang="en-US" altLang="zh-CN" dirty="0" smtClean="0"/>
          </a:p>
          <a:p>
            <a:r>
              <a:rPr lang="zh-CN" altLang="en-US" dirty="0" smtClean="0"/>
              <a:t>查振宇：负责文档的修改</a:t>
            </a:r>
            <a:endParaRPr lang="en-US" altLang="zh-CN" dirty="0" smtClean="0"/>
          </a:p>
          <a:p>
            <a:endParaRPr lang="en-US" altLang="zh-CN" dirty="0" smtClean="0"/>
          </a:p>
          <a:p>
            <a:r>
              <a:rPr lang="zh-CN" altLang="en-US" dirty="0" smtClean="0"/>
              <a:t>陈杭俊：负责一部分文档的编写</a:t>
            </a:r>
            <a:endParaRPr lang="zh-CN" altLang="en-US" dirty="0"/>
          </a:p>
        </p:txBody>
      </p:sp>
      <p:pic>
        <p:nvPicPr>
          <p:cNvPr id="4"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TextBox 2"/>
          <p:cNvSpPr txBox="1"/>
          <p:nvPr/>
        </p:nvSpPr>
        <p:spPr>
          <a:xfrm>
            <a:off x="1149531" y="2129245"/>
            <a:ext cx="9744892" cy="3416320"/>
          </a:xfrm>
          <a:prstGeom prst="rect">
            <a:avLst/>
          </a:prstGeom>
          <a:noFill/>
        </p:spPr>
        <p:txBody>
          <a:bodyPr wrap="square" rtlCol="0">
            <a:spAutoFit/>
          </a:bodyPr>
          <a:lstStyle/>
          <a:p>
            <a:r>
              <a:rPr lang="zh-CN" altLang="en-US" sz="2400" dirty="0" smtClean="0"/>
              <a:t>         项目的实施需要各组员各尽所能，通过初步的项目规划，逐步进行项目的实现。每一次的</a:t>
            </a:r>
            <a:r>
              <a:rPr lang="en-US" sz="2400" dirty="0" smtClean="0"/>
              <a:t>team building</a:t>
            </a:r>
            <a:r>
              <a:rPr lang="zh-CN" altLang="en-US" sz="2400" dirty="0" smtClean="0"/>
              <a:t>更好得让组员了解了每个阶段的项目计划，有了更明确的目标，使计划更丰满。</a:t>
            </a:r>
          </a:p>
          <a:p>
            <a:r>
              <a:rPr lang="en-US" sz="2400" dirty="0" smtClean="0"/>
              <a:t>          </a:t>
            </a:r>
            <a:r>
              <a:rPr lang="zh-CN" altLang="en-US" sz="2400" dirty="0" smtClean="0"/>
              <a:t>对于我们组员来说，真正重要的不是最后做出的项目效果，而是每一次</a:t>
            </a:r>
            <a:r>
              <a:rPr lang="en-US" sz="2400" dirty="0" smtClean="0"/>
              <a:t>building</a:t>
            </a:r>
            <a:r>
              <a:rPr lang="zh-CN" altLang="en-US" sz="2400" dirty="0" smtClean="0"/>
              <a:t>带来的收获，通过各阶段的正确认识，我们更好地认识了什么是软件工程。</a:t>
            </a:r>
          </a:p>
          <a:p>
            <a:r>
              <a:rPr lang="en-US" sz="2400" dirty="0" smtClean="0"/>
              <a:t> </a:t>
            </a:r>
            <a:endParaRPr lang="zh-CN" altLang="en-US" sz="2400" dirty="0" smtClean="0"/>
          </a:p>
          <a:p>
            <a:r>
              <a:rPr lang="en-US" sz="2400" dirty="0" smtClean="0"/>
              <a:t> </a:t>
            </a:r>
            <a:endParaRPr lang="zh-CN" altLang="en-US" sz="2400" dirty="0" smtClean="0"/>
          </a:p>
          <a:p>
            <a:endParaRPr lang="zh-CN" altLang="en-US" sz="2400" dirty="0"/>
          </a:p>
        </p:txBody>
      </p:sp>
      <p:pic>
        <p:nvPicPr>
          <p:cNvPr id="4"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等腰三角形 46"/>
          <p:cNvSpPr/>
          <p:nvPr/>
        </p:nvSpPr>
        <p:spPr>
          <a:xfrm rot="19649784">
            <a:off x="1503310" y="-467107"/>
            <a:ext cx="7888288" cy="5661007"/>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419380">
            <a:off x="1869839" y="-83844"/>
            <a:ext cx="8181428" cy="5871378"/>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8"/>
          <p:cNvSpPr txBox="1"/>
          <p:nvPr/>
        </p:nvSpPr>
        <p:spPr>
          <a:xfrm>
            <a:off x="4134412" y="3383523"/>
            <a:ext cx="1826141" cy="584775"/>
          </a:xfrm>
          <a:prstGeom prst="rect">
            <a:avLst/>
          </a:prstGeom>
          <a:noFill/>
        </p:spPr>
        <p:txBody>
          <a:bodyPr wrap="none" rtlCol="0">
            <a:spAutoFit/>
          </a:bodyPr>
          <a:lstStyle/>
          <a:p>
            <a:r>
              <a:rPr lang="zh-CN" altLang="en-US" sz="32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感谢观赏</a:t>
            </a:r>
            <a:endParaRPr lang="zh-CN" altLang="en-US" sz="32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50" name="等腰三角形 49"/>
          <p:cNvSpPr/>
          <p:nvPr/>
        </p:nvSpPr>
        <p:spPr>
          <a:xfrm rot="11406555">
            <a:off x="7344177" y="829983"/>
            <a:ext cx="530710" cy="380863"/>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592427">
            <a:off x="2903060" y="618113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0" y="6366040"/>
            <a:ext cx="594484" cy="491961"/>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6200000">
            <a:off x="11648777" y="6314778"/>
            <a:ext cx="594485" cy="491961"/>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33626" y="2218209"/>
            <a:ext cx="3689408" cy="1446550"/>
          </a:xfrm>
          <a:prstGeom prst="rect">
            <a:avLst/>
          </a:prstGeom>
          <a:noFill/>
        </p:spPr>
        <p:txBody>
          <a:bodyPr wrap="none" rtlCol="0">
            <a:spAutoFit/>
          </a:bodyPr>
          <a:lstStyle/>
          <a:p>
            <a:r>
              <a:rPr lang="en-US" altLang="zh-CN" sz="8800" dirty="0" smtClean="0">
                <a:solidFill>
                  <a:schemeClr val="accent1"/>
                </a:solidFill>
                <a:latin typeface="Impact" panose="020B0806030902050204" pitchFamily="34" charset="0"/>
              </a:rPr>
              <a:t>THANKS</a:t>
            </a:r>
            <a:endParaRPr lang="zh-CN" altLang="en-US" sz="8800" dirty="0">
              <a:solidFill>
                <a:schemeClr val="accent1"/>
              </a:solidFill>
              <a:latin typeface="Impact" panose="020B0806030902050204" pitchFamily="34" charset="0"/>
            </a:endParaRPr>
          </a:p>
        </p:txBody>
      </p:sp>
      <p:sp>
        <p:nvSpPr>
          <p:cNvPr id="12" name="矩形 11"/>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11" name="Picture 1" descr="C:\Users\lemon\Desktop\微信图片_20171022122841.jpg"/>
          <p:cNvPicPr>
            <a:picLocks noChangeAspect="1" noChangeArrowheads="1"/>
          </p:cNvPicPr>
          <p:nvPr/>
        </p:nvPicPr>
        <p:blipFill>
          <a:blip r:embed="rId3"/>
          <a:srcRect/>
          <a:stretch>
            <a:fillRect/>
          </a:stretch>
        </p:blipFill>
        <p:spPr bwMode="auto">
          <a:xfrm>
            <a:off x="9814156" y="182881"/>
            <a:ext cx="1837914" cy="1742520"/>
          </a:xfrm>
          <a:prstGeom prst="rect">
            <a:avLst/>
          </a:prstGeom>
          <a:noFill/>
        </p:spPr>
      </p:pic>
    </p:spTree>
    <p:extLst>
      <p:ext uri="{BB962C8B-B14F-4D97-AF65-F5344CB8AC3E}">
        <p14:creationId xmlns="" xmlns:p14="http://schemas.microsoft.com/office/powerpoint/2010/main" val="2066106962"/>
      </p:ext>
    </p:extLst>
  </p:cSld>
  <p:clrMapOvr>
    <a:masterClrMapping/>
  </p:clrMapOvr>
  <mc:AlternateContent xmlns:mc="http://schemas.openxmlformats.org/markup-compatibility/2006">
    <mc:Choice xmlns="" xmlns:p14="http://schemas.microsoft.com/office/powerpoint/2010/main" Requires="p14">
      <p:transition spd="slow" p14:dur="3000" advClick="0" advTm="0">
        <p14:vortex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8" presetClass="emph" presetSubtype="0" fill="hold" grpId="0" nodeType="withEffect">
                                  <p:stCondLst>
                                    <p:cond delay="0"/>
                                  </p:stCondLst>
                                  <p:childTnLst>
                                    <p:animRot by="21600000">
                                      <p:cBhvr>
                                        <p:cTn id="9" dur="3000" fill="hold"/>
                                        <p:tgtEl>
                                          <p:spTgt spid="47"/>
                                        </p:tgtEl>
                                        <p:attrNameLst>
                                          <p:attrName>r</p:attrName>
                                        </p:attrNameLst>
                                      </p:cBhvr>
                                    </p:animRot>
                                  </p:childTnLst>
                                </p:cTn>
                              </p:par>
                              <p:par>
                                <p:cTn id="10" presetID="10" presetClass="entr" presetSubtype="0" fill="hold" grpId="1"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8" presetClass="emph" presetSubtype="0" fill="hold" grpId="0" nodeType="withEffect">
                                  <p:stCondLst>
                                    <p:cond delay="0"/>
                                  </p:stCondLst>
                                  <p:childTnLst>
                                    <p:animRot by="-21600000">
                                      <p:cBhvr>
                                        <p:cTn id="14" dur="3000" fill="hold"/>
                                        <p:tgtEl>
                                          <p:spTgt spid="48"/>
                                        </p:tgtEl>
                                        <p:attrNameLst>
                                          <p:attrName>r</p:attrName>
                                        </p:attrNameLst>
                                      </p:cBhvr>
                                    </p:animRot>
                                  </p:childTnLst>
                                </p:cTn>
                              </p:par>
                              <p:par>
                                <p:cTn id="15" presetID="47"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750"/>
                                        <p:tgtEl>
                                          <p:spTgt spid="49"/>
                                        </p:tgtEl>
                                      </p:cBhvr>
                                    </p:animEffect>
                                    <p:anim calcmode="lin" valueType="num">
                                      <p:cBhvr>
                                        <p:cTn id="23" dur="750" fill="hold"/>
                                        <p:tgtEl>
                                          <p:spTgt spid="49"/>
                                        </p:tgtEl>
                                        <p:attrNameLst>
                                          <p:attrName>ppt_x</p:attrName>
                                        </p:attrNameLst>
                                      </p:cBhvr>
                                      <p:tavLst>
                                        <p:tav tm="0">
                                          <p:val>
                                            <p:strVal val="#ppt_x"/>
                                          </p:val>
                                        </p:tav>
                                        <p:tav tm="100000">
                                          <p:val>
                                            <p:strVal val="#ppt_x"/>
                                          </p:val>
                                        </p:tav>
                                      </p:tavLst>
                                    </p:anim>
                                    <p:anim calcmode="lin" valueType="num">
                                      <p:cBhvr>
                                        <p:cTn id="24" dur="750" fill="hold"/>
                                        <p:tgtEl>
                                          <p:spTgt spid="49"/>
                                        </p:tgtEl>
                                        <p:attrNameLst>
                                          <p:attrName>ppt_y</p:attrName>
                                        </p:attrNameLst>
                                      </p:cBhvr>
                                      <p:tavLst>
                                        <p:tav tm="0">
                                          <p:val>
                                            <p:strVal val="#ppt_y+.1"/>
                                          </p:val>
                                        </p:tav>
                                        <p:tav tm="100000">
                                          <p:val>
                                            <p:strVal val="#ppt_y"/>
                                          </p:val>
                                        </p:tav>
                                      </p:tavLst>
                                    </p:anim>
                                  </p:childTnLst>
                                </p:cTn>
                              </p:par>
                              <p:par>
                                <p:cTn id="25" presetID="2" presetClass="entr" presetSubtype="3" fill="hold" grpId="0" nodeType="withEffect">
                                  <p:stCondLst>
                                    <p:cond delay="50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1+#ppt_w/2"/>
                                          </p:val>
                                        </p:tav>
                                        <p:tav tm="100000">
                                          <p:val>
                                            <p:strVal val="#ppt_x"/>
                                          </p:val>
                                        </p:tav>
                                      </p:tavLst>
                                    </p:anim>
                                    <p:anim calcmode="lin" valueType="num">
                                      <p:cBhvr additive="base">
                                        <p:cTn id="28" dur="500" fill="hold"/>
                                        <p:tgtEl>
                                          <p:spTgt spid="50"/>
                                        </p:tgtEl>
                                        <p:attrNameLst>
                                          <p:attrName>ppt_y</p:attrName>
                                        </p:attrNameLst>
                                      </p:cBhvr>
                                      <p:tavLst>
                                        <p:tav tm="0">
                                          <p:val>
                                            <p:strVal val="0-#ppt_h/2"/>
                                          </p:val>
                                        </p:tav>
                                        <p:tav tm="100000">
                                          <p:val>
                                            <p:strVal val="#ppt_y"/>
                                          </p:val>
                                        </p:tav>
                                      </p:tavLst>
                                    </p:anim>
                                  </p:childTnLst>
                                </p:cTn>
                              </p:par>
                              <p:par>
                                <p:cTn id="29" presetID="8" presetClass="emph" presetSubtype="0" fill="hold" grpId="1" nodeType="withEffect">
                                  <p:stCondLst>
                                    <p:cond delay="500"/>
                                  </p:stCondLst>
                                  <p:childTnLst>
                                    <p:animRot by="21600000">
                                      <p:cBhvr>
                                        <p:cTn id="30" dur="2000" fill="hold"/>
                                        <p:tgtEl>
                                          <p:spTgt spid="50"/>
                                        </p:tgtEl>
                                        <p:attrNameLst>
                                          <p:attrName>r</p:attrName>
                                        </p:attrNameLst>
                                      </p:cBhvr>
                                    </p:animRot>
                                  </p:childTnLst>
                                </p:cTn>
                              </p:par>
                              <p:par>
                                <p:cTn id="31" presetID="2" presetClass="entr" presetSubtype="12" fill="hold" grpId="0" nodeType="withEffect">
                                  <p:stCondLst>
                                    <p:cond delay="50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8" presetClass="emph" presetSubtype="0" fill="hold" grpId="1" nodeType="withEffect">
                                  <p:stCondLst>
                                    <p:cond delay="500"/>
                                  </p:stCondLst>
                                  <p:childTnLst>
                                    <p:animRot by="21600000">
                                      <p:cBhvr>
                                        <p:cTn id="36" dur="2000" fill="hold"/>
                                        <p:tgtEl>
                                          <p:spTgt spid="51"/>
                                        </p:tgtEl>
                                        <p:attrNameLst>
                                          <p:attrName>r</p:attrName>
                                        </p:attrNameLst>
                                      </p:cBhvr>
                                    </p:animRot>
                                  </p:childTnLst>
                                </p:cTn>
                              </p:par>
                              <p:par>
                                <p:cTn id="37" presetID="42" presetClass="entr" presetSubtype="0" fill="hold" grpId="0" nodeType="withEffect">
                                  <p:stCondLst>
                                    <p:cond delay="75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75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anim calcmode="lin" valueType="num">
                                      <p:cBhvr>
                                        <p:cTn id="45" dur="1000" fill="hold"/>
                                        <p:tgtEl>
                                          <p:spTgt spid="58"/>
                                        </p:tgtEl>
                                        <p:attrNameLst>
                                          <p:attrName>ppt_x</p:attrName>
                                        </p:attrNameLst>
                                      </p:cBhvr>
                                      <p:tavLst>
                                        <p:tav tm="0">
                                          <p:val>
                                            <p:strVal val="#ppt_x"/>
                                          </p:val>
                                        </p:tav>
                                        <p:tav tm="100000">
                                          <p:val>
                                            <p:strVal val="#ppt_x"/>
                                          </p:val>
                                        </p:tav>
                                      </p:tavLst>
                                    </p:anim>
                                    <p:anim calcmode="lin" valueType="num">
                                      <p:cBhvr>
                                        <p:cTn id="4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p:bldP spid="50" grpId="0" animBg="1"/>
      <p:bldP spid="50" grpId="1" animBg="1"/>
      <p:bldP spid="51" grpId="0" animBg="1"/>
      <p:bldP spid="51" grpId="1" animBg="1"/>
      <p:bldP spid="57" grpId="0" animBg="1"/>
      <p:bldP spid="58"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0"/>
            <a:ext cx="4724400" cy="6858000"/>
            <a:chOff x="0" y="0"/>
            <a:chExt cx="4724400" cy="6858000"/>
          </a:xfrm>
          <a:solidFill>
            <a:schemeClr val="accent2"/>
          </a:solidFill>
        </p:grpSpPr>
        <p:sp>
          <p:nvSpPr>
            <p:cNvPr id="7" name="矩形 6"/>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3944455" y="2591337"/>
            <a:ext cx="8247545" cy="1602756"/>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2513239" y="2626344"/>
            <a:ext cx="1748518" cy="1507343"/>
            <a:chOff x="2513239" y="2626344"/>
            <a:chExt cx="1748518" cy="1507343"/>
          </a:xfrm>
        </p:grpSpPr>
        <p:sp>
          <p:nvSpPr>
            <p:cNvPr id="9" name="六边形 8"/>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81343" y="2941832"/>
              <a:ext cx="1063112" cy="923330"/>
            </a:xfrm>
            <a:prstGeom prst="rect">
              <a:avLst/>
            </a:prstGeom>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01</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1210588" cy="707886"/>
          </a:xfrm>
          <a:prstGeom prst="rect">
            <a:avLst/>
          </a:prstGeom>
        </p:spPr>
        <p:txBody>
          <a:bodyPr wrap="none">
            <a:spAutoFit/>
          </a:bodyPr>
          <a:lstStyle/>
          <a:p>
            <a:r>
              <a:rPr lang="zh-CN" altLang="en-US" sz="4000" dirty="0" smtClean="0">
                <a:solidFill>
                  <a:schemeClr val="bg1"/>
                </a:solidFill>
                <a:latin typeface="方正兰亭准黑_GBK" panose="02000000000000000000" pitchFamily="2" charset="-122"/>
                <a:ea typeface="方正兰亭准黑_GBK" panose="02000000000000000000" pitchFamily="2" charset="-122"/>
              </a:rPr>
              <a:t>引言</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15" name="矩形 14"/>
          <p:cNvSpPr/>
          <p:nvPr/>
        </p:nvSpPr>
        <p:spPr>
          <a:xfrm>
            <a:off x="8393143" y="2741825"/>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编写目的</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6" name="矩形 15"/>
          <p:cNvSpPr/>
          <p:nvPr/>
        </p:nvSpPr>
        <p:spPr>
          <a:xfrm>
            <a:off x="8393143" y="3233697"/>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项目背景</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7" name="矩形 16"/>
          <p:cNvSpPr/>
          <p:nvPr/>
        </p:nvSpPr>
        <p:spPr>
          <a:xfrm>
            <a:off x="8393143" y="3725569"/>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参考资料</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13" name="Picture 1" descr="C:\Users\lemon\Desktop\微信图片_20171022122841.jpg"/>
          <p:cNvPicPr>
            <a:picLocks noChangeAspect="1" noChangeArrowheads="1"/>
          </p:cNvPicPr>
          <p:nvPr/>
        </p:nvPicPr>
        <p:blipFill>
          <a:blip r:embed="rId3"/>
          <a:srcRect/>
          <a:stretch>
            <a:fillRect/>
          </a:stretch>
        </p:blipFill>
        <p:spPr bwMode="auto">
          <a:xfrm>
            <a:off x="9814156" y="182881"/>
            <a:ext cx="1837914" cy="1742520"/>
          </a:xfrm>
          <a:prstGeom prst="rect">
            <a:avLst/>
          </a:prstGeom>
          <a:noFill/>
        </p:spPr>
      </p:pic>
    </p:spTree>
    <p:extLst>
      <p:ext uri="{BB962C8B-B14F-4D97-AF65-F5344CB8AC3E}">
        <p14:creationId xmlns="" xmlns:p14="http://schemas.microsoft.com/office/powerpoint/2010/main" val="402434669"/>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01.</a:t>
            </a:r>
            <a:r>
              <a:rPr lang="zh-CN" altLang="en-US" dirty="0" smtClean="0">
                <a:solidFill>
                  <a:schemeClr val="accent2"/>
                </a:solidFill>
                <a:effectLst>
                  <a:outerShdw blurRad="38100" dist="38100" dir="2700000" algn="tl">
                    <a:srgbClr val="000000">
                      <a:alpha val="43137"/>
                    </a:srgbClr>
                  </a:outerShdw>
                </a:effectLst>
                <a:cs typeface="+mn-ea"/>
              </a:rPr>
              <a:t>编写目的</a:t>
            </a:r>
            <a:endParaRPr lang="zh-CN" altLang="en-US" dirty="0"/>
          </a:p>
        </p:txBody>
      </p:sp>
      <p:sp>
        <p:nvSpPr>
          <p:cNvPr id="3" name="内容占位符 2"/>
          <p:cNvSpPr>
            <a:spLocks noGrp="1"/>
          </p:cNvSpPr>
          <p:nvPr>
            <p:ph idx="1"/>
          </p:nvPr>
        </p:nvSpPr>
        <p:spPr/>
        <p:txBody>
          <a:bodyPr>
            <a:normAutofit/>
          </a:bodyPr>
          <a:lstStyle/>
          <a:p>
            <a:pPr lvl="0"/>
            <a:endParaRPr lang="en-US" altLang="zh-CN" sz="2400" dirty="0" smtClean="0"/>
          </a:p>
          <a:p>
            <a:pPr lvl="0"/>
            <a:endParaRPr lang="en-US" altLang="zh-CN" sz="2400" dirty="0" smtClean="0"/>
          </a:p>
          <a:p>
            <a:pPr lvl="0">
              <a:buNone/>
            </a:pPr>
            <a:r>
              <a:rPr lang="zh-CN" altLang="en-US" sz="2400" dirty="0" smtClean="0"/>
              <a:t>把在开发过程中对各项工作的人员、分工、系统设备支持、技术支持等问题的安排以文档的形式记载下来，以便根据本计划开展和检查本项目工作，保证项目开发成功；</a:t>
            </a:r>
          </a:p>
          <a:p>
            <a:pPr lvl="0"/>
            <a:r>
              <a:rPr lang="zh-CN" altLang="en-US" sz="2400" dirty="0" smtClean="0"/>
              <a:t>制定小组开发过程中的开发计划，规定软件配置管理的活动内容和要求，明确相应的工程项目配置管理人员。</a:t>
            </a:r>
          </a:p>
          <a:p>
            <a:r>
              <a:rPr lang="zh-CN" altLang="en-US" sz="2400" dirty="0" smtClean="0"/>
              <a:t>特别要求：需求分析必须详细，多和杨老师进行需求交流</a:t>
            </a:r>
            <a:endParaRPr lang="en-US" altLang="zh-CN" sz="2400" dirty="0" smtClean="0"/>
          </a:p>
        </p:txBody>
      </p:sp>
      <p:sp>
        <p:nvSpPr>
          <p:cNvPr id="4" name="矩形 3"/>
          <p:cNvSpPr/>
          <p:nvPr/>
        </p:nvSpPr>
        <p:spPr>
          <a:xfrm>
            <a:off x="9908615" y="3725569"/>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去年</a:t>
            </a:r>
            <a:r>
              <a:rPr lang="zh-CN" altLang="en-US" sz="1600" dirty="0">
                <a:solidFill>
                  <a:schemeClr val="bg1"/>
                </a:solidFill>
                <a:latin typeface="方正兰亭准黑_GBK" panose="02000000000000000000" pitchFamily="2" charset="-122"/>
                <a:ea typeface="方正兰亭准黑_GBK" panose="02000000000000000000" pitchFamily="2" charset="-122"/>
              </a:rPr>
              <a:t>相比</a:t>
            </a:r>
          </a:p>
        </p:txBody>
      </p:sp>
      <p:pic>
        <p:nvPicPr>
          <p:cNvPr id="5"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02.</a:t>
            </a:r>
            <a:r>
              <a:rPr lang="zh-CN" altLang="en-US" dirty="0" smtClean="0">
                <a:solidFill>
                  <a:schemeClr val="accent2"/>
                </a:solidFill>
                <a:effectLst>
                  <a:outerShdw blurRad="38100" dist="38100" dir="2700000" algn="tl">
                    <a:srgbClr val="000000">
                      <a:alpha val="43137"/>
                    </a:srgbClr>
                  </a:outerShdw>
                </a:effectLst>
                <a:cs typeface="+mn-ea"/>
              </a:rPr>
              <a:t>项目背景</a:t>
            </a:r>
            <a:endParaRPr lang="zh-CN" altLang="en-US" dirty="0"/>
          </a:p>
        </p:txBody>
      </p:sp>
      <p:sp>
        <p:nvSpPr>
          <p:cNvPr id="3" name="内容占位符 2"/>
          <p:cNvSpPr>
            <a:spLocks noGrp="1"/>
          </p:cNvSpPr>
          <p:nvPr>
            <p:ph idx="1"/>
          </p:nvPr>
        </p:nvSpPr>
        <p:spPr/>
        <p:txBody>
          <a:bodyPr>
            <a:normAutofit/>
          </a:bodyPr>
          <a:lstStyle/>
          <a:p>
            <a:endParaRPr lang="en-US" altLang="zh-CN" sz="2400" dirty="0" smtClean="0"/>
          </a:p>
          <a:p>
            <a:endParaRPr lang="en-US" altLang="zh-CN" sz="2400" dirty="0" smtClean="0"/>
          </a:p>
          <a:p>
            <a:r>
              <a:rPr lang="zh-CN" altLang="en-US" sz="2400" dirty="0" smtClean="0"/>
              <a:t>项目名称：软件工程系列课程教学辅助网站</a:t>
            </a:r>
          </a:p>
          <a:p>
            <a:r>
              <a:rPr lang="zh-CN" altLang="en-US" sz="2400" dirty="0" smtClean="0"/>
              <a:t>任务来源：杨枨老师和侯宏仑老师</a:t>
            </a:r>
          </a:p>
          <a:p>
            <a:r>
              <a:rPr lang="zh-CN" altLang="en-US" sz="2400" dirty="0" smtClean="0"/>
              <a:t>项目开发者：曹依娜 梁晗昕 林伟 查振宇 陈杭俊</a:t>
            </a:r>
          </a:p>
          <a:p>
            <a:r>
              <a:rPr lang="en-US" sz="2400" dirty="0" smtClean="0"/>
              <a:t>    </a:t>
            </a:r>
            <a:r>
              <a:rPr lang="zh-CN" altLang="en-US" sz="2400" dirty="0" smtClean="0"/>
              <a:t>用户：软件工程专业学生和老师以及对软件工程专业知识感兴趣的人</a:t>
            </a:r>
          </a:p>
          <a:p>
            <a:r>
              <a:rPr lang="zh-CN" altLang="en-US" sz="2400" dirty="0" smtClean="0"/>
              <a:t>课程名称：</a:t>
            </a:r>
            <a:r>
              <a:rPr lang="en-US" altLang="zh-CN" sz="2400" dirty="0" smtClean="0"/>
              <a:t>《</a:t>
            </a:r>
            <a:r>
              <a:rPr lang="zh-CN" altLang="en-US" sz="2400" dirty="0" smtClean="0"/>
              <a:t>软件需求分析与设计</a:t>
            </a:r>
            <a:r>
              <a:rPr lang="en-US" altLang="zh-CN" sz="2400" dirty="0" smtClean="0"/>
              <a:t>》</a:t>
            </a:r>
            <a:r>
              <a:rPr lang="zh-CN" altLang="en-US" sz="2400" dirty="0" smtClean="0"/>
              <a:t>和</a:t>
            </a:r>
            <a:r>
              <a:rPr lang="en-US" altLang="zh-CN" sz="2400" dirty="0" smtClean="0"/>
              <a:t>《</a:t>
            </a:r>
            <a:r>
              <a:rPr lang="zh-CN" altLang="en-US" sz="2400" dirty="0" smtClean="0"/>
              <a:t>软件项目管理</a:t>
            </a:r>
            <a:r>
              <a:rPr lang="en-US" altLang="zh-CN" sz="2400" dirty="0" smtClean="0"/>
              <a:t>》</a:t>
            </a:r>
          </a:p>
          <a:p>
            <a:r>
              <a:rPr lang="zh-CN" altLang="en-US" sz="2400" dirty="0" smtClean="0"/>
              <a:t>任务来源：杨枨老师和侯宏仑老师</a:t>
            </a:r>
          </a:p>
          <a:p>
            <a:r>
              <a:rPr lang="zh-CN" altLang="en-US" sz="2400" dirty="0" smtClean="0"/>
              <a:t>承办小组：</a:t>
            </a:r>
            <a:r>
              <a:rPr lang="en-US" sz="2400" dirty="0" smtClean="0"/>
              <a:t>PRD-G13</a:t>
            </a:r>
            <a:r>
              <a:rPr lang="zh-CN" altLang="en-US" sz="2400" dirty="0" smtClean="0"/>
              <a:t>小组</a:t>
            </a:r>
          </a:p>
          <a:p>
            <a:endParaRPr lang="zh-CN" altLang="en-US" dirty="0"/>
          </a:p>
        </p:txBody>
      </p:sp>
      <p:pic>
        <p:nvPicPr>
          <p:cNvPr id="4"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03.</a:t>
            </a:r>
            <a:r>
              <a:rPr lang="zh-CN" altLang="en-US" dirty="0" smtClean="0">
                <a:solidFill>
                  <a:schemeClr val="accent2"/>
                </a:solidFill>
                <a:effectLst>
                  <a:outerShdw blurRad="38100" dist="38100" dir="2700000" algn="tl">
                    <a:srgbClr val="000000">
                      <a:alpha val="43137"/>
                    </a:srgbClr>
                  </a:outerShdw>
                </a:effectLst>
                <a:cs typeface="+mn-ea"/>
              </a:rPr>
              <a:t>参考资料</a:t>
            </a:r>
            <a:endParaRPr lang="zh-CN" altLang="en-US" dirty="0"/>
          </a:p>
        </p:txBody>
      </p:sp>
      <p:sp>
        <p:nvSpPr>
          <p:cNvPr id="3" name="内容占位符 2"/>
          <p:cNvSpPr>
            <a:spLocks noGrp="1"/>
          </p:cNvSpPr>
          <p:nvPr>
            <p:ph idx="1"/>
          </p:nvPr>
        </p:nvSpPr>
        <p:spPr/>
        <p:txBody>
          <a:bodyPr/>
          <a:lstStyle/>
          <a:p>
            <a:endParaRPr lang="en-US" altLang="zh-CN" sz="2400" dirty="0" smtClean="0"/>
          </a:p>
          <a:p>
            <a:endParaRPr lang="en-US" altLang="zh-CN" sz="2400" dirty="0" smtClean="0"/>
          </a:p>
          <a:p>
            <a:r>
              <a:rPr lang="zh-CN" altLang="en-US" sz="2400" dirty="0" smtClean="0"/>
              <a:t>软件工程基础课程的课本 </a:t>
            </a:r>
            <a:r>
              <a:rPr lang="en-US" altLang="zh-CN" sz="2400" dirty="0" smtClean="0"/>
              <a:t>《</a:t>
            </a:r>
            <a:r>
              <a:rPr lang="zh-CN" altLang="en-US" sz="2400" dirty="0" smtClean="0"/>
              <a:t>软件工程导论</a:t>
            </a:r>
            <a:r>
              <a:rPr lang="en-US" altLang="zh-CN" sz="2400" dirty="0" smtClean="0"/>
              <a:t>》</a:t>
            </a:r>
            <a:r>
              <a:rPr lang="en-US" sz="2400" dirty="0" smtClean="0"/>
              <a:t>------</a:t>
            </a:r>
            <a:r>
              <a:rPr lang="zh-CN" altLang="en-US" sz="2400" dirty="0" smtClean="0"/>
              <a:t>清华大学出版社</a:t>
            </a:r>
          </a:p>
          <a:p>
            <a:r>
              <a:rPr lang="en-US" sz="2400" dirty="0" smtClean="0"/>
              <a:t>       </a:t>
            </a:r>
            <a:r>
              <a:rPr lang="en-US" altLang="zh-CN" sz="2400" dirty="0" smtClean="0"/>
              <a:t>《</a:t>
            </a:r>
            <a:r>
              <a:rPr lang="en-US" sz="2400" dirty="0" smtClean="0"/>
              <a:t>Java</a:t>
            </a:r>
            <a:r>
              <a:rPr lang="zh-CN" altLang="en-US" sz="2400" dirty="0" smtClean="0"/>
              <a:t>面向对象设计</a:t>
            </a:r>
            <a:r>
              <a:rPr lang="en-US" altLang="zh-CN" sz="2400" dirty="0" smtClean="0"/>
              <a:t>》</a:t>
            </a:r>
            <a:r>
              <a:rPr lang="en-US" sz="2400" dirty="0" smtClean="0"/>
              <a:t>------</a:t>
            </a:r>
            <a:r>
              <a:rPr lang="zh-CN" altLang="en-US" sz="2400" dirty="0" smtClean="0"/>
              <a:t>高等教育出版社</a:t>
            </a:r>
          </a:p>
          <a:p>
            <a:r>
              <a:rPr lang="en-US" sz="2400" dirty="0" smtClean="0"/>
              <a:t>       </a:t>
            </a:r>
            <a:r>
              <a:rPr lang="en-US" altLang="zh-CN" sz="2400" dirty="0" smtClean="0"/>
              <a:t>《</a:t>
            </a:r>
            <a:r>
              <a:rPr lang="zh-CN" altLang="en-US" sz="2400" dirty="0" smtClean="0"/>
              <a:t>数据库系统概论</a:t>
            </a:r>
            <a:r>
              <a:rPr lang="en-US" altLang="zh-CN" sz="2400" dirty="0" smtClean="0"/>
              <a:t>》</a:t>
            </a:r>
            <a:r>
              <a:rPr lang="en-US" sz="2400" dirty="0" smtClean="0"/>
              <a:t>------</a:t>
            </a:r>
            <a:r>
              <a:rPr lang="zh-CN" altLang="en-US" sz="2400" dirty="0" smtClean="0"/>
              <a:t>高等教育出版社</a:t>
            </a:r>
          </a:p>
          <a:p>
            <a:r>
              <a:rPr lang="en-US" altLang="zh-CN" sz="2400" dirty="0" smtClean="0"/>
              <a:t>       《</a:t>
            </a:r>
            <a:r>
              <a:rPr lang="zh-CN" altLang="en-US" sz="2400" dirty="0" smtClean="0"/>
              <a:t>软件需求（第</a:t>
            </a:r>
            <a:r>
              <a:rPr lang="en-US" sz="2400" dirty="0" smtClean="0"/>
              <a:t>3</a:t>
            </a:r>
            <a:r>
              <a:rPr lang="zh-CN" altLang="en-US" sz="2400" dirty="0" smtClean="0"/>
              <a:t>版）</a:t>
            </a:r>
            <a:r>
              <a:rPr lang="en-US" altLang="zh-CN" sz="2400" dirty="0" smtClean="0"/>
              <a:t>》</a:t>
            </a:r>
          </a:p>
          <a:p>
            <a:r>
              <a:rPr lang="en-US" altLang="zh-CN" sz="2400" dirty="0" smtClean="0"/>
              <a:t>       《</a:t>
            </a:r>
            <a:r>
              <a:rPr lang="zh-CN" altLang="en-US" sz="2400" dirty="0" smtClean="0"/>
              <a:t>软件项目管理</a:t>
            </a:r>
            <a:r>
              <a:rPr lang="en-US" altLang="zh-CN" sz="2400" dirty="0" smtClean="0"/>
              <a:t>》</a:t>
            </a:r>
          </a:p>
          <a:p>
            <a:endParaRPr lang="zh-CN" altLang="en-US" dirty="0"/>
          </a:p>
        </p:txBody>
      </p:sp>
      <p:pic>
        <p:nvPicPr>
          <p:cNvPr id="4"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0"/>
            <a:ext cx="4724400" cy="6858000"/>
            <a:chOff x="0" y="0"/>
            <a:chExt cx="4724400" cy="6858000"/>
          </a:xfrm>
          <a:solidFill>
            <a:schemeClr val="accent1"/>
          </a:solidFill>
        </p:grpSpPr>
        <p:sp>
          <p:nvSpPr>
            <p:cNvPr id="7" name="矩形 6"/>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2513239" y="2626344"/>
            <a:ext cx="1748518" cy="1507343"/>
            <a:chOff x="2513239" y="2626344"/>
            <a:chExt cx="1748518" cy="1507343"/>
          </a:xfrm>
        </p:grpSpPr>
        <p:sp>
          <p:nvSpPr>
            <p:cNvPr id="9" name="六边形 8"/>
            <p:cNvSpPr/>
            <p:nvPr/>
          </p:nvSpPr>
          <p:spPr>
            <a:xfrm>
              <a:off x="2513239" y="2626344"/>
              <a:ext cx="1748518" cy="1507343"/>
            </a:xfrm>
            <a:prstGeom prst="hexagon">
              <a:avLst/>
            </a:prstGeom>
            <a:solidFill>
              <a:schemeClr val="accent1"/>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67718" y="2941832"/>
              <a:ext cx="1090363" cy="923330"/>
            </a:xfrm>
            <a:prstGeom prst="rect">
              <a:avLst/>
            </a:prstGeom>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02</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2236510" cy="707886"/>
          </a:xfrm>
          <a:prstGeom prst="rect">
            <a:avLst/>
          </a:prstGeom>
        </p:spPr>
        <p:txBody>
          <a:bodyPr wrap="none">
            <a:spAutoFit/>
          </a:bodyPr>
          <a:lstStyle/>
          <a:p>
            <a:r>
              <a:rPr lang="zh-CN" altLang="en-US" sz="4000" dirty="0" smtClean="0">
                <a:solidFill>
                  <a:schemeClr val="bg1"/>
                </a:solidFill>
                <a:latin typeface="方正兰亭准黑_GBK" panose="02000000000000000000" pitchFamily="2" charset="-122"/>
                <a:ea typeface="方正兰亭准黑_GBK" panose="02000000000000000000" pitchFamily="2" charset="-122"/>
              </a:rPr>
              <a:t>项目概述</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15" name="矩形 14"/>
          <p:cNvSpPr/>
          <p:nvPr/>
        </p:nvSpPr>
        <p:spPr>
          <a:xfrm>
            <a:off x="8393143" y="2741825"/>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工作内容</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6" name="矩形 15"/>
          <p:cNvSpPr/>
          <p:nvPr/>
        </p:nvSpPr>
        <p:spPr>
          <a:xfrm>
            <a:off x="8393143" y="3233697"/>
            <a:ext cx="1678665"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主要参加人员</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7" name="矩形 16"/>
          <p:cNvSpPr/>
          <p:nvPr/>
        </p:nvSpPr>
        <p:spPr>
          <a:xfrm>
            <a:off x="8393143" y="3725569"/>
            <a:ext cx="857927"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产品</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20" name="矩形 19"/>
          <p:cNvSpPr/>
          <p:nvPr/>
        </p:nvSpPr>
        <p:spPr>
          <a:xfrm>
            <a:off x="9908615" y="3246397"/>
            <a:ext cx="2294218"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完成项目的最迟期限</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14" name="Picture 1" descr="C:\Users\lemon\Desktop\微信图片_20171022122841.jpg"/>
          <p:cNvPicPr>
            <a:picLocks noChangeAspect="1" noChangeArrowheads="1"/>
          </p:cNvPicPr>
          <p:nvPr/>
        </p:nvPicPr>
        <p:blipFill>
          <a:blip r:embed="rId3"/>
          <a:srcRect/>
          <a:stretch>
            <a:fillRect/>
          </a:stretch>
        </p:blipFill>
        <p:spPr bwMode="auto">
          <a:xfrm>
            <a:off x="9814156" y="182881"/>
            <a:ext cx="1837914" cy="1742520"/>
          </a:xfrm>
          <a:prstGeom prst="rect">
            <a:avLst/>
          </a:prstGeom>
          <a:noFill/>
        </p:spPr>
      </p:pic>
    </p:spTree>
    <p:extLst>
      <p:ext uri="{BB962C8B-B14F-4D97-AF65-F5344CB8AC3E}">
        <p14:creationId xmlns="" xmlns:p14="http://schemas.microsoft.com/office/powerpoint/2010/main" val="2713261856"/>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P spid="15" grpId="0"/>
      <p:bldP spid="16" grpId="0"/>
      <p:bldP spid="17"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01.</a:t>
            </a:r>
            <a:r>
              <a:rPr lang="zh-CN" altLang="en-US" dirty="0" smtClean="0">
                <a:solidFill>
                  <a:schemeClr val="accent2"/>
                </a:solidFill>
                <a:effectLst>
                  <a:outerShdw blurRad="38100" dist="38100" dir="2700000" algn="tl">
                    <a:srgbClr val="000000">
                      <a:alpha val="43137"/>
                    </a:srgbClr>
                  </a:outerShdw>
                </a:effectLst>
                <a:cs typeface="+mn-ea"/>
              </a:rPr>
              <a:t>工作内容</a:t>
            </a:r>
            <a:endParaRPr lang="zh-CN" altLang="en-US" dirty="0"/>
          </a:p>
        </p:txBody>
      </p:sp>
      <p:sp>
        <p:nvSpPr>
          <p:cNvPr id="3" name="内容占位符 2"/>
          <p:cNvSpPr>
            <a:spLocks noGrp="1"/>
          </p:cNvSpPr>
          <p:nvPr>
            <p:ph idx="1"/>
          </p:nvPr>
        </p:nvSpPr>
        <p:spPr/>
        <p:txBody>
          <a:bodyPr>
            <a:normAutofit fontScale="55000" lnSpcReduction="20000"/>
          </a:bodyPr>
          <a:lstStyle/>
          <a:p>
            <a:endParaRPr lang="en-US" altLang="zh-CN" dirty="0" smtClean="0"/>
          </a:p>
          <a:p>
            <a:r>
              <a:rPr lang="zh-CN" altLang="en-US" dirty="0" smtClean="0"/>
              <a:t>本项目开发过程中需要进行的各项主要工作为：</a:t>
            </a:r>
          </a:p>
          <a:p>
            <a:r>
              <a:rPr lang="zh-CN" altLang="en-US" dirty="0" smtClean="0"/>
              <a:t>编制符合软件需求要求的软件功能的软件；</a:t>
            </a:r>
          </a:p>
          <a:p>
            <a:r>
              <a:rPr lang="zh-CN" altLang="en-US" dirty="0" smtClean="0"/>
              <a:t>文档建立：</a:t>
            </a:r>
            <a:r>
              <a:rPr lang="en-US" dirty="0" smtClean="0"/>
              <a:t>                                                                                                                                                                                                                                                                 </a:t>
            </a:r>
            <a:endParaRPr lang="zh-CN" altLang="en-US" dirty="0" smtClean="0"/>
          </a:p>
          <a:p>
            <a:pPr lvl="0"/>
            <a:r>
              <a:rPr lang="zh-CN" altLang="en-US" dirty="0" smtClean="0"/>
              <a:t>  </a:t>
            </a:r>
            <a:r>
              <a:rPr lang="en-US" altLang="zh-CN" dirty="0" smtClean="0"/>
              <a:t>a.</a:t>
            </a:r>
            <a:r>
              <a:rPr lang="zh-CN" altLang="en-US" dirty="0" smtClean="0"/>
              <a:t>软件需求工程项目计划</a:t>
            </a:r>
          </a:p>
          <a:p>
            <a:pPr lvl="0"/>
            <a:r>
              <a:rPr lang="zh-CN" altLang="en-US" dirty="0" smtClean="0"/>
              <a:t>  </a:t>
            </a:r>
            <a:r>
              <a:rPr lang="en-US" altLang="zh-CN" dirty="0" smtClean="0"/>
              <a:t>b.</a:t>
            </a:r>
            <a:r>
              <a:rPr lang="zh-CN" altLang="en-US" dirty="0" smtClean="0"/>
              <a:t>软件可行性分析报告</a:t>
            </a:r>
          </a:p>
          <a:p>
            <a:pPr lvl="0"/>
            <a:r>
              <a:rPr lang="zh-CN" altLang="en-US" dirty="0" smtClean="0"/>
              <a:t>  </a:t>
            </a:r>
            <a:r>
              <a:rPr lang="en-US" altLang="zh-CN" dirty="0" smtClean="0"/>
              <a:t>c.</a:t>
            </a:r>
            <a:r>
              <a:rPr lang="zh-CN" altLang="en-US" dirty="0" smtClean="0"/>
              <a:t>软件需求说明</a:t>
            </a:r>
            <a:r>
              <a:rPr lang="en-US" dirty="0" smtClean="0"/>
              <a:t>SRS</a:t>
            </a:r>
            <a:r>
              <a:rPr lang="zh-CN" altLang="en-US" dirty="0" smtClean="0"/>
              <a:t>（</a:t>
            </a:r>
            <a:r>
              <a:rPr lang="en-US" dirty="0" smtClean="0"/>
              <a:t>Software Requirement Specification</a:t>
            </a:r>
            <a:r>
              <a:rPr lang="zh-CN" altLang="en-US" dirty="0" smtClean="0"/>
              <a:t>）</a:t>
            </a:r>
          </a:p>
          <a:p>
            <a:pPr lvl="0"/>
            <a:r>
              <a:rPr lang="zh-CN" altLang="en-US" dirty="0" smtClean="0"/>
              <a:t>  </a:t>
            </a:r>
            <a:r>
              <a:rPr lang="en-US" altLang="zh-CN" dirty="0" smtClean="0"/>
              <a:t>d.</a:t>
            </a:r>
            <a:r>
              <a:rPr lang="zh-CN" altLang="en-US" dirty="0" smtClean="0"/>
              <a:t>软件需求变更文档</a:t>
            </a:r>
          </a:p>
          <a:p>
            <a:pPr lvl="0"/>
            <a:r>
              <a:rPr lang="zh-CN" altLang="en-US" dirty="0" smtClean="0"/>
              <a:t>  </a:t>
            </a:r>
            <a:r>
              <a:rPr lang="en-US" altLang="zh-CN" dirty="0" smtClean="0"/>
              <a:t>e.</a:t>
            </a:r>
            <a:r>
              <a:rPr lang="zh-CN" altLang="en-US" dirty="0" smtClean="0"/>
              <a:t>软件概要说明</a:t>
            </a:r>
          </a:p>
          <a:p>
            <a:pPr lvl="0"/>
            <a:r>
              <a:rPr lang="zh-CN" altLang="en-US" dirty="0" smtClean="0"/>
              <a:t>  </a:t>
            </a:r>
            <a:r>
              <a:rPr lang="en-US" altLang="zh-CN" dirty="0" smtClean="0"/>
              <a:t>f.</a:t>
            </a:r>
            <a:r>
              <a:rPr lang="zh-CN" altLang="en-US" dirty="0" smtClean="0"/>
              <a:t>软件架构文档</a:t>
            </a:r>
            <a:r>
              <a:rPr lang="en-US" dirty="0" smtClean="0"/>
              <a:t>SAD</a:t>
            </a:r>
            <a:r>
              <a:rPr lang="zh-CN" altLang="en-US" dirty="0" smtClean="0"/>
              <a:t>（</a:t>
            </a:r>
            <a:r>
              <a:rPr lang="en-US" dirty="0" smtClean="0"/>
              <a:t>Software Architecture  Document</a:t>
            </a:r>
            <a:r>
              <a:rPr lang="zh-CN" altLang="en-US" dirty="0" smtClean="0"/>
              <a:t>）</a:t>
            </a:r>
          </a:p>
          <a:p>
            <a:pPr lvl="0"/>
            <a:r>
              <a:rPr lang="zh-CN" altLang="en-US" dirty="0" smtClean="0"/>
              <a:t>  </a:t>
            </a:r>
            <a:r>
              <a:rPr lang="en-US" altLang="zh-CN" dirty="0" smtClean="0"/>
              <a:t>g.</a:t>
            </a:r>
            <a:r>
              <a:rPr lang="zh-CN" altLang="en-US" dirty="0" smtClean="0"/>
              <a:t>开发方案</a:t>
            </a:r>
            <a:r>
              <a:rPr lang="en-US" dirty="0" smtClean="0"/>
              <a:t>DC</a:t>
            </a:r>
            <a:r>
              <a:rPr lang="zh-CN" altLang="en-US" dirty="0" smtClean="0"/>
              <a:t>（</a:t>
            </a:r>
            <a:r>
              <a:rPr lang="en-US" dirty="0" smtClean="0"/>
              <a:t>Development Case</a:t>
            </a:r>
            <a:r>
              <a:rPr lang="zh-CN" altLang="en-US" dirty="0" smtClean="0"/>
              <a:t>）</a:t>
            </a:r>
          </a:p>
          <a:p>
            <a:pPr lvl="0"/>
            <a:r>
              <a:rPr lang="zh-CN" altLang="en-US" dirty="0" smtClean="0"/>
              <a:t>  </a:t>
            </a:r>
            <a:r>
              <a:rPr lang="en-US" altLang="zh-CN" dirty="0" smtClean="0"/>
              <a:t>h.</a:t>
            </a:r>
            <a:r>
              <a:rPr lang="zh-CN" altLang="en-US" dirty="0" smtClean="0"/>
              <a:t>软件开发计划</a:t>
            </a:r>
            <a:r>
              <a:rPr lang="en-US" dirty="0" smtClean="0"/>
              <a:t>SDP</a:t>
            </a:r>
            <a:r>
              <a:rPr lang="zh-CN" altLang="en-US" dirty="0" smtClean="0"/>
              <a:t>（</a:t>
            </a:r>
            <a:r>
              <a:rPr lang="en-US" dirty="0" smtClean="0"/>
              <a:t>Software </a:t>
            </a:r>
            <a:r>
              <a:rPr lang="en-US" dirty="0" err="1" smtClean="0"/>
              <a:t>Developmen</a:t>
            </a:r>
            <a:r>
              <a:rPr lang="en-US" dirty="0" smtClean="0"/>
              <a:t> Plan</a:t>
            </a:r>
            <a:r>
              <a:rPr lang="zh-CN" altLang="en-US" dirty="0" smtClean="0"/>
              <a:t>）</a:t>
            </a:r>
          </a:p>
          <a:p>
            <a:pPr lvl="0"/>
            <a:r>
              <a:rPr lang="zh-CN" altLang="en-US" dirty="0" smtClean="0"/>
              <a:t>  </a:t>
            </a:r>
            <a:r>
              <a:rPr lang="en-US" altLang="zh-CN" dirty="0" err="1" smtClean="0"/>
              <a:t>i</a:t>
            </a:r>
            <a:r>
              <a:rPr lang="en-US" altLang="zh-CN" dirty="0" smtClean="0"/>
              <a:t>.</a:t>
            </a:r>
            <a:r>
              <a:rPr lang="zh-CN" altLang="en-US" dirty="0" smtClean="0"/>
              <a:t>测试计划</a:t>
            </a:r>
            <a:r>
              <a:rPr lang="en-US" dirty="0" smtClean="0"/>
              <a:t>TP</a:t>
            </a:r>
            <a:r>
              <a:rPr lang="zh-CN" altLang="en-US" dirty="0" smtClean="0"/>
              <a:t>（</a:t>
            </a:r>
            <a:r>
              <a:rPr lang="en-US" dirty="0" smtClean="0"/>
              <a:t>Test Plan</a:t>
            </a:r>
            <a:r>
              <a:rPr lang="zh-CN" altLang="en-US" dirty="0" smtClean="0"/>
              <a:t>）</a:t>
            </a:r>
          </a:p>
          <a:p>
            <a:pPr lvl="0"/>
            <a:r>
              <a:rPr lang="zh-CN" altLang="en-US" dirty="0" smtClean="0"/>
              <a:t> </a:t>
            </a:r>
            <a:r>
              <a:rPr lang="en-US" altLang="zh-CN" dirty="0" smtClean="0"/>
              <a:t> j.</a:t>
            </a:r>
            <a:r>
              <a:rPr lang="zh-CN" altLang="en-US" dirty="0" smtClean="0"/>
              <a:t>质量保证计划</a:t>
            </a:r>
            <a:r>
              <a:rPr lang="en-US" dirty="0" smtClean="0"/>
              <a:t>SQAP</a:t>
            </a:r>
            <a:r>
              <a:rPr lang="zh-CN" altLang="en-US" dirty="0" smtClean="0"/>
              <a:t>（</a:t>
            </a:r>
            <a:r>
              <a:rPr lang="en-US" dirty="0" smtClean="0"/>
              <a:t>Software Quality Assurance Plan</a:t>
            </a:r>
            <a:r>
              <a:rPr lang="zh-CN" altLang="en-US" dirty="0" smtClean="0"/>
              <a:t>）</a:t>
            </a:r>
          </a:p>
          <a:p>
            <a:pPr lvl="0"/>
            <a:r>
              <a:rPr lang="zh-CN" altLang="en-US" dirty="0" smtClean="0"/>
              <a:t>  </a:t>
            </a:r>
            <a:r>
              <a:rPr lang="en-US" altLang="zh-CN" dirty="0" smtClean="0"/>
              <a:t>k.</a:t>
            </a:r>
            <a:r>
              <a:rPr lang="zh-CN" altLang="en-US" dirty="0" smtClean="0"/>
              <a:t>迭代计划</a:t>
            </a:r>
            <a:r>
              <a:rPr lang="en-US" dirty="0" smtClean="0"/>
              <a:t>IP</a:t>
            </a:r>
            <a:r>
              <a:rPr lang="zh-CN" altLang="en-US" dirty="0" smtClean="0"/>
              <a:t>（</a:t>
            </a:r>
            <a:r>
              <a:rPr lang="en-US" dirty="0" smtClean="0"/>
              <a:t>Iteration Plan</a:t>
            </a:r>
            <a:r>
              <a:rPr lang="zh-CN" altLang="en-US" dirty="0" smtClean="0"/>
              <a:t>）</a:t>
            </a:r>
          </a:p>
          <a:p>
            <a:pPr lvl="0"/>
            <a:r>
              <a:rPr lang="zh-CN" altLang="en-US" dirty="0" smtClean="0"/>
              <a:t>  </a:t>
            </a:r>
            <a:r>
              <a:rPr lang="en-US" altLang="zh-CN" dirty="0" smtClean="0"/>
              <a:t>l.</a:t>
            </a:r>
            <a:r>
              <a:rPr lang="zh-CN" altLang="en-US" dirty="0" smtClean="0"/>
              <a:t>详细设计说明</a:t>
            </a:r>
          </a:p>
          <a:p>
            <a:endParaRPr lang="zh-CN" altLang="en-US" dirty="0"/>
          </a:p>
        </p:txBody>
      </p:sp>
      <p:pic>
        <p:nvPicPr>
          <p:cNvPr id="4"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effectLst>
                  <a:outerShdw blurRad="38100" dist="38100" dir="2700000" algn="tl">
                    <a:srgbClr val="000000">
                      <a:alpha val="43137"/>
                    </a:srgbClr>
                  </a:outerShdw>
                </a:effectLst>
                <a:cs typeface="+mn-ea"/>
              </a:rPr>
              <a:t>02.</a:t>
            </a:r>
            <a:r>
              <a:rPr lang="zh-CN" altLang="en-US" dirty="0" smtClean="0">
                <a:solidFill>
                  <a:schemeClr val="accent2"/>
                </a:solidFill>
                <a:effectLst>
                  <a:outerShdw blurRad="38100" dist="38100" dir="2700000" algn="tl">
                    <a:srgbClr val="000000">
                      <a:alpha val="43137"/>
                    </a:srgbClr>
                  </a:outerShdw>
                </a:effectLst>
                <a:cs typeface="+mn-ea"/>
              </a:rPr>
              <a:t>主要参加人员</a:t>
            </a:r>
            <a:endParaRPr lang="zh-CN" altLang="en-US" dirty="0"/>
          </a:p>
        </p:txBody>
      </p:sp>
      <p:sp>
        <p:nvSpPr>
          <p:cNvPr id="3" name="内容占位符 2"/>
          <p:cNvSpPr>
            <a:spLocks noGrp="1"/>
          </p:cNvSpPr>
          <p:nvPr>
            <p:ph idx="1"/>
          </p:nvPr>
        </p:nvSpPr>
        <p:spPr/>
        <p:txBody>
          <a:bodyPr/>
          <a:lstStyle/>
          <a:p>
            <a:endParaRPr lang="en-US" altLang="zh-CN" sz="2400" dirty="0" smtClean="0"/>
          </a:p>
          <a:p>
            <a:endParaRPr lang="en-US" altLang="zh-CN" sz="2400" dirty="0" smtClean="0"/>
          </a:p>
          <a:p>
            <a:r>
              <a:rPr lang="zh-CN" altLang="en-US" sz="2400" dirty="0" smtClean="0"/>
              <a:t>姓名</a:t>
            </a:r>
            <a:r>
              <a:rPr lang="en-US" sz="2400" dirty="0" smtClean="0"/>
              <a:t>	 </a:t>
            </a:r>
            <a:r>
              <a:rPr lang="zh-CN" altLang="en-US" sz="2400" dirty="0" smtClean="0"/>
              <a:t>职责</a:t>
            </a:r>
            <a:r>
              <a:rPr lang="en-US" sz="2400" dirty="0" smtClean="0"/>
              <a:t>			</a:t>
            </a:r>
            <a:r>
              <a:rPr lang="zh-CN" altLang="en-US" sz="2400" dirty="0" smtClean="0"/>
              <a:t>参与时间</a:t>
            </a:r>
          </a:p>
          <a:p>
            <a:r>
              <a:rPr lang="zh-CN" altLang="en-US" sz="2400" dirty="0" smtClean="0"/>
              <a:t>曹依娜</a:t>
            </a:r>
            <a:r>
              <a:rPr lang="en-US" sz="2400" dirty="0" smtClean="0"/>
              <a:t>	 </a:t>
            </a:r>
            <a:r>
              <a:rPr lang="zh-CN" altLang="en-US" sz="2400" dirty="0" smtClean="0"/>
              <a:t>负责软件总体</a:t>
            </a:r>
            <a:r>
              <a:rPr lang="en-US" sz="2400" dirty="0" smtClean="0"/>
              <a:t>	</a:t>
            </a:r>
            <a:r>
              <a:rPr lang="zh-CN" altLang="en-US" sz="2400" dirty="0" smtClean="0"/>
              <a:t>全部</a:t>
            </a:r>
          </a:p>
          <a:p>
            <a:r>
              <a:rPr lang="zh-CN" altLang="en-US" sz="2400" dirty="0" smtClean="0"/>
              <a:t>梁晗昕  参与软件总体</a:t>
            </a:r>
            <a:r>
              <a:rPr lang="en-US" sz="2400" dirty="0" smtClean="0"/>
              <a:t>		</a:t>
            </a:r>
            <a:r>
              <a:rPr lang="zh-CN" altLang="en-US" sz="2400" dirty="0" smtClean="0"/>
              <a:t>全部</a:t>
            </a:r>
          </a:p>
          <a:p>
            <a:r>
              <a:rPr lang="zh-CN" altLang="en-US" sz="2400" dirty="0" smtClean="0"/>
              <a:t>查振宇  参与软件总体</a:t>
            </a:r>
            <a:r>
              <a:rPr lang="en-US" sz="2400" dirty="0" smtClean="0"/>
              <a:t>		</a:t>
            </a:r>
            <a:r>
              <a:rPr lang="zh-CN" altLang="en-US" sz="2400" dirty="0" smtClean="0"/>
              <a:t>全部</a:t>
            </a:r>
          </a:p>
          <a:p>
            <a:r>
              <a:rPr lang="zh-CN" altLang="en-US" sz="2400" dirty="0" smtClean="0"/>
              <a:t>陈杭俊</a:t>
            </a:r>
            <a:r>
              <a:rPr lang="en-US" sz="2400" dirty="0" smtClean="0"/>
              <a:t>	 </a:t>
            </a:r>
            <a:r>
              <a:rPr lang="zh-CN" altLang="en-US" sz="2400" dirty="0" smtClean="0"/>
              <a:t>参与软件总体</a:t>
            </a:r>
            <a:r>
              <a:rPr lang="en-US" sz="2400" dirty="0" smtClean="0"/>
              <a:t>		</a:t>
            </a:r>
            <a:r>
              <a:rPr lang="zh-CN" altLang="en-US" sz="2400" dirty="0" smtClean="0"/>
              <a:t>全部</a:t>
            </a:r>
          </a:p>
          <a:p>
            <a:r>
              <a:rPr lang="zh-CN" altLang="en-US" sz="2400" dirty="0" smtClean="0"/>
              <a:t>林伟</a:t>
            </a:r>
            <a:r>
              <a:rPr lang="en-US" sz="2400" dirty="0" smtClean="0"/>
              <a:t>	 </a:t>
            </a:r>
            <a:r>
              <a:rPr lang="zh-CN" altLang="en-US" sz="2400" dirty="0" smtClean="0"/>
              <a:t>参与软件总体</a:t>
            </a:r>
            <a:r>
              <a:rPr lang="en-US" sz="2400" dirty="0" smtClean="0"/>
              <a:t>		</a:t>
            </a:r>
            <a:r>
              <a:rPr lang="zh-CN" altLang="en-US" sz="2400" dirty="0" smtClean="0"/>
              <a:t>全部</a:t>
            </a:r>
          </a:p>
          <a:p>
            <a:endParaRPr lang="zh-CN" altLang="en-US" dirty="0"/>
          </a:p>
        </p:txBody>
      </p:sp>
      <p:pic>
        <p:nvPicPr>
          <p:cNvPr id="4" name="Picture 1" descr="C:\Users\lemon\Desktop\微信图片_20171022122841.jpg"/>
          <p:cNvPicPr>
            <a:picLocks noChangeAspect="1" noChangeArrowheads="1"/>
          </p:cNvPicPr>
          <p:nvPr/>
        </p:nvPicPr>
        <p:blipFill>
          <a:blip r:embed="rId2"/>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tags/tag1.xml><?xml version="1.0" encoding="utf-8"?>
<p:tagLst xmlns:a="http://schemas.openxmlformats.org/drawingml/2006/main" xmlns:r="http://schemas.openxmlformats.org/officeDocument/2006/relationships" xmlns:p="http://schemas.openxmlformats.org/presentationml/2006/main">
  <p:tag name="ISPRING_UUID" val="{6B548E93-1104-4F6E-9972-50BB67DF5C14}"/>
  <p:tag name="ISPRING_RESOURCE_FOLDER" val="E:\我图网 背景墙分类\我图网PPT\原文件\1\2\"/>
  <p:tag name="ISPRING_PRESENTATION_PATH" val="E:\我图网 背景墙分类\我图网PPT\原文件\1\2.pptx"/>
  <p:tag name="ISPRING_PROJECT_FOLDER_UPDATED" val="1"/>
  <p:tag name="ISPRING_ULTRA_SCORM_SLIDE_COUNT" val="9"/>
  <p:tag name="ISPRING_PLAYERS_CUSTOMIZATION" val="UEsDBBQAAgAIALBzi0d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Cwc4tHWYZvqAsDAAC1CgAAJwAAAHVuaXZlcnNhbC9mbGFzaF9wdWJsaXNoaW5nX3NldHRpbmdzLnhtbNVW3U4aQRS+5ykm03gpqxarJQvGCKREBSK01Ssz7BzYibMz251ZEK/6NH2wPknP7AhCtM2qNWnDBcz5+c53fuYw4dFtIskMMiO0atDd6g4loCLNhZo26OdRZ/uQEmOZ4kxqBQ2qNCVHzUqY5mMpTDwEa9HUEIRRpp7aBo2tTetBMJ/Pq8KkmdNqmVvEN9VIJ0GagQFlIQtSyRb4ZRcpGNqsVAgJvehc81wCERwpKOHYMdmRzMQ08GZjFt1MM50rfqKlzkg2HTfou8Nj91naeKiWSEC55EwThU5s64xz4fgwORR3QGIQ0xiJH9QomQtu4wbdqzkUtA4eoxTYPgfmUE40JqPsPXwClnFmmT/6eBZurVkKvIgvFEtENEINcfk3aGt0/elq0L446/ZOr0f9/tmoO/AkCp9gEycMNgOFSEjnWQSrOCGzlkUx8kafCZMGwmBdtDSbaLVBzp3JWEusfeGF85CMgfdYAmvdGN4I1UHLXUommIhcNOhxJpikRFgmRbRyNvnYWGGL/nfWLQli4ZwBOR/Sh/C+OlHMMgPrtJYa42oeNb/qXHKy0DmR4gaI1QTzzxP8FQNZbw6ZZDoppDg+lhgpMOJMwBz4UVHTe8DfBbrCEEmOnji5qQTrI3zLxR0Zw0RniAtshjOOcmE8fvVZwCkz5gGULTluDc+6rfZ1t9dqX265BBmfMRU9ExwbDklq3wKfYe5KYwgpNVZzDQIrE7HcQNEfLnhhVibN0rFjNiua7hpZgGK7BfLxmKiIcDSFyqEsYMQU0UouCIvwChk3QjOhc4MSPywe2ryIoHclQhVUp3iDMFjGISuDtrO79762/+Hg8GO9Gvz8/mP7j073a2UgmYvm98rJHxfLark8vnNh4HbB06vBZvm/uRkGF+0vZeraa1+OSnWzPSwF1y9j1T8tY3XhV9lgbY2VooB7aOqXHm4iKRJhgf/NEXvBmLzqH8TP2NuMyRvm/Jqr8d+k7E+rx8jG6yMMnnweOU0ilEiwEG4jrt5Uzf3aDr5nnlRVKoi2+dRsVn4BUEsDBBQAAgAIALBzi0e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sHOLRzlO0w7fAgAAxgkAACYAAAB1bml2ZXJzYWwvaHRtbF9wdWJsaXNoaW5nX3NldHRpbmdzLnhtbM1WwU4bMRC95yssVxzJAqWFRpsgRIJApSQiaQsn5KwnWQuvvbW9CeHUr+mH9Us6XpOQCBotCKoqh2THM2/emxnPJj64zSSZgLFCqybdrm9RAirRXKhxk34dHG/uU2IdU5xJraBJlabkoFWL82IohU374By6WoIwyjZy16Spc3kjiqbTaV3Y3PhTLQuH+Lae6CzKDVhQDkyUSzbDLzfLwdJWrUZIHExfNC8kEMGRghKeHZMnLpM0Cl5DltyMjS4UP9JSG2LGwyZ9t3/oP3OfgNQWGSivzbbQ6M2uwTgXng6TfXEHJAUxTpH33i4lU8Fd2qQ7ux4FvaPHKCV2kMA8ypFGLcrdw2fgGGeOhceQz8Gts3NDMPGZYplIBnhCvPwmbQ+uT656nYuz0/PP14Nu92xw2gskyphoFSeOVhPFSEgXJoFFnpg5x5IUeWPMiEkLcbRsmruNtFoh55/JUEssfRlFyQiZylmTHhrBJCXCMSmSxaljZgzuWEjU4GO36yPl6ANg0JukzFhYTjQ/sb6KSeu7LiQnM10QKW6AOE1QUZHhrxTIcrnJyOistEpmHbFScCATAVPgB2WV7gH/lugKU2QFRuIo5hJcyPCjEHdkCCNtEBfYBIcW7cIG/PqzgHNm7QMom3Pc6J+dtjvXp+ftzuWGF8j4hKnkmeDYQshy9xb4DLUrjSmk1FjNJQisTMIKC2V/uOClWxWZlXOnbFI23TeyBMV2C+QTMPEgwdESqoCqgAlTRCs5IyzBS2H9CE2ELixawrAEaPsigiGUCFVSHeOCwmSGg6mCtrW98373w8e9/U+NevT756/NtUH3i6Inmc8WNsXR2lWxWBeP71wc+Rv69GV3pvhXd7130flWpVLnnctBpf50+pXgulW8up+reF2E5dRbWkyVKOBmGYc1hrtFikw44K85NC9o/PotH8bilRr/hirWju//KyI8LV7qK2/xOHryb0YN7av/vVq1P1BLAwQUAAIACACwc4tHaHFSkZoBAAAfBgAAHwAAAHVuaXZlcnNhbC9odG1sX3NraW5fc2V0dGluZ3MuanONlE1vwjAMhu/8CpRdJ8Q+YbuhwaRJHCaN27RDKKZUpEmVpB0d4r+vDl9N6o7FF/Ly5HXsKt52utViEes+d7fut9u/+3unAWpW53Dt66JFT1FnRiQLmCUpiEQCC5DiePQk784EZcykM52XH2hran5M4T9LLkwdzwgLTWiGOlwQ4DehbajDPyexU6trX1Ot0fPcWiV7kZIWpO1JpVPuGHb16la9xABWBegL6JJH4JkO3Gojz44PA4w6F6k047Kcqlj15jxax1rlctGWf1VmoKtPvt4D/afBy8SzE4mxbxbSMPFkiNFOZhqMgUPexwkGCQs+B1Hz7bv1B+oZNwsK6CIxiT3SoxuMOp3xGBpdGo4wfExWXo1uDjCanIWN3RN3txgeIXgJumE1vsfwQJXl2T8+YKZVjB1poM2en1Ch+CKR8SF1H4Pk8LJo29a9c6Hu+mPmPSEVPKEV9fzSttkRgoYArTeWjnlNkHdK2QlKlEQORWjUtCroOWLDOYL7zy7j1vJolVbjoRqOVRu4XoOeKSWq239dumeYq7P7BVBLAwQUAAIACACwc4tH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sHOLR7O/s1BtAAAAcgAAABwAAAB1bml2ZXJzYWwvbG9jYWxfc2V0dGluZ3MueG1sDcw9DoMwDEDhnVNYnsrQv42BwMZYVSo9gBUshOTYKLGqcnuyveHT68d/EvhxLptpwOftgcAabdl0Dfidp2uHUJx0ITHlgGoI49D0YpHkw+4VFtiFDs4zpxrOL0pVvjMXVievZ7hE248W70NzAlBLAwQUAAIACACDgI9F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Cwc4tHftmEoxEIAABeHgAAKQAAAHVuaXZlcnNhbC9za2luX2N1c3RvbWl6YXRpb25fc2V0dGluZ3MueG1srVnrbuO6Ef5/noJwcYBToIgv8i2F14UudCKsLftYSrLbojBoiYmFSKIr0d7NgX/0afpgfZIOKSmWHMeRdmvFQTSc+WY4N14ySp79SN8lnIX+H4T7LLIp5370lIx/QWjksoDFi5gmlCfNI+XBjzz2zYwemaABNeEk8kjs6WI0GbfQRH7QcKAOjSG8dbVuBw26uIOHyMA9HcauFeNa0WHM6LT1UfMEIsWNqUsjfh511CyNvhUwo4TG3Iw8+n2slLmLQ+UZ3MTE84EvGfe74jnkWg9GVzyo2+4NevjQURVF6SO9Z7SN1mEwuB6obYRb3V5LOWjDjtJRULvXa1/3D+1Bp6fA2+S6DyhdfN1H3UG32zEOHdwBaaSqmtHRDwPlut1WQRseXuuHyUQbtFqo3W4rXePQ6ysTrYWAWwEMVRkKByqGoin9g6qp7aGCJvpEm3QP2MB9vYeGHdxvtQ5dTVNaraNzj7MruutIrTyd3J0fAJ4NwdlRkVvNM8k1cndxDMwODbcB4RRFJKSfGjInIy4zFv3msu3LnxtZgspkztlzu8rUlAhkATY+gzVqypGcTdpVLIwiHfnep8Z6xzmLrlwWcYC6ilgckqAx/lOaO9nMqkiyPY3ryD0Slx7VDeSnqlimC/IZnktCLgu3JHqZsid2tSbu81PMdpFXyczNy5bGgR89A3freqDji4oCP+Emp2HJPjwUT3WxLcQzocK8PhZPJcmArGmQa2zJTw25o8qPPXIiuvcTn0tRtS2eS6Jb8kTLARiq4rksE4GWctQG4vlYiNPvHNgVUf6di+wBeaFxWUnaLi9Kse1uWzeftjF7Es4uy30c6Fe5gEH3iZ6EhS3xVBISExQKK0Upc5ucv3HCmL2e9pJRCFoguMXmkpEk5EJb6fPZQrW+rqbzm/lKM28aYz2tSiTK8pffOv3h93avD60rE6wIZc/U6bQMhiRYr1UNy3KW8+kKAPF0ZeEvTmMsftcWnd85U9PCjXH2R22AxRLfN8bidxXRu+USW87KnpoGXpn2ypo70i9T7GCjMf7KdmhD9hRxhvY+/Yb4hiLoz35MURL4nhwQPduPdrSCPmM+U01rtcS2szR1x5xbjbHN4vjlLxKZ7PgGsmdDEuT5CVkH1JNqIUfk+La4RMEP3/jAyULiR1dVtC/VB9O6WTnz+dReYcvIKY0xjjxkxERoqg+0VG28BIyYwEL+Y+IrmX0SAalBUBvk1ry5ncLXEYbc+k+bAL78B6xZYAjJgkYVBCFx8BKyzrYf5ktD+BAUIoK2JEm+sdgrJU0xdBWwTUufQ2rqTgHfETA5NgTej1xIHeryCngzbNvqDV5p8y+Q41Cb85pC889Qkp9rCn3FNtQQtiuIWeq9eaOKihBlmBdIXoMuEfkevCDiuiAnvLn32S4BivAwlImsxqS2Ihv/fgdxNNXpmWJPMcHPMoJP/p6CFbFXKaugAenYEHn1+53599VENafYWEGiGfOHlSP7o9BHoJFEjCMSBExMA1QTb08il6I1dckOyuEF2Dzfk2wi/NKYf+38PxDhWRP6NetfloG//HpV37pS13trZAi7ZlAGm5Ut/0h7YQY/aIhI+HetqOKA+ibYaSlrJlSG5rNaQhg6umhd0ISDWoKmNQF12akDGoc46tQCsOYZhsXQT8Dcg+dKhtyDR+tBPGDNNh1YtB/oWmxjKwjLcKdROx9pcdgIKJz0XqO9po8MyiWgZJ8uiNADZfirRLmw5JZalGM6UzDcAsyndF0F1MAPxWa8GuzdDOeuSNtKaT4PbBd4soYD/1m2FvDzLqRv1/PHmIWSGpAkz+u0uf3tJw1Jp7hM9S7qLUQ2Vpf67UpXLR2L/aGoqqC6HOSosGzq2KupqgkESNaQcHcDjfVRbNurY6X7OwNPVMDL3GtTErub//77P9VhTuxJqSij/rUuDpSg6Fr4Fe8fFuM0+WcFHEfVyqLypaJgtj3ORavvlh0T0uT/sgEl6WIQslDcWFRSDYmYhVF1HFW/nUGu2jI12S52K63fRZCZuvwM7Ufu3BrjGYmfoX05jAV1gaTnRW7y2jYcDyw7HvgRrSn+0+uBmLxjLlaqYciTHNRo4LvP6SLowXY0u7VBARzpauDpt6oFPfIEkno+r48pl5i8HUFLSN+PDWF/dsV5JRzPx3D+ZjteOm5HPGbBQlxUvL2ZAwZxrwJpPOaxOKDlb0WOZMO+ZbEbP5IgAbYi6ZR1ATYsxMYsgyzTTrmXona8Im5GOWW8ZwF0Zz2dTgG6TD+V0nVNXuQVFbzS3lgOm+ZsqGD6kXjKb9Hv/A1/gXjKb4slaw679Lc2nQ4VRfPbFY3ERXqV2AEPjWSXynjytzKPsGAqbtmSwkQyQpkzZB4dy6XX8UOalbOgFQ1uvmPxKHrdRMyEzPrFzg4lJwPH9G1ezt8R93lA309uOQ8owaKr5fu5Csh4zpVAeht86oyUivjLln5qwPafuBvR6ZMGyjA+NYQ70wv39+S2eT8T7awgKa25LBrKfi7beS2Vkeji9VSxtNgvC42ab/w0al6K0CiDfT+A0S5c0xhDDvjQ5bIIlYlF9k1+sXEv94Uncu+MFgH4BrAjOKnklVAglBJLbqvyaklfiuPhLuB+QPc0b1UFQsE5l+c/SqA6Lie3yqf0kRfTO6PUroKs1x1zsdwDC/R3peS5qKjkZKRm0XGyTuTsz3SrfPE52nhmOcrbtEj3Yodm/CTqzTOqgPc974+axWUWetSbf5qd0kAU8N79F/L/AFBLAwQUAAIACACxc4tHQ3Z2Hb0RAAAVYAAAFwAAAHVuaXZlcnNhbC91bml2ZXJzYWwucG5n7dx5VJLZ3wBwl9JSy1aX0bSaJrFSU1sc9zJLzRI1K0ukUrJFs9yFAK1RS52sNJcxwSX31FLTFBGnxQ1zCyVFoCxXBEIDFAReml915pd1zvvn+57zcA4Phy+He7/3cj934Y/nJvjwgWVKvyjJyMgsc3TY5yYjswgsIyMfskRBGkleN3RX+iIb7HZgr0x5p/aE9M0ivz2H9sjIPE5Snj+9WPp+6WUHz2AZmeXPPz9lWwKLfGVkoCWO+/YcifBmUl/Fe43Qmt9pJys+Um0qfmt73+HsRnO3PXtcl96Uv3ltxZpr5vGgXLOlG9Ojndb84bBk0cpkxx3r0ztyOdfhfAJd9Mc9mEfFk0lWSflkvdwrWkEprhRbL2Ck4UqSXpmjWUN1prgr75unBp9cRLgcK/fifFDROBUlq/Dvyyk9lWodt4AHvzjyux7zdAnz08TD2rGgTfHGTTLyKtv/dWnSkO9zGsTio4IY/QacfYd8vytJeoErlGSQsD7hbFqombXtgrqiohcrlGRplwq5iRllTxMjV/93BdLLVG70Bb0W1Ow7RVl72A8qUNMoCgvyVyfe4XsawxaUrq+waE2M6+kF34uWlZeLV12lu+n76ravz07fdChjU902o+8/mqdELY5vLzIx+b4bpOGgIu0FYduzTXL2sCOamt83uknut63OSlkzPgtao7zmnusPGikNO+svbFzHT/NxOpq+xnysReb73lQDbclrb/1ROMOtfUE446f5pDzcrh/SmbTgx9gGPrL/3p0fhU3yUxaETX6ej+dpt/H7ugsGw/HsosQtv/4o7OukvyDs+/N8Kp896P7d5vu4xiNbV02P/T8Kt6W4LQi3/jwf3xjHnGDUgsF1KjrXpCTxR+G7+vkLwrc1f5pPm1Ly3rF5jYUj6ycDzv43d6cF4fWmP83n7trNMZ1zxj8Y6T8B4FSQAgAAAAAAAAAAAAAAAAAAAAAAAAAAAAAAAAAAAAAAAAAAAAAAAAAAAAAAAAAAAAAAAAAAAAAAAAAAAAAAAAAAAAAAAAAAAAAAAAAAAAAAAAAAAAAAAAAAAAAAAAAAAAAAAAAAAAAAAAAAAAAAAAAAAAAAAAAAAAAAAAAAAAAAAAAAAAAAAAAAAAD4/wPg8hSfjsZGBiks+KSp6Yy8XHzUpuyFd5+LkpV9qXhTddWC+leAnR85P9L4vz+uo/PVQLWBdEyWDRoVNtqRMdCWrOfXZS2carbq45YwjpGryo2mHpn+d0WfloWgG6kvsAEt3oWCuVqMtXj2vaONPFkINXrtjZqiUF4Qy+plnZeDdgfS7uNnhxO01J15OM6koJ/La+vVO/hdCmffCrgMLQslBzl7kYoXm3KbW99RI7pqM+p1AWw8KtI1x4pn9BRTgsc6Azwsz8edJCMm3yXWzR/QRe4oLTROQ4rnxvzI5RAhGUYQCxgDmYGNdfxPLBz7FhziQ8MQVdCnn16dm8ZXSaaqulgWQhbTLe1kCCY08wmFTYai8ewg90Cy/f7lwwEqkDT3wsOveAgbdxdFvFeViRYvi3bWm6b5pf1NrrvAktbGYn6RxuqlsYYznRZsFbG/Z5om3IoimK8PUIU7GP+e7X8xq4SB7Nad59ox5VUtH/Gfz6STkfOzHDSkfPigCCl65O2iaj37lia5FYk0TEbvKa2quOzmJya5uzBFEnOy0gZmTdGY1fzH58rvj+G9IAXeNYbkS2lBrq65MekCiV3tgOWvzPrfAn0IDDf2RbwqLNKDd/RztkQbtVh/eKPp2S/9muebLb7C/jTx+sAunepx45DMgIvamgg8Y5d1a9yndG1ws3fPoYahFRj9rgpdM0bciIBuLJufqjeDiip/uYcf11+zKj0I4hVWZ3TWILF6ppRrb58sYKtpD85sSe0L8JBAekqpZw2aqon34mocStb3QB7Mj9lIMrRODxINTSqnKEX8HAMMD2fItd7dVaoEYhwvL7sAG31/sS7JaGx06OutHpOXkXxgl4a7Hiois2IvXb+OQmTOCiZrdMzjHnepg1PnPTyY5ct9rh8QydAICa0NWm1yMCT03CD1TH2tXUysgI16U/Kou3/D2mcnNhWDepFzoznP7NGHelP3J1ibqWt68gJIlK2FduR8+9Qcxm5ecnsDscynrib+nue0NWKAi9xmcdHv1Zdx7a5C8vHxH1YVlD49bDdWGV9bd74ieOr93ypZHlZQW0+T7Orn67TAk9BZYVJSDyF6Mo5XE6QR/L7OmRdzhhZAlnOy2Rwi397wtpe/nT1tF33mzp2wrFSklk8FsZt7sKGMkXwuaB3en8f5MP9t/vS/Hl1v0eKKGkoW86l2tW31jS42U7Xu4SOa5gnG0vb3rwGPWtXY46K3PCTNvEzmonoGqqMqW29EmYjJD5LmHoyZMERmwbTOzC+cdrU1uaK6SZF3zoxPqVr4P5xhkisu6Jgn5Ywpgy4uAYWSs+yTkt04D3QOwjrkE5dT0zE2zAR36rJCrbL6pGg3NF3EdKK22E5ggqkjJcLMe4M+2ST6kxb382l0tjGYZ3q38c/H5JdysL90dQM7E74afmMor27kPZSBY0WsGJiTLEFM9OaDcrVP2GZwxSHE16iug0p9W6z//rNOuQtF0KlBgSuielHKLiJ2AzS0IZ7RyKio6qzL3Y+wzGRBirZgSEy36FL7crUj9aobKcgMuBXVwe1dntBElN1rJdnwq8En50gtquKddcGQXQbZV6X6gwlNfWNx9ljFMGo1H41rvBmMqMP/J7Xj2GgPydHWD2Mkj8ap2489GpmHrlInAtlrwM8WO4mihiBbOuTrx8s1meUW3HnW626GlmD9x3kO9gbjIcPQhEu65mhBiFdjRj7Zdh5NR64YUDs2OFJfC0lYx21Q2ioUxWbm4CL6QjMFuwavt/ZzdYIhvASz4mJ9rCUjedDFRlRNdh3D348yoYXDcZGR30bagZe201sTGLo8gQsbz6fh2R4M4Thrxkb06fXAyUD8ToSIS2YLUWE0RjFB+Pa6Ko91p1uMliDewiHcBgFdn36MDIu7RCiuqDCEkvNpLSxiDeM4+4AIiXdJoNHhqCyoFQFxi8vnwhlsht81eyPClGc1I9NSJz5qlULKhtsYdsJyeUKSeB8UG8EeqgsO/KMfWtCHVgZZF1x1/rYGffYA3bZaaZD4ib2hR4yz/0OgE9aD3XqsfAhBSTB0l0QcDyxF6g5JlqXaSOZnaAk1ZsYjSE3zQv2KUrQONdvdNU9cTbgoWW/ORpaT3a8Ui0nCIRo9Xp9bmNXyzE7ENlUr62tptCFaS/PamK1ytC1H1byLv9i/tQmFbeUJX4CyH+30Jc5onv4yoUlXBzx8Z7weU/fjoCo34Lce0R7C4hSWKnetxSVqfSh0dryxo4GdRBCycHhiOHkdFz7pYp/y+Eo2oi4nKQnm7ScU42kE3nSCXDuqgoB3xtPXup6wnYzLDWukUk5lMKjojErjEGuRFItcu+8O9zt1DUYXHG3PJySLJZ2IrIePm78tg907L68ghPp5z54rvS3AhHjbFhMk00Qj9kmYyuKUmvbx5rufm8laVeW8Q0MQcXw0NEwiW22fB5NzwjPDbgU8Ngn0rCyJctsV23nAdqXz5l8z4ttHkD2TWivA6R8jo7/CMlORJy66JiZWL3YQrYe6GCSSzuRqgbfIVbcwx6EFBp6jZRW4nuyyo4PvC6ubugknu97wL453tDRixCYNNHL9pVAFJufkJFKrXtkFbd+b64r3D+/pRSKkszH3n5ozVoBR85yWAUogAa+YKzyCPtaVCX9jyE5oLv9lBfgN3UNIC+T9ZzNh5vU5lUhZmLTJqlGDqKZATp7hydM5OpIHiPAUHn/tynoXaqijshGXwGRZhKqnwehJG9DEBlrNg/PscDw2QQ0k4j+hVbAoU7RQvx5IyKIUidUKX/XThHMGcJrJ7suIjA2WzLm1B5QYyS7WvyO4fcf8Ahs4zUgXvcP3062kOwxE2kq35fzVw28opJHl/LBV4OX8+blw8Zcf5FGpwmGMZV3I1XP05zx1kIge+5qg7JKwVHR8e4g6Bo6gKh4LCKdPSAr+0rdZrUpluXsf41uemDqXROllXXsNzVbBi+ONApC96Pk0XqW0g2A+41e3gRXUQAQRjzI1UYjFeGzSL0rAdGKscOEZ9f74DtL18Ejoi7A221XgemwR5dOVHgYl35TbKNB+9nWYqGg9vfzuWfSiFJFOUwjNJ7saR/uEVu5KV9zLNPRUo5bBQM6J61YmIq1mWM/c0WTI7Q6cdIqsIKTuNtgS+txVQrap2JKd8mexrp3Ovhr1IxcCpoeCu5haLvWu+YYnjUy5byGo2eQsU3Nzvx281cGl3IDofsk+g2ztdautG6mpX3vGUN6v8/7Nje3dQb49ge/O01/XeDTn4j5+ynM6iSGNCLemPqYfq9iaTaKcJ6AivG0n6DGFYpycIzUzjzVK0rHL93ZBEISEK+fWyuY7b3vvYjuxKIWYZsSm7vQjjLQ1jFkJxvOqXKznfHkiPh0xWGk6+/G5Kp9VMnKeo0nSewqzrguBnm3XEwgWDaBiBhrSSl061ECN75wOwSNjv6wf6+Sle1DaSSfnOUw1YkCQgybcdqUbkWECgn7hNVvEqQE4cubMXiGORSl92i1ulGxFFjaq2nUWNjbyUJ+68ljtr4cdIAUYwriobKYEbVY2Fo6GBeO9EFZUnMGTmUM+bggocW+GhnlmpHRNNZfN19Gu0Zl5oOs42SyaLK3gYSYlfKykfWtFhzd84jeOL3HYUdl7uO2y7YnRZGKlbP4hWfVXWotTqHNn9ULHRjxPf9u3TvaVHlRMgW18XtDQ0d3SVODVFeqddDDN0GCty+Q2VYPshzNRzZ1pmIjhm3gojrRsk8cLAfGuAMeCXRDPtP6atEQ6zdyBVKogh9fBxfXWtLjyuDHh5vhvyypEfqwLS6+7YfIBCaEXBrZTfg9nDfVy9tlOWInbOO9bJE8MPUNq74uVRnLidFaBF62Rhf19fUcFY/Vot/qSLjo1MH2IdwnxpTSQfKELllYsLQz1ubBnlGJ6fdUUJHzw9xPZIai3q8FhM8ZeQzF+0qFYNaX3JsdoBYatpfftlty1y4YaIk3hlikwgovVwzStadRxMmM7jcVlkPO4Nxc7saHEMWpMobRbCXsnbJbH4z76h0esBB/VBd9VZP4ibHtCa/4nKaY0KfEl9LekuBoaPoSWIR5xWQadxw+c4hIiOMPR8w9PRffeBHEZN8asbkypQ69eMcolSbD89ZVcRqJIDcNU0Zdrn5R3opIvT+nVwozSaNgr4wkJY8LYb5sSM3OFfo5oopJO1vkgLdyqtfZJcQVjPfqwdOfbzzFqKzWbNZaYi17tpk9Zxb4kQX3m3/gkvaKhJUhZmLKu/Ih0TrSqTDoZBD49nuGHuXmRWVJ4l8uBBPqMK/8xppsVCB9KvfT1JOOwjGS19CinaqygoRPekZRjWkL0b+dCXnKLKBHjKgWW6CDbgX633TXm+I/PlKtW6x1OvAUKHYBn6MexKq0H2LnR9V3vtjQ69DEsbwhNWcMBw0he3Y0vDQkbaCqR3Alcu+dUO0N7xvRjjVh6MtI+ykl6mCzfvmtjZtDl3ZeG0vt8chrmp4nC/SlVfl0sSIF0eqgiYiMa2I0f/31KbNr1SxH6BqUf4TmlvrJZrNLwpw096U+90tkD/W2y+dago1yjNp/lZyZhqXPkCaWN3AjpljFGQBdD4N4I5hM8DkmaebEaCqrhKMcwOgz+dSaUBJ7KRDWum5n5SMJGh4tE2Okrj47YZkwr1MxVqht6pWeZh144SqA9/WeNoYzyX4XyFyd/fxblKCxKoVWYxPpZ6viNPPzu9Bz2Mkq6STjeu/1/fwrXUAKh5zlxdtPRzxb8kaGybTuY+eENFi2eiLp6e0GhMvLKKkcsfud12UjM1v/gJu1NTXLyfYdvvRILW5Re5m1mt+dtRth4+v13/elnsv9yFA0og7hjFQSx21+khf9fnHqLVii5V23Dl3MSvaSjJVY4BL/8+vTfCxO2uJg96LDzLgsrkedrrXleWXxmpYz04Wh/eF/53lPX/gdQSwMEFAACAAgAsXOLR4l3YEJKAAAAawAAABsAAAB1bml2ZXJzYWwvdW5pdmVyc2FsLnBuZy54bWyzsa/IzVEoSy0qzszPs1Uy1DNQsrfj5bIpKEoty0wtV6gAigEFIUBJoRLINUJwyzNTSjKAQgYWBgjBjNTM9IwSWyULQ4SgPtBMAFBLAQIAABQAAgAIALBzi0daf7mZOgQAAOEOAAAdAAAAAAAAAAEAAAAAAAAAAAB1bml2ZXJzYWwvY29tbW9uX21lc3NhZ2VzLmxuZ1BLAQIAABQAAgAIALBzi0dZhm+oCwMAALUKAAAnAAAAAAAAAAEAAAAAAHUEAAB1bml2ZXJzYWwvZmxhc2hfcHVibGlzaGluZ19zZXR0aW5ncy54bWxQSwECAAAUAAIACACwc4tHtfwJZLoCAABVCgAAIQAAAAAAAAABAAAAAADFBwAAdW5pdmVyc2FsL2ZsYXNoX3NraW5fc2V0dGluZ3MueG1sUEsBAgAAFAACAAgAsHOLRzlO0w7fAgAAxgkAACYAAAAAAAAAAQAAAAAAvgoAAHVuaXZlcnNhbC9odG1sX3B1Ymxpc2hpbmdfc2V0dGluZ3MueG1sUEsBAgAAFAACAAgAsHOLR2hxUpGaAQAAHwYAAB8AAAAAAAAAAQAAAAAA4Q0AAHVuaXZlcnNhbC9odG1sX3NraW5fc2V0dGluZ3MuanNQSwECAAAUAAIACACwc4tHGtrqO6oAAAAfAQAAGgAAAAAAAAABAAAAAAC4DwAAdW5pdmVyc2FsL2kxOG5fcHJlc2V0cy54bWxQSwECAAAUAAIACACwc4tHs7+zUG0AAAByAAAAHAAAAAAAAAABAAAAAACaEAAAdW5pdmVyc2FsL2xvY2FsX3NldHRpbmdzLnhtbFBLAQIAABQAAgAIAIOAj0XOggk37AIAAIgIAAAUAAAAAAAAAAEAAAAAAEERAAB1bml2ZXJzYWwvcGxheWVyLnhtbFBLAQIAABQAAgAIALBzi0d+2YSjEQgAAF4eAAApAAAAAAAAAAEAAAAAAF8UAAB1bml2ZXJzYWwvc2tpbl9jdXN0b21pemF0aW9uX3NldHRpbmdzLnhtbFBLAQIAABQAAgAIALFzi0dDdnYdvREAABVgAAAXAAAAAAAAAAAAAAAAALccAAB1bml2ZXJzYWwvdW5pdmVyc2FsLnBuZ1BLAQIAABQAAgAIALFzi0eJd2BCSgAAAGsAAAAbAAAAAAAAAAEAAAAAAKkuAAB1bml2ZXJzYWwvdW5pdmVyc2FsLnBuZy54bWxQSwUGAAAAAAsACwBJAwAALC8AAAAA"/>
  <p:tag name="ISPRING_ULTRA_SCORM_COURSE_ID" val="63AA0A9A-1EA7-4E47-BCF0-63D89709076E"/>
  <p:tag name="ISPRING_SCORM_RATE_SLIDES" val="1"/>
  <p:tag name="ISPRING_SCORM_PASSING_SCORE" val="25.71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8"/>
  <p:tag name="ISPRING_RESOURCE_PATHS_HASH_PRESENTER" val="cd5cf622de80568af2bc95952255aef45dfab6"/>
</p:tagLst>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5688</TotalTime>
  <Words>1135</Words>
  <Application>Microsoft Office PowerPoint</Application>
  <PresentationFormat>自定义</PresentationFormat>
  <Paragraphs>189</Paragraphs>
  <Slides>25</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宋体</vt:lpstr>
      <vt:lpstr>Calibri</vt:lpstr>
      <vt:lpstr>方正兰亭特黑_GBK</vt:lpstr>
      <vt:lpstr>方正兰亭准黑_GBK</vt:lpstr>
      <vt:lpstr>Impact</vt:lpstr>
      <vt:lpstr>方正兰亭中粗黑_GBK</vt:lpstr>
      <vt:lpstr>时尚中黑简体</vt:lpstr>
      <vt:lpstr>Times New Roman</vt:lpstr>
      <vt:lpstr>第一PPT，www.1ppt.com</vt:lpstr>
      <vt:lpstr>幻灯片 1</vt:lpstr>
      <vt:lpstr>幻灯片 2</vt:lpstr>
      <vt:lpstr>幻灯片 3</vt:lpstr>
      <vt:lpstr>01.编写目的</vt:lpstr>
      <vt:lpstr>02.项目背景</vt:lpstr>
      <vt:lpstr>03.参考资料</vt:lpstr>
      <vt:lpstr>幻灯片 7</vt:lpstr>
      <vt:lpstr>01.工作内容</vt:lpstr>
      <vt:lpstr>02.主要参加人员</vt:lpstr>
      <vt:lpstr>03.产品</vt:lpstr>
      <vt:lpstr>幻灯片 11</vt:lpstr>
      <vt:lpstr>                   01.工作任务分解与                      人员与人员的分工</vt:lpstr>
      <vt:lpstr>          02.进度</vt:lpstr>
      <vt:lpstr>03.关键问题</vt:lpstr>
      <vt:lpstr>幻灯片 15</vt:lpstr>
      <vt:lpstr>01.计算机系统支持</vt:lpstr>
      <vt:lpstr>02.需由用户承担的工作</vt:lpstr>
      <vt:lpstr>幻灯片 18</vt:lpstr>
      <vt:lpstr>01.人员配置计划</vt:lpstr>
      <vt:lpstr>02.开发人员培训计划</vt:lpstr>
      <vt:lpstr>03.质量保证计划</vt:lpstr>
      <vt:lpstr>幻灯片 22</vt:lpstr>
      <vt:lpstr>小组分工</vt:lpstr>
      <vt:lpstr>幻灯片 24</vt:lpstr>
      <vt:lpstr>幻灯片 25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大气简洁</dc:title>
  <dc:creator>第一PPT模板网：www.1ppt.com</dc:creator>
  <cp:keywords>第一PPT模板网：www.1ppt.com</cp:keywords>
  <cp:lastModifiedBy>Windows 用户</cp:lastModifiedBy>
  <cp:revision>564</cp:revision>
  <dcterms:created xsi:type="dcterms:W3CDTF">2015-09-30T13:08:20Z</dcterms:created>
  <dcterms:modified xsi:type="dcterms:W3CDTF">2017-10-26T03:23:41Z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