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07" r:id="rId3"/>
    <p:sldId id="862" r:id="rId5"/>
    <p:sldId id="840" r:id="rId6"/>
    <p:sldId id="941" r:id="rId7"/>
    <p:sldId id="937" r:id="rId8"/>
    <p:sldId id="938" r:id="rId9"/>
    <p:sldId id="886" r:id="rId10"/>
    <p:sldId id="887" r:id="rId11"/>
    <p:sldId id="943" r:id="rId12"/>
    <p:sldId id="939" r:id="rId13"/>
    <p:sldId id="940" r:id="rId14"/>
    <p:sldId id="906" r:id="rId15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60"/>
  </p:normalViewPr>
  <p:slideViewPr>
    <p:cSldViewPr>
      <p:cViewPr varScale="1">
        <p:scale>
          <a:sx n="91" d="100"/>
          <a:sy n="91" d="100"/>
        </p:scale>
        <p:origin x="726" y="84"/>
      </p:cViewPr>
      <p:guideLst>
        <p:guide orient="horz" pos="1620"/>
        <p:guide pos="28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79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4061718"/>
            <a:ext cx="2160240" cy="2163563"/>
          </a:xfrm>
          <a:prstGeom prst="rect">
            <a:avLst/>
          </a:prstGeom>
          <a:noFill/>
        </p:spPr>
      </p:pic>
      <p:pic>
        <p:nvPicPr>
          <p:cNvPr id="9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3478"/>
            <a:ext cx="647077" cy="648072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582c0aa581928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61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工作回顾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892058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review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339502"/>
            <a:ext cx="43204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自我评价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012283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Self-evaluation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339502"/>
            <a:ext cx="43204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工作体会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126097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experience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339502"/>
            <a:ext cx="43204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1451506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工作规划和展望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584556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planning and Outlook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339502"/>
            <a:ext cx="43204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microsoft.com/office/2007/relationships/media" Target="../media/media1.mp3"/><Relationship Id="rId2" Type="http://schemas.openxmlformats.org/officeDocument/2006/relationships/audio" Target="../media/media1.mp3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wiki.mbalib.com/wiki/%E8%BF%AD%E4%BB%A3%E6%A8%A1%E5%9E%8B" TargetMode="Externa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5" Type="http://schemas.openxmlformats.org/officeDocument/2006/relationships/notesSlide" Target="../notesSlides/notesSlide2.xml"/><Relationship Id="rId24" Type="http://schemas.openxmlformats.org/officeDocument/2006/relationships/slideLayout" Target="../slideLayouts/slideLayout10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GIF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strator\Desktop\未标题-2.jpg未标题-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" y="0"/>
            <a:ext cx="9142730" cy="51435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913890" y="2133600"/>
            <a:ext cx="60883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迭代模型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统一软件开发过程 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------rup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01814" y="863828"/>
            <a:ext cx="3168352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G13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  <a:p>
            <a:pPr algn="ctr"/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8" name="罗密欧与朱丽叶 romeo&amp;julia 理查德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-304800" y="72008"/>
            <a:ext cx="304800" cy="30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6000">
        <p14:window dir="vert"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199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2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27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" name="图片 9" descr="C:\Users\Administrator\Desktop\未标题-2.jpg未标题-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" y="0"/>
            <a:ext cx="9142730" cy="5143500"/>
          </a:xfrm>
          <a:prstGeom prst="rect">
            <a:avLst/>
          </a:prstGeom>
        </p:spPr>
      </p:pic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257180" y="230201"/>
            <a:ext cx="2507617" cy="1711300"/>
          </a:xfrm>
          <a:custGeom>
            <a:avLst/>
            <a:gdLst>
              <a:gd name="connsiteX0" fmla="*/ 0 w 2219325"/>
              <a:gd name="connsiteY0" fmla="*/ 0 h 1514475"/>
              <a:gd name="connsiteX1" fmla="*/ 2219325 w 2219325"/>
              <a:gd name="connsiteY1" fmla="*/ 0 h 1514475"/>
              <a:gd name="connsiteX2" fmla="*/ 2219325 w 2219325"/>
              <a:gd name="connsiteY2" fmla="*/ 1514475 h 1514475"/>
              <a:gd name="connsiteX3" fmla="*/ 0 w 2219325"/>
              <a:gd name="connsiteY3" fmla="*/ 1514475 h 1514475"/>
              <a:gd name="connsiteX4" fmla="*/ 0 w 2219325"/>
              <a:gd name="connsiteY4" fmla="*/ 1214437 h 1514475"/>
              <a:gd name="connsiteX5" fmla="*/ 238125 w 2219325"/>
              <a:gd name="connsiteY5" fmla="*/ 1214437 h 1514475"/>
              <a:gd name="connsiteX6" fmla="*/ 238125 w 2219325"/>
              <a:gd name="connsiteY6" fmla="*/ 300037 h 1514475"/>
              <a:gd name="connsiteX7" fmla="*/ 0 w 2219325"/>
              <a:gd name="connsiteY7" fmla="*/ 300037 h 1514475"/>
              <a:gd name="connsiteX0-1" fmla="*/ 238125 w 2219325"/>
              <a:gd name="connsiteY0-2" fmla="*/ 300037 h 1514475"/>
              <a:gd name="connsiteX1-3" fmla="*/ 0 w 2219325"/>
              <a:gd name="connsiteY1-4" fmla="*/ 300037 h 1514475"/>
              <a:gd name="connsiteX2-5" fmla="*/ 0 w 2219325"/>
              <a:gd name="connsiteY2-6" fmla="*/ 0 h 1514475"/>
              <a:gd name="connsiteX3-7" fmla="*/ 2219325 w 2219325"/>
              <a:gd name="connsiteY3-8" fmla="*/ 0 h 1514475"/>
              <a:gd name="connsiteX4-9" fmla="*/ 2219325 w 2219325"/>
              <a:gd name="connsiteY4-10" fmla="*/ 1514475 h 1514475"/>
              <a:gd name="connsiteX5-11" fmla="*/ 0 w 2219325"/>
              <a:gd name="connsiteY5-12" fmla="*/ 1514475 h 1514475"/>
              <a:gd name="connsiteX6-13" fmla="*/ 0 w 2219325"/>
              <a:gd name="connsiteY6-14" fmla="*/ 1214437 h 1514475"/>
              <a:gd name="connsiteX7-15" fmla="*/ 238125 w 2219325"/>
              <a:gd name="connsiteY7-16" fmla="*/ 1214437 h 1514475"/>
              <a:gd name="connsiteX8" fmla="*/ 329565 w 2219325"/>
              <a:gd name="connsiteY8" fmla="*/ 391477 h 1514475"/>
              <a:gd name="connsiteX0-17" fmla="*/ 0 w 2219325"/>
              <a:gd name="connsiteY0-18" fmla="*/ 300037 h 1514475"/>
              <a:gd name="connsiteX1-19" fmla="*/ 0 w 2219325"/>
              <a:gd name="connsiteY1-20" fmla="*/ 0 h 1514475"/>
              <a:gd name="connsiteX2-21" fmla="*/ 2219325 w 2219325"/>
              <a:gd name="connsiteY2-22" fmla="*/ 0 h 1514475"/>
              <a:gd name="connsiteX3-23" fmla="*/ 2219325 w 2219325"/>
              <a:gd name="connsiteY3-24" fmla="*/ 1514475 h 1514475"/>
              <a:gd name="connsiteX4-25" fmla="*/ 0 w 2219325"/>
              <a:gd name="connsiteY4-26" fmla="*/ 1514475 h 1514475"/>
              <a:gd name="connsiteX5-27" fmla="*/ 0 w 2219325"/>
              <a:gd name="connsiteY5-28" fmla="*/ 1214437 h 1514475"/>
              <a:gd name="connsiteX6-29" fmla="*/ 238125 w 2219325"/>
              <a:gd name="connsiteY6-30" fmla="*/ 1214437 h 1514475"/>
              <a:gd name="connsiteX7-31" fmla="*/ 329565 w 2219325"/>
              <a:gd name="connsiteY7-32" fmla="*/ 391477 h 1514475"/>
              <a:gd name="connsiteX0-33" fmla="*/ 0 w 2219325"/>
              <a:gd name="connsiteY0-34" fmla="*/ 300037 h 1514475"/>
              <a:gd name="connsiteX1-35" fmla="*/ 0 w 2219325"/>
              <a:gd name="connsiteY1-36" fmla="*/ 0 h 1514475"/>
              <a:gd name="connsiteX2-37" fmla="*/ 2219325 w 2219325"/>
              <a:gd name="connsiteY2-38" fmla="*/ 0 h 1514475"/>
              <a:gd name="connsiteX3-39" fmla="*/ 2219325 w 2219325"/>
              <a:gd name="connsiteY3-40" fmla="*/ 1514475 h 1514475"/>
              <a:gd name="connsiteX4-41" fmla="*/ 0 w 2219325"/>
              <a:gd name="connsiteY4-42" fmla="*/ 1514475 h 1514475"/>
              <a:gd name="connsiteX5-43" fmla="*/ 0 w 2219325"/>
              <a:gd name="connsiteY5-44" fmla="*/ 1214437 h 1514475"/>
              <a:gd name="connsiteX6-45" fmla="*/ 238125 w 2219325"/>
              <a:gd name="connsiteY6-46" fmla="*/ 1214437 h 1514475"/>
              <a:gd name="connsiteX0-47" fmla="*/ 0 w 2219325"/>
              <a:gd name="connsiteY0-48" fmla="*/ 300037 h 1514475"/>
              <a:gd name="connsiteX1-49" fmla="*/ 0 w 2219325"/>
              <a:gd name="connsiteY1-50" fmla="*/ 0 h 1514475"/>
              <a:gd name="connsiteX2-51" fmla="*/ 2219325 w 2219325"/>
              <a:gd name="connsiteY2-52" fmla="*/ 0 h 1514475"/>
              <a:gd name="connsiteX3-53" fmla="*/ 2219325 w 2219325"/>
              <a:gd name="connsiteY3-54" fmla="*/ 1514475 h 1514475"/>
              <a:gd name="connsiteX4-55" fmla="*/ 0 w 2219325"/>
              <a:gd name="connsiteY4-56" fmla="*/ 1514475 h 1514475"/>
              <a:gd name="connsiteX5-57" fmla="*/ 0 w 2219325"/>
              <a:gd name="connsiteY5-58" fmla="*/ 1214437 h 1514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219325" h="1514475">
                <a:moveTo>
                  <a:pt x="0" y="300037"/>
                </a:moveTo>
                <a:lnTo>
                  <a:pt x="0" y="0"/>
                </a:lnTo>
                <a:lnTo>
                  <a:pt x="2219325" y="0"/>
                </a:lnTo>
                <a:lnTo>
                  <a:pt x="2219325" y="1514475"/>
                </a:lnTo>
                <a:lnTo>
                  <a:pt x="0" y="1514475"/>
                </a:lnTo>
                <a:lnTo>
                  <a:pt x="0" y="1214437"/>
                </a:lnTo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anchor="ctr"/>
          <a:p>
            <a:pPr algn="ctr">
              <a:defRPr/>
            </a:pP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6"/>
          <p:cNvSpPr txBox="1"/>
          <p:nvPr>
            <p:custDataLst>
              <p:tags r:id="rId3"/>
            </p:custDataLst>
          </p:nvPr>
        </p:nvSpPr>
        <p:spPr>
          <a:xfrm>
            <a:off x="2867025" y="410210"/>
            <a:ext cx="408940" cy="1352550"/>
          </a:xfrm>
          <a:prstGeom prst="rect">
            <a:avLst/>
          </a:prstGeom>
          <a:noFill/>
        </p:spPr>
        <p:txBody>
          <a:bodyPr vert="vert" lIns="0" tIns="0" rIns="0" bIns="0" anchor="ctr"/>
          <a:p>
            <a:pPr algn="ctr">
              <a:defRPr/>
            </a:pPr>
            <a:r>
              <a:rPr lang="en-US" altLang="zh-CN" sz="3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3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0725" y="686435"/>
            <a:ext cx="11639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参考资料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28850" y="2701290"/>
            <a:ext cx="4301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大部分知识来自百度百科以及维基百科</a:t>
            </a:r>
            <a:endParaRPr lang="zh-CN" altLang="en-US"/>
          </a:p>
          <a:p>
            <a:r>
              <a:rPr lang="zh-CN" altLang="en-US">
                <a:hlinkClick r:id="rId4"/>
              </a:rPr>
              <a:t>http://wiki.mbalib.com/wiki/%E8%BF%AD%E4%BB%A3%E6%A8%A1%E5%9E%8B</a:t>
            </a:r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 descr="C:\Users\Administrator\Desktop\未标题-2.jpg未标题-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" y="0"/>
            <a:ext cx="9142730" cy="5143500"/>
          </a:xfrm>
          <a:prstGeom prst="rect">
            <a:avLst/>
          </a:prstGeom>
        </p:spPr>
      </p:pic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257180" y="230201"/>
            <a:ext cx="2507617" cy="1711300"/>
          </a:xfrm>
          <a:custGeom>
            <a:avLst/>
            <a:gdLst>
              <a:gd name="connsiteX0" fmla="*/ 0 w 2219325"/>
              <a:gd name="connsiteY0" fmla="*/ 0 h 1514475"/>
              <a:gd name="connsiteX1" fmla="*/ 2219325 w 2219325"/>
              <a:gd name="connsiteY1" fmla="*/ 0 h 1514475"/>
              <a:gd name="connsiteX2" fmla="*/ 2219325 w 2219325"/>
              <a:gd name="connsiteY2" fmla="*/ 1514475 h 1514475"/>
              <a:gd name="connsiteX3" fmla="*/ 0 w 2219325"/>
              <a:gd name="connsiteY3" fmla="*/ 1514475 h 1514475"/>
              <a:gd name="connsiteX4" fmla="*/ 0 w 2219325"/>
              <a:gd name="connsiteY4" fmla="*/ 1214437 h 1514475"/>
              <a:gd name="connsiteX5" fmla="*/ 238125 w 2219325"/>
              <a:gd name="connsiteY5" fmla="*/ 1214437 h 1514475"/>
              <a:gd name="connsiteX6" fmla="*/ 238125 w 2219325"/>
              <a:gd name="connsiteY6" fmla="*/ 300037 h 1514475"/>
              <a:gd name="connsiteX7" fmla="*/ 0 w 2219325"/>
              <a:gd name="connsiteY7" fmla="*/ 300037 h 1514475"/>
              <a:gd name="connsiteX0-1" fmla="*/ 238125 w 2219325"/>
              <a:gd name="connsiteY0-2" fmla="*/ 300037 h 1514475"/>
              <a:gd name="connsiteX1-3" fmla="*/ 0 w 2219325"/>
              <a:gd name="connsiteY1-4" fmla="*/ 300037 h 1514475"/>
              <a:gd name="connsiteX2-5" fmla="*/ 0 w 2219325"/>
              <a:gd name="connsiteY2-6" fmla="*/ 0 h 1514475"/>
              <a:gd name="connsiteX3-7" fmla="*/ 2219325 w 2219325"/>
              <a:gd name="connsiteY3-8" fmla="*/ 0 h 1514475"/>
              <a:gd name="connsiteX4-9" fmla="*/ 2219325 w 2219325"/>
              <a:gd name="connsiteY4-10" fmla="*/ 1514475 h 1514475"/>
              <a:gd name="connsiteX5-11" fmla="*/ 0 w 2219325"/>
              <a:gd name="connsiteY5-12" fmla="*/ 1514475 h 1514475"/>
              <a:gd name="connsiteX6-13" fmla="*/ 0 w 2219325"/>
              <a:gd name="connsiteY6-14" fmla="*/ 1214437 h 1514475"/>
              <a:gd name="connsiteX7-15" fmla="*/ 238125 w 2219325"/>
              <a:gd name="connsiteY7-16" fmla="*/ 1214437 h 1514475"/>
              <a:gd name="connsiteX8" fmla="*/ 329565 w 2219325"/>
              <a:gd name="connsiteY8" fmla="*/ 391477 h 1514475"/>
              <a:gd name="connsiteX0-17" fmla="*/ 0 w 2219325"/>
              <a:gd name="connsiteY0-18" fmla="*/ 300037 h 1514475"/>
              <a:gd name="connsiteX1-19" fmla="*/ 0 w 2219325"/>
              <a:gd name="connsiteY1-20" fmla="*/ 0 h 1514475"/>
              <a:gd name="connsiteX2-21" fmla="*/ 2219325 w 2219325"/>
              <a:gd name="connsiteY2-22" fmla="*/ 0 h 1514475"/>
              <a:gd name="connsiteX3-23" fmla="*/ 2219325 w 2219325"/>
              <a:gd name="connsiteY3-24" fmla="*/ 1514475 h 1514475"/>
              <a:gd name="connsiteX4-25" fmla="*/ 0 w 2219325"/>
              <a:gd name="connsiteY4-26" fmla="*/ 1514475 h 1514475"/>
              <a:gd name="connsiteX5-27" fmla="*/ 0 w 2219325"/>
              <a:gd name="connsiteY5-28" fmla="*/ 1214437 h 1514475"/>
              <a:gd name="connsiteX6-29" fmla="*/ 238125 w 2219325"/>
              <a:gd name="connsiteY6-30" fmla="*/ 1214437 h 1514475"/>
              <a:gd name="connsiteX7-31" fmla="*/ 329565 w 2219325"/>
              <a:gd name="connsiteY7-32" fmla="*/ 391477 h 1514475"/>
              <a:gd name="connsiteX0-33" fmla="*/ 0 w 2219325"/>
              <a:gd name="connsiteY0-34" fmla="*/ 300037 h 1514475"/>
              <a:gd name="connsiteX1-35" fmla="*/ 0 w 2219325"/>
              <a:gd name="connsiteY1-36" fmla="*/ 0 h 1514475"/>
              <a:gd name="connsiteX2-37" fmla="*/ 2219325 w 2219325"/>
              <a:gd name="connsiteY2-38" fmla="*/ 0 h 1514475"/>
              <a:gd name="connsiteX3-39" fmla="*/ 2219325 w 2219325"/>
              <a:gd name="connsiteY3-40" fmla="*/ 1514475 h 1514475"/>
              <a:gd name="connsiteX4-41" fmla="*/ 0 w 2219325"/>
              <a:gd name="connsiteY4-42" fmla="*/ 1514475 h 1514475"/>
              <a:gd name="connsiteX5-43" fmla="*/ 0 w 2219325"/>
              <a:gd name="connsiteY5-44" fmla="*/ 1214437 h 1514475"/>
              <a:gd name="connsiteX6-45" fmla="*/ 238125 w 2219325"/>
              <a:gd name="connsiteY6-46" fmla="*/ 1214437 h 1514475"/>
              <a:gd name="connsiteX0-47" fmla="*/ 0 w 2219325"/>
              <a:gd name="connsiteY0-48" fmla="*/ 300037 h 1514475"/>
              <a:gd name="connsiteX1-49" fmla="*/ 0 w 2219325"/>
              <a:gd name="connsiteY1-50" fmla="*/ 0 h 1514475"/>
              <a:gd name="connsiteX2-51" fmla="*/ 2219325 w 2219325"/>
              <a:gd name="connsiteY2-52" fmla="*/ 0 h 1514475"/>
              <a:gd name="connsiteX3-53" fmla="*/ 2219325 w 2219325"/>
              <a:gd name="connsiteY3-54" fmla="*/ 1514475 h 1514475"/>
              <a:gd name="connsiteX4-55" fmla="*/ 0 w 2219325"/>
              <a:gd name="connsiteY4-56" fmla="*/ 1514475 h 1514475"/>
              <a:gd name="connsiteX5-57" fmla="*/ 0 w 2219325"/>
              <a:gd name="connsiteY5-58" fmla="*/ 1214437 h 1514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219325" h="1514475">
                <a:moveTo>
                  <a:pt x="0" y="300037"/>
                </a:moveTo>
                <a:lnTo>
                  <a:pt x="0" y="0"/>
                </a:lnTo>
                <a:lnTo>
                  <a:pt x="2219325" y="0"/>
                </a:lnTo>
                <a:lnTo>
                  <a:pt x="2219325" y="1514475"/>
                </a:lnTo>
                <a:lnTo>
                  <a:pt x="0" y="1514475"/>
                </a:lnTo>
                <a:lnTo>
                  <a:pt x="0" y="1214437"/>
                </a:lnTo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anchor="ctr"/>
          <a:p>
            <a:pPr algn="ctr">
              <a:defRPr/>
            </a:pP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6"/>
          <p:cNvSpPr txBox="1"/>
          <p:nvPr>
            <p:custDataLst>
              <p:tags r:id="rId3"/>
            </p:custDataLst>
          </p:nvPr>
        </p:nvSpPr>
        <p:spPr>
          <a:xfrm>
            <a:off x="2867025" y="410210"/>
            <a:ext cx="408940" cy="1352550"/>
          </a:xfrm>
          <a:prstGeom prst="rect">
            <a:avLst/>
          </a:prstGeom>
          <a:noFill/>
        </p:spPr>
        <p:txBody>
          <a:bodyPr vert="vert" lIns="0" tIns="0" rIns="0" bIns="0" anchor="ctr"/>
          <a:p>
            <a:pPr algn="ctr">
              <a:defRPr/>
            </a:pPr>
            <a:r>
              <a:rPr lang="en-US" altLang="zh-CN" sz="3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3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0725" y="686435"/>
            <a:ext cx="11639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小组分工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31720" y="2663190"/>
            <a:ext cx="56368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曹依娜：</a:t>
            </a:r>
            <a:r>
              <a:rPr lang="en-US" altLang="zh-CN"/>
              <a:t>PPT</a:t>
            </a:r>
            <a:r>
              <a:rPr lang="zh-CN" altLang="en-US"/>
              <a:t>的制作和小组会议过程各方面事情的记录</a:t>
            </a:r>
            <a:endParaRPr lang="zh-CN" altLang="en-US"/>
          </a:p>
          <a:p>
            <a:r>
              <a:rPr lang="zh-CN" altLang="en-US"/>
              <a:t>其余四人（梁晗昕，查振宇，陈杭俊，林伟）：</a:t>
            </a:r>
            <a:endParaRPr lang="zh-CN" altLang="en-US"/>
          </a:p>
          <a:p>
            <a:r>
              <a:rPr lang="zh-CN" altLang="en-US"/>
              <a:t>              负责关于迭代模型的各个知识的采集</a:t>
            </a:r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strator\Desktop\未标题-2.jpg未标题-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" y="0"/>
            <a:ext cx="9142730" cy="51435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369820" y="2470785"/>
            <a:ext cx="55524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6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C:\Users\Administrator\Desktop\未标题-2.jpg未标题-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20444" y="0"/>
            <a:ext cx="9142730" cy="5143500"/>
          </a:xfrm>
          <a:prstGeom prst="rect">
            <a:avLst/>
          </a:prstGeom>
        </p:spPr>
      </p:pic>
      <p:sp>
        <p:nvSpPr>
          <p:cNvPr id="54" name="MH_Others_1"/>
          <p:cNvSpPr txBox="1"/>
          <p:nvPr>
            <p:custDataLst>
              <p:tags r:id="rId2"/>
            </p:custDataLst>
          </p:nvPr>
        </p:nvSpPr>
        <p:spPr>
          <a:xfrm>
            <a:off x="1952711" y="1347614"/>
            <a:ext cx="2044019" cy="7225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7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  <a:endParaRPr lang="zh-CN" altLang="en-US" sz="47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MH_Others_2"/>
          <p:cNvSpPr txBox="1"/>
          <p:nvPr>
            <p:custDataLst>
              <p:tags r:id="rId3"/>
            </p:custDataLst>
          </p:nvPr>
        </p:nvSpPr>
        <p:spPr>
          <a:xfrm>
            <a:off x="1963035" y="2070125"/>
            <a:ext cx="2023371" cy="3065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" name="组合 23"/>
          <p:cNvGrpSpPr/>
          <p:nvPr/>
        </p:nvGrpSpPr>
        <p:grpSpPr>
          <a:xfrm>
            <a:off x="4376730" y="1062280"/>
            <a:ext cx="3215826" cy="488307"/>
            <a:chOff x="4357092" y="1347614"/>
            <a:chExt cx="3215268" cy="488156"/>
          </a:xfrm>
        </p:grpSpPr>
        <p:sp>
          <p:nvSpPr>
            <p:cNvPr id="57" name="MH_SubTitle_1"/>
            <p:cNvSpPr txBox="1"/>
            <p:nvPr>
              <p:custDataLst>
                <p:tags r:id="rId4"/>
              </p:custDataLst>
            </p:nvPr>
          </p:nvSpPr>
          <p:spPr>
            <a:xfrm>
              <a:off x="5391574" y="1485996"/>
              <a:ext cx="2180786" cy="276774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迭代模型的定义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8" name="组合 2"/>
            <p:cNvGrpSpPr/>
            <p:nvPr/>
          </p:nvGrpSpPr>
          <p:grpSpPr>
            <a:xfrm>
              <a:off x="4357092" y="1347614"/>
              <a:ext cx="802436" cy="488156"/>
              <a:chOff x="6127160" y="2096130"/>
              <a:chExt cx="1128426" cy="686432"/>
            </a:xfrm>
          </p:grpSpPr>
          <p:cxnSp>
            <p:nvCxnSpPr>
              <p:cNvPr id="59" name="MH_Other_1"/>
              <p:cNvCxnSpPr/>
              <p:nvPr>
                <p:custDataLst>
                  <p:tags r:id="rId5"/>
                </p:custDataLst>
              </p:nvPr>
            </p:nvCxnSpPr>
            <p:spPr>
              <a:xfrm flipH="1">
                <a:off x="6525624" y="2096130"/>
                <a:ext cx="729962" cy="68643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MH_Other_2"/>
              <p:cNvSpPr/>
              <p:nvPr>
                <p:custDataLst>
                  <p:tags r:id="rId6"/>
                </p:custDataLst>
              </p:nvPr>
            </p:nvSpPr>
            <p:spPr>
              <a:xfrm>
                <a:off x="6145577" y="2497943"/>
                <a:ext cx="532403" cy="242763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33" anchor="ctr">
                <a:normAutofit fontScale="7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MH_Other_3"/>
              <p:cNvSpPr txBox="1"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127160" y="2108477"/>
                <a:ext cx="565888" cy="389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da-DK" altLang="zh-CN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A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组合 24"/>
          <p:cNvGrpSpPr/>
          <p:nvPr/>
        </p:nvGrpSpPr>
        <p:grpSpPr>
          <a:xfrm>
            <a:off x="4376730" y="1888804"/>
            <a:ext cx="3215826" cy="488307"/>
            <a:chOff x="4357092" y="2091358"/>
            <a:chExt cx="3215268" cy="488156"/>
          </a:xfrm>
        </p:grpSpPr>
        <p:sp>
          <p:nvSpPr>
            <p:cNvPr id="63" name="MH_SubTitle_2"/>
            <p:cNvSpPr txBox="1"/>
            <p:nvPr>
              <p:custDataLst>
                <p:tags r:id="rId8"/>
              </p:custDataLst>
            </p:nvPr>
          </p:nvSpPr>
          <p:spPr>
            <a:xfrm>
              <a:off x="5391574" y="2229344"/>
              <a:ext cx="2180786" cy="276774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选择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64" name="组合 6"/>
            <p:cNvGrpSpPr/>
            <p:nvPr/>
          </p:nvGrpSpPr>
          <p:grpSpPr>
            <a:xfrm>
              <a:off x="4357092" y="2091358"/>
              <a:ext cx="802436" cy="488156"/>
              <a:chOff x="6127160" y="3142521"/>
              <a:chExt cx="1128426" cy="686432"/>
            </a:xfrm>
          </p:grpSpPr>
          <p:cxnSp>
            <p:nvCxnSpPr>
              <p:cNvPr id="65" name="MH_Other_4"/>
              <p:cNvCxnSpPr/>
              <p:nvPr>
                <p:custDataLst>
                  <p:tags r:id="rId9"/>
                </p:custDataLst>
              </p:nvPr>
            </p:nvCxnSpPr>
            <p:spPr>
              <a:xfrm flipH="1">
                <a:off x="6525624" y="3142521"/>
                <a:ext cx="729962" cy="686432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MH_Other_5"/>
              <p:cNvSpPr/>
              <p:nvPr>
                <p:custDataLst>
                  <p:tags r:id="rId10"/>
                </p:custDataLst>
              </p:nvPr>
            </p:nvSpPr>
            <p:spPr>
              <a:xfrm>
                <a:off x="6145577" y="3544334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33" anchor="ctr">
                <a:normAutofit fontScale="7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MH_Other_6"/>
              <p:cNvSpPr txBox="1"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127160" y="3154868"/>
                <a:ext cx="565888" cy="389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B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8" name="组合 25"/>
          <p:cNvGrpSpPr/>
          <p:nvPr/>
        </p:nvGrpSpPr>
        <p:grpSpPr>
          <a:xfrm>
            <a:off x="4390065" y="2530540"/>
            <a:ext cx="3215826" cy="488307"/>
            <a:chOff x="4357092" y="2835101"/>
            <a:chExt cx="3215268" cy="488156"/>
          </a:xfrm>
        </p:grpSpPr>
        <p:sp>
          <p:nvSpPr>
            <p:cNvPr id="69" name="MH_SubTitle_3"/>
            <p:cNvSpPr txBox="1"/>
            <p:nvPr>
              <p:custDataLst>
                <p:tags r:id="rId12"/>
              </p:custDataLst>
            </p:nvPr>
          </p:nvSpPr>
          <p:spPr>
            <a:xfrm>
              <a:off x="5391574" y="2972692"/>
              <a:ext cx="2180786" cy="276774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优点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70" name="组合 7"/>
            <p:cNvGrpSpPr/>
            <p:nvPr/>
          </p:nvGrpSpPr>
          <p:grpSpPr>
            <a:xfrm>
              <a:off x="4357092" y="2835101"/>
              <a:ext cx="802436" cy="488156"/>
              <a:chOff x="6127160" y="4187237"/>
              <a:chExt cx="1128426" cy="686432"/>
            </a:xfrm>
          </p:grpSpPr>
          <p:cxnSp>
            <p:nvCxnSpPr>
              <p:cNvPr id="71" name="MH_Other_7"/>
              <p:cNvCxnSpPr/>
              <p:nvPr>
                <p:custDataLst>
                  <p:tags r:id="rId13"/>
                </p:custDataLst>
              </p:nvPr>
            </p:nvCxnSpPr>
            <p:spPr>
              <a:xfrm flipH="1">
                <a:off x="6525624" y="4187237"/>
                <a:ext cx="729962" cy="68643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MH_Other_8"/>
              <p:cNvSpPr/>
              <p:nvPr>
                <p:custDataLst>
                  <p:tags r:id="rId14"/>
                </p:custDataLst>
              </p:nvPr>
            </p:nvSpPr>
            <p:spPr>
              <a:xfrm>
                <a:off x="6145577" y="4589050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33" anchor="ctr">
                <a:normAutofit fontScale="7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3" name="MH_Other_9"/>
              <p:cNvSpPr txBox="1"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6127160" y="4199584"/>
                <a:ext cx="565888" cy="389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C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4" name="组合 26"/>
          <p:cNvGrpSpPr/>
          <p:nvPr/>
        </p:nvGrpSpPr>
        <p:grpSpPr>
          <a:xfrm>
            <a:off x="4390065" y="3255466"/>
            <a:ext cx="3215826" cy="487116"/>
            <a:chOff x="4357092" y="3578845"/>
            <a:chExt cx="3215268" cy="486966"/>
          </a:xfrm>
        </p:grpSpPr>
        <p:sp>
          <p:nvSpPr>
            <p:cNvPr id="75" name="MH_SubTitle_4"/>
            <p:cNvSpPr txBox="1"/>
            <p:nvPr>
              <p:custDataLst>
                <p:tags r:id="rId16"/>
              </p:custDataLst>
            </p:nvPr>
          </p:nvSpPr>
          <p:spPr>
            <a:xfrm>
              <a:off x="5391574" y="3716040"/>
              <a:ext cx="2180786" cy="276775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使用条件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76" name="组合 9"/>
            <p:cNvGrpSpPr/>
            <p:nvPr/>
          </p:nvGrpSpPr>
          <p:grpSpPr>
            <a:xfrm>
              <a:off x="4357092" y="3578845"/>
              <a:ext cx="802436" cy="486966"/>
              <a:chOff x="6127160" y="5233626"/>
              <a:chExt cx="1128426" cy="684758"/>
            </a:xfrm>
          </p:grpSpPr>
          <p:cxnSp>
            <p:nvCxnSpPr>
              <p:cNvPr id="77" name="MH_Other_10"/>
              <p:cNvCxnSpPr/>
              <p:nvPr>
                <p:custDataLst>
                  <p:tags r:id="rId17"/>
                </p:custDataLst>
              </p:nvPr>
            </p:nvCxnSpPr>
            <p:spPr>
              <a:xfrm flipH="1">
                <a:off x="6525624" y="5233626"/>
                <a:ext cx="729962" cy="684758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MH_Other_11"/>
              <p:cNvSpPr/>
              <p:nvPr>
                <p:custDataLst>
                  <p:tags r:id="rId18"/>
                </p:custDataLst>
              </p:nvPr>
            </p:nvSpPr>
            <p:spPr>
              <a:xfrm>
                <a:off x="6145577" y="5635440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33" anchor="ctr">
                <a:normAutofit fontScale="7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9" name="MH_Other_12"/>
              <p:cNvSpPr txBox="1"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127160" y="5245974"/>
                <a:ext cx="565888" cy="389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D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组合 23"/>
          <p:cNvGrpSpPr/>
          <p:nvPr/>
        </p:nvGrpSpPr>
        <p:grpSpPr>
          <a:xfrm>
            <a:off x="4403400" y="3995345"/>
            <a:ext cx="3215826" cy="488307"/>
            <a:chOff x="4357092" y="1347614"/>
            <a:chExt cx="3215268" cy="488156"/>
          </a:xfrm>
        </p:grpSpPr>
        <p:sp>
          <p:nvSpPr>
            <p:cNvPr id="9" name="MH_SubTitle_1"/>
            <p:cNvSpPr txBox="1"/>
            <p:nvPr>
              <p:custDataLst>
                <p:tags r:id="rId20"/>
              </p:custDataLst>
            </p:nvPr>
          </p:nvSpPr>
          <p:spPr>
            <a:xfrm>
              <a:off x="5391574" y="1485996"/>
              <a:ext cx="2180786" cy="276774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参考文献及小组分工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0" name="组合 2"/>
            <p:cNvGrpSpPr/>
            <p:nvPr/>
          </p:nvGrpSpPr>
          <p:grpSpPr>
            <a:xfrm>
              <a:off x="4357092" y="1347614"/>
              <a:ext cx="802436" cy="488156"/>
              <a:chOff x="6127160" y="2096130"/>
              <a:chExt cx="1128426" cy="686432"/>
            </a:xfrm>
          </p:grpSpPr>
          <p:cxnSp>
            <p:nvCxnSpPr>
              <p:cNvPr id="11" name="MH_Other_1"/>
              <p:cNvCxnSpPr/>
              <p:nvPr>
                <p:custDataLst>
                  <p:tags r:id="rId21"/>
                </p:custDataLst>
              </p:nvPr>
            </p:nvCxnSpPr>
            <p:spPr>
              <a:xfrm flipH="1">
                <a:off x="6525624" y="2096130"/>
                <a:ext cx="729962" cy="68643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MH_Other_2"/>
              <p:cNvSpPr/>
              <p:nvPr>
                <p:custDataLst>
                  <p:tags r:id="rId22"/>
                </p:custDataLst>
              </p:nvPr>
            </p:nvSpPr>
            <p:spPr>
              <a:xfrm>
                <a:off x="6145577" y="2497943"/>
                <a:ext cx="532403" cy="242763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33" anchor="ctr">
                <a:normAutofit fontScale="7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MH_Other_3"/>
              <p:cNvSpPr txBox="1"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6127160" y="2108750"/>
                <a:ext cx="565888" cy="389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da-DK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E</a:t>
                </a:r>
                <a:endParaRPr lang="en-US" altLang="da-DK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window dir="vert"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C:\Users\Administrator\Desktop\未标题-2.jpg未标题-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78741" y="0"/>
            <a:ext cx="9142730" cy="5143500"/>
          </a:xfrm>
          <a:prstGeom prst="rect">
            <a:avLst/>
          </a:prstGeom>
        </p:spPr>
      </p:pic>
      <p:sp>
        <p:nvSpPr>
          <p:cNvPr id="27" name="任意多边形 26"/>
          <p:cNvSpPr/>
          <p:nvPr>
            <p:custDataLst>
              <p:tags r:id="rId2"/>
            </p:custDataLst>
          </p:nvPr>
        </p:nvSpPr>
        <p:spPr>
          <a:xfrm>
            <a:off x="1257180" y="230201"/>
            <a:ext cx="2507617" cy="1711300"/>
          </a:xfrm>
          <a:custGeom>
            <a:avLst/>
            <a:gdLst>
              <a:gd name="connsiteX0" fmla="*/ 0 w 2219325"/>
              <a:gd name="connsiteY0" fmla="*/ 0 h 1514475"/>
              <a:gd name="connsiteX1" fmla="*/ 2219325 w 2219325"/>
              <a:gd name="connsiteY1" fmla="*/ 0 h 1514475"/>
              <a:gd name="connsiteX2" fmla="*/ 2219325 w 2219325"/>
              <a:gd name="connsiteY2" fmla="*/ 1514475 h 1514475"/>
              <a:gd name="connsiteX3" fmla="*/ 0 w 2219325"/>
              <a:gd name="connsiteY3" fmla="*/ 1514475 h 1514475"/>
              <a:gd name="connsiteX4" fmla="*/ 0 w 2219325"/>
              <a:gd name="connsiteY4" fmla="*/ 1214437 h 1514475"/>
              <a:gd name="connsiteX5" fmla="*/ 238125 w 2219325"/>
              <a:gd name="connsiteY5" fmla="*/ 1214437 h 1514475"/>
              <a:gd name="connsiteX6" fmla="*/ 238125 w 2219325"/>
              <a:gd name="connsiteY6" fmla="*/ 300037 h 1514475"/>
              <a:gd name="connsiteX7" fmla="*/ 0 w 2219325"/>
              <a:gd name="connsiteY7" fmla="*/ 300037 h 1514475"/>
              <a:gd name="connsiteX0-1" fmla="*/ 238125 w 2219325"/>
              <a:gd name="connsiteY0-2" fmla="*/ 300037 h 1514475"/>
              <a:gd name="connsiteX1-3" fmla="*/ 0 w 2219325"/>
              <a:gd name="connsiteY1-4" fmla="*/ 300037 h 1514475"/>
              <a:gd name="connsiteX2-5" fmla="*/ 0 w 2219325"/>
              <a:gd name="connsiteY2-6" fmla="*/ 0 h 1514475"/>
              <a:gd name="connsiteX3-7" fmla="*/ 2219325 w 2219325"/>
              <a:gd name="connsiteY3-8" fmla="*/ 0 h 1514475"/>
              <a:gd name="connsiteX4-9" fmla="*/ 2219325 w 2219325"/>
              <a:gd name="connsiteY4-10" fmla="*/ 1514475 h 1514475"/>
              <a:gd name="connsiteX5-11" fmla="*/ 0 w 2219325"/>
              <a:gd name="connsiteY5-12" fmla="*/ 1514475 h 1514475"/>
              <a:gd name="connsiteX6-13" fmla="*/ 0 w 2219325"/>
              <a:gd name="connsiteY6-14" fmla="*/ 1214437 h 1514475"/>
              <a:gd name="connsiteX7-15" fmla="*/ 238125 w 2219325"/>
              <a:gd name="connsiteY7-16" fmla="*/ 1214437 h 1514475"/>
              <a:gd name="connsiteX8" fmla="*/ 329565 w 2219325"/>
              <a:gd name="connsiteY8" fmla="*/ 391477 h 1514475"/>
              <a:gd name="connsiteX0-17" fmla="*/ 0 w 2219325"/>
              <a:gd name="connsiteY0-18" fmla="*/ 300037 h 1514475"/>
              <a:gd name="connsiteX1-19" fmla="*/ 0 w 2219325"/>
              <a:gd name="connsiteY1-20" fmla="*/ 0 h 1514475"/>
              <a:gd name="connsiteX2-21" fmla="*/ 2219325 w 2219325"/>
              <a:gd name="connsiteY2-22" fmla="*/ 0 h 1514475"/>
              <a:gd name="connsiteX3-23" fmla="*/ 2219325 w 2219325"/>
              <a:gd name="connsiteY3-24" fmla="*/ 1514475 h 1514475"/>
              <a:gd name="connsiteX4-25" fmla="*/ 0 w 2219325"/>
              <a:gd name="connsiteY4-26" fmla="*/ 1514475 h 1514475"/>
              <a:gd name="connsiteX5-27" fmla="*/ 0 w 2219325"/>
              <a:gd name="connsiteY5-28" fmla="*/ 1214437 h 1514475"/>
              <a:gd name="connsiteX6-29" fmla="*/ 238125 w 2219325"/>
              <a:gd name="connsiteY6-30" fmla="*/ 1214437 h 1514475"/>
              <a:gd name="connsiteX7-31" fmla="*/ 329565 w 2219325"/>
              <a:gd name="connsiteY7-32" fmla="*/ 391477 h 1514475"/>
              <a:gd name="connsiteX0-33" fmla="*/ 0 w 2219325"/>
              <a:gd name="connsiteY0-34" fmla="*/ 300037 h 1514475"/>
              <a:gd name="connsiteX1-35" fmla="*/ 0 w 2219325"/>
              <a:gd name="connsiteY1-36" fmla="*/ 0 h 1514475"/>
              <a:gd name="connsiteX2-37" fmla="*/ 2219325 w 2219325"/>
              <a:gd name="connsiteY2-38" fmla="*/ 0 h 1514475"/>
              <a:gd name="connsiteX3-39" fmla="*/ 2219325 w 2219325"/>
              <a:gd name="connsiteY3-40" fmla="*/ 1514475 h 1514475"/>
              <a:gd name="connsiteX4-41" fmla="*/ 0 w 2219325"/>
              <a:gd name="connsiteY4-42" fmla="*/ 1514475 h 1514475"/>
              <a:gd name="connsiteX5-43" fmla="*/ 0 w 2219325"/>
              <a:gd name="connsiteY5-44" fmla="*/ 1214437 h 1514475"/>
              <a:gd name="connsiteX6-45" fmla="*/ 238125 w 2219325"/>
              <a:gd name="connsiteY6-46" fmla="*/ 1214437 h 1514475"/>
              <a:gd name="connsiteX0-47" fmla="*/ 0 w 2219325"/>
              <a:gd name="connsiteY0-48" fmla="*/ 300037 h 1514475"/>
              <a:gd name="connsiteX1-49" fmla="*/ 0 w 2219325"/>
              <a:gd name="connsiteY1-50" fmla="*/ 0 h 1514475"/>
              <a:gd name="connsiteX2-51" fmla="*/ 2219325 w 2219325"/>
              <a:gd name="connsiteY2-52" fmla="*/ 0 h 1514475"/>
              <a:gd name="connsiteX3-53" fmla="*/ 2219325 w 2219325"/>
              <a:gd name="connsiteY3-54" fmla="*/ 1514475 h 1514475"/>
              <a:gd name="connsiteX4-55" fmla="*/ 0 w 2219325"/>
              <a:gd name="connsiteY4-56" fmla="*/ 1514475 h 1514475"/>
              <a:gd name="connsiteX5-57" fmla="*/ 0 w 2219325"/>
              <a:gd name="connsiteY5-58" fmla="*/ 1214437 h 1514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219325" h="1514475">
                <a:moveTo>
                  <a:pt x="0" y="300037"/>
                </a:moveTo>
                <a:lnTo>
                  <a:pt x="0" y="0"/>
                </a:lnTo>
                <a:lnTo>
                  <a:pt x="2219325" y="0"/>
                </a:lnTo>
                <a:lnTo>
                  <a:pt x="2219325" y="1514475"/>
                </a:lnTo>
                <a:lnTo>
                  <a:pt x="0" y="1514475"/>
                </a:lnTo>
                <a:lnTo>
                  <a:pt x="0" y="1214437"/>
                </a:lnTo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anchor="ctr"/>
          <a:lstStyle/>
          <a:p>
            <a:pPr algn="ctr">
              <a:defRPr/>
            </a:pP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6"/>
          <p:cNvSpPr txBox="1"/>
          <p:nvPr>
            <p:custDataLst>
              <p:tags r:id="rId3"/>
            </p:custDataLst>
          </p:nvPr>
        </p:nvSpPr>
        <p:spPr>
          <a:xfrm>
            <a:off x="2867025" y="410210"/>
            <a:ext cx="408940" cy="1352550"/>
          </a:xfrm>
          <a:prstGeom prst="rect">
            <a:avLst/>
          </a:prstGeom>
          <a:noFill/>
        </p:spPr>
        <p:txBody>
          <a:bodyPr vert="vert" lIns="0" tIns="0" rIns="0" bIns="0" anchor="ctr"/>
          <a:lstStyle/>
          <a:p>
            <a:pPr algn="ctr">
              <a:defRPr/>
            </a:pPr>
            <a:r>
              <a:rPr lang="en-US" altLang="zh-CN" sz="3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3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4722" y="840094"/>
            <a:ext cx="2819320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定义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31745" y="1762760"/>
            <a:ext cx="60775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        迭代模型是RUP推荐的周期模型。被定义为：迭代包括产生产品发布（稳定、可执行的产品版本）的全部开发活动和要使用该发布必需的所有其他外围元素。在某种程度上，开发迭代是一次完整地经过所有工作流程的过程：需求分析、设计、实施和测试工作流程。实质上，它类似小型的瀑布式项目。RUP认为，所有的阶段都可以细分为迭代。每一次的迭代都会产生一个可以发布的产品，这个产品是最终产品的一个子集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6000">
        <p14:window dir="vert"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" name="图片 9" descr="C:\Users\Administrator\Desktop\未标题-2.jpg未标题-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78741" y="0"/>
            <a:ext cx="9142730" cy="5143500"/>
          </a:xfrm>
          <a:prstGeom prst="rect">
            <a:avLst/>
          </a:prstGeom>
        </p:spPr>
      </p:pic>
      <p:pic>
        <p:nvPicPr>
          <p:cNvPr id="4" name="图片 3" descr="迭代式模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655" y="1385570"/>
            <a:ext cx="4504690" cy="2371725"/>
          </a:xfrm>
          <a:prstGeom prst="rect">
            <a:avLst/>
          </a:prstGeom>
        </p:spPr>
      </p:pic>
    </p:spTree>
  </p:cSld>
  <p:clrMapOvr>
    <a:masterClrMapping/>
  </p:clrMapOvr>
  <p:transition spd="slow"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" name="图片 9" descr="C:\Users\Administrator\Desktop\未标题-2.jpg未标题-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78741" y="0"/>
            <a:ext cx="9142730" cy="5143500"/>
          </a:xfrm>
          <a:prstGeom prst="rect">
            <a:avLst/>
          </a:prstGeom>
        </p:spPr>
      </p:pic>
      <p:sp>
        <p:nvSpPr>
          <p:cNvPr id="27" name="任意多边形 26"/>
          <p:cNvSpPr/>
          <p:nvPr>
            <p:custDataLst>
              <p:tags r:id="rId2"/>
            </p:custDataLst>
          </p:nvPr>
        </p:nvSpPr>
        <p:spPr>
          <a:xfrm>
            <a:off x="1257180" y="230201"/>
            <a:ext cx="2507617" cy="1711300"/>
          </a:xfrm>
          <a:custGeom>
            <a:avLst/>
            <a:gdLst>
              <a:gd name="connsiteX0" fmla="*/ 0 w 2219325"/>
              <a:gd name="connsiteY0" fmla="*/ 0 h 1514475"/>
              <a:gd name="connsiteX1" fmla="*/ 2219325 w 2219325"/>
              <a:gd name="connsiteY1" fmla="*/ 0 h 1514475"/>
              <a:gd name="connsiteX2" fmla="*/ 2219325 w 2219325"/>
              <a:gd name="connsiteY2" fmla="*/ 1514475 h 1514475"/>
              <a:gd name="connsiteX3" fmla="*/ 0 w 2219325"/>
              <a:gd name="connsiteY3" fmla="*/ 1514475 h 1514475"/>
              <a:gd name="connsiteX4" fmla="*/ 0 w 2219325"/>
              <a:gd name="connsiteY4" fmla="*/ 1214437 h 1514475"/>
              <a:gd name="connsiteX5" fmla="*/ 238125 w 2219325"/>
              <a:gd name="connsiteY5" fmla="*/ 1214437 h 1514475"/>
              <a:gd name="connsiteX6" fmla="*/ 238125 w 2219325"/>
              <a:gd name="connsiteY6" fmla="*/ 300037 h 1514475"/>
              <a:gd name="connsiteX7" fmla="*/ 0 w 2219325"/>
              <a:gd name="connsiteY7" fmla="*/ 300037 h 1514475"/>
              <a:gd name="connsiteX0-1" fmla="*/ 238125 w 2219325"/>
              <a:gd name="connsiteY0-2" fmla="*/ 300037 h 1514475"/>
              <a:gd name="connsiteX1-3" fmla="*/ 0 w 2219325"/>
              <a:gd name="connsiteY1-4" fmla="*/ 300037 h 1514475"/>
              <a:gd name="connsiteX2-5" fmla="*/ 0 w 2219325"/>
              <a:gd name="connsiteY2-6" fmla="*/ 0 h 1514475"/>
              <a:gd name="connsiteX3-7" fmla="*/ 2219325 w 2219325"/>
              <a:gd name="connsiteY3-8" fmla="*/ 0 h 1514475"/>
              <a:gd name="connsiteX4-9" fmla="*/ 2219325 w 2219325"/>
              <a:gd name="connsiteY4-10" fmla="*/ 1514475 h 1514475"/>
              <a:gd name="connsiteX5-11" fmla="*/ 0 w 2219325"/>
              <a:gd name="connsiteY5-12" fmla="*/ 1514475 h 1514475"/>
              <a:gd name="connsiteX6-13" fmla="*/ 0 w 2219325"/>
              <a:gd name="connsiteY6-14" fmla="*/ 1214437 h 1514475"/>
              <a:gd name="connsiteX7-15" fmla="*/ 238125 w 2219325"/>
              <a:gd name="connsiteY7-16" fmla="*/ 1214437 h 1514475"/>
              <a:gd name="connsiteX8" fmla="*/ 329565 w 2219325"/>
              <a:gd name="connsiteY8" fmla="*/ 391477 h 1514475"/>
              <a:gd name="connsiteX0-17" fmla="*/ 0 w 2219325"/>
              <a:gd name="connsiteY0-18" fmla="*/ 300037 h 1514475"/>
              <a:gd name="connsiteX1-19" fmla="*/ 0 w 2219325"/>
              <a:gd name="connsiteY1-20" fmla="*/ 0 h 1514475"/>
              <a:gd name="connsiteX2-21" fmla="*/ 2219325 w 2219325"/>
              <a:gd name="connsiteY2-22" fmla="*/ 0 h 1514475"/>
              <a:gd name="connsiteX3-23" fmla="*/ 2219325 w 2219325"/>
              <a:gd name="connsiteY3-24" fmla="*/ 1514475 h 1514475"/>
              <a:gd name="connsiteX4-25" fmla="*/ 0 w 2219325"/>
              <a:gd name="connsiteY4-26" fmla="*/ 1514475 h 1514475"/>
              <a:gd name="connsiteX5-27" fmla="*/ 0 w 2219325"/>
              <a:gd name="connsiteY5-28" fmla="*/ 1214437 h 1514475"/>
              <a:gd name="connsiteX6-29" fmla="*/ 238125 w 2219325"/>
              <a:gd name="connsiteY6-30" fmla="*/ 1214437 h 1514475"/>
              <a:gd name="connsiteX7-31" fmla="*/ 329565 w 2219325"/>
              <a:gd name="connsiteY7-32" fmla="*/ 391477 h 1514475"/>
              <a:gd name="connsiteX0-33" fmla="*/ 0 w 2219325"/>
              <a:gd name="connsiteY0-34" fmla="*/ 300037 h 1514475"/>
              <a:gd name="connsiteX1-35" fmla="*/ 0 w 2219325"/>
              <a:gd name="connsiteY1-36" fmla="*/ 0 h 1514475"/>
              <a:gd name="connsiteX2-37" fmla="*/ 2219325 w 2219325"/>
              <a:gd name="connsiteY2-38" fmla="*/ 0 h 1514475"/>
              <a:gd name="connsiteX3-39" fmla="*/ 2219325 w 2219325"/>
              <a:gd name="connsiteY3-40" fmla="*/ 1514475 h 1514475"/>
              <a:gd name="connsiteX4-41" fmla="*/ 0 w 2219325"/>
              <a:gd name="connsiteY4-42" fmla="*/ 1514475 h 1514475"/>
              <a:gd name="connsiteX5-43" fmla="*/ 0 w 2219325"/>
              <a:gd name="connsiteY5-44" fmla="*/ 1214437 h 1514475"/>
              <a:gd name="connsiteX6-45" fmla="*/ 238125 w 2219325"/>
              <a:gd name="connsiteY6-46" fmla="*/ 1214437 h 1514475"/>
              <a:gd name="connsiteX0-47" fmla="*/ 0 w 2219325"/>
              <a:gd name="connsiteY0-48" fmla="*/ 300037 h 1514475"/>
              <a:gd name="connsiteX1-49" fmla="*/ 0 w 2219325"/>
              <a:gd name="connsiteY1-50" fmla="*/ 0 h 1514475"/>
              <a:gd name="connsiteX2-51" fmla="*/ 2219325 w 2219325"/>
              <a:gd name="connsiteY2-52" fmla="*/ 0 h 1514475"/>
              <a:gd name="connsiteX3-53" fmla="*/ 2219325 w 2219325"/>
              <a:gd name="connsiteY3-54" fmla="*/ 1514475 h 1514475"/>
              <a:gd name="connsiteX4-55" fmla="*/ 0 w 2219325"/>
              <a:gd name="connsiteY4-56" fmla="*/ 1514475 h 1514475"/>
              <a:gd name="connsiteX5-57" fmla="*/ 0 w 2219325"/>
              <a:gd name="connsiteY5-58" fmla="*/ 1214437 h 1514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219325" h="1514475">
                <a:moveTo>
                  <a:pt x="0" y="300037"/>
                </a:moveTo>
                <a:lnTo>
                  <a:pt x="0" y="0"/>
                </a:lnTo>
                <a:lnTo>
                  <a:pt x="2219325" y="0"/>
                </a:lnTo>
                <a:lnTo>
                  <a:pt x="2219325" y="1514475"/>
                </a:lnTo>
                <a:lnTo>
                  <a:pt x="0" y="1514475"/>
                </a:lnTo>
                <a:lnTo>
                  <a:pt x="0" y="1214437"/>
                </a:lnTo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anchor="ctr"/>
          <a:p>
            <a:pPr algn="ctr">
              <a:defRPr/>
            </a:pP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6"/>
          <p:cNvSpPr txBox="1"/>
          <p:nvPr>
            <p:custDataLst>
              <p:tags r:id="rId3"/>
            </p:custDataLst>
          </p:nvPr>
        </p:nvSpPr>
        <p:spPr>
          <a:xfrm>
            <a:off x="2867025" y="410210"/>
            <a:ext cx="408940" cy="1352550"/>
          </a:xfrm>
          <a:prstGeom prst="rect">
            <a:avLst/>
          </a:prstGeom>
          <a:noFill/>
        </p:spPr>
        <p:txBody>
          <a:bodyPr vert="vert" lIns="0" tIns="0" rIns="0" bIns="0" anchor="ctr"/>
          <a:p>
            <a:pPr algn="ctr">
              <a:defRPr/>
            </a:pPr>
            <a:r>
              <a:rPr lang="en-US" altLang="zh-CN" sz="3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3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2155" y="794385"/>
            <a:ext cx="1163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选择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40255" y="1851660"/>
            <a:ext cx="662241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1、RUP虽然内容极其丰富，定义了选起、精化、构建、产品化4个阶段和业务建模、需求、分析设计、实现、测试、部署等9个工种，提供了一大堆的文档模板，但极易让人误解是重型的过程，实施推广有一定难度。</a:t>
            </a:r>
            <a:endParaRPr lang="en-US" altLang="zh-CN" sz="1600"/>
          </a:p>
          <a:p>
            <a:r>
              <a:rPr lang="en-US" altLang="zh-CN" sz="1600"/>
              <a:t>2、在质量管理方面：以实现系统架构、核心功能目标的迭代产品的工作成果作为质量控制重点。每次迭代进行系统集成、系统测试，达到对软件质量的持续验证。每次系统测试，需要回归测试前一次迭代遗留发现的问题。每次迭代发布的小版本组织客户（包括内部客户、外部客户）进行评价，通过演示操作等方式，评价该次迭代是否达到预定的目标，并以此为依据来制定下一次迭代的目标。</a:t>
            </a:r>
            <a:endParaRPr lang="en-US" altLang="zh-CN" sz="1600"/>
          </a:p>
          <a:p>
            <a:r>
              <a:rPr lang="en-US" altLang="zh-CN" sz="1600"/>
              <a:t>3、在其他方面：每次迭代成果须进行配置管理，版本控制很重要。在整个迭代过程中风险无处不在，建议每周作一次风险跟踪。同时通过重点关注进度、工作量、满意度、缺陷等数据收集，关注每次迭代情况。</a:t>
            </a:r>
            <a:endParaRPr lang="en-US" altLang="zh-CN" sz="1600"/>
          </a:p>
          <a:p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3875405" y="455930"/>
            <a:ext cx="5119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对众多的开发模型和过程方法，及权威机构的看法，企业应选择什么样的开发模型，应慎重对从以下几方面进行考虑：</a:t>
            </a:r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" name="图片 9" descr="C:\Users\Administrator\Desktop\未标题-2.jpg未标题-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78741" y="0"/>
            <a:ext cx="9142730" cy="5143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43785" y="1645920"/>
            <a:ext cx="52711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总之，选择一个合适的生命周期模型，并应用正确的方法，对于任何软件项目的成功是至关重要。企业在选择开发模型应从项目时间要求、需求明确程度、风险状况等选择合适的生命周期模型。</a:t>
            </a:r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C:\Users\Administrator\Desktop\未标题-2.jpg未标题-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" y="0"/>
            <a:ext cx="9142730" cy="5143500"/>
          </a:xfrm>
          <a:prstGeom prst="rect">
            <a:avLst/>
          </a:prstGeom>
        </p:spPr>
      </p:pic>
      <p:sp>
        <p:nvSpPr>
          <p:cNvPr id="2" name="任意多边形 1"/>
          <p:cNvSpPr/>
          <p:nvPr>
            <p:custDataLst>
              <p:tags r:id="rId2"/>
            </p:custDataLst>
          </p:nvPr>
        </p:nvSpPr>
        <p:spPr>
          <a:xfrm>
            <a:off x="1257180" y="230201"/>
            <a:ext cx="2507617" cy="1711300"/>
          </a:xfrm>
          <a:custGeom>
            <a:avLst/>
            <a:gdLst>
              <a:gd name="connsiteX0" fmla="*/ 0 w 2219325"/>
              <a:gd name="connsiteY0" fmla="*/ 0 h 1514475"/>
              <a:gd name="connsiteX1" fmla="*/ 2219325 w 2219325"/>
              <a:gd name="connsiteY1" fmla="*/ 0 h 1514475"/>
              <a:gd name="connsiteX2" fmla="*/ 2219325 w 2219325"/>
              <a:gd name="connsiteY2" fmla="*/ 1514475 h 1514475"/>
              <a:gd name="connsiteX3" fmla="*/ 0 w 2219325"/>
              <a:gd name="connsiteY3" fmla="*/ 1514475 h 1514475"/>
              <a:gd name="connsiteX4" fmla="*/ 0 w 2219325"/>
              <a:gd name="connsiteY4" fmla="*/ 1214437 h 1514475"/>
              <a:gd name="connsiteX5" fmla="*/ 238125 w 2219325"/>
              <a:gd name="connsiteY5" fmla="*/ 1214437 h 1514475"/>
              <a:gd name="connsiteX6" fmla="*/ 238125 w 2219325"/>
              <a:gd name="connsiteY6" fmla="*/ 300037 h 1514475"/>
              <a:gd name="connsiteX7" fmla="*/ 0 w 2219325"/>
              <a:gd name="connsiteY7" fmla="*/ 300037 h 1514475"/>
              <a:gd name="connsiteX0-1" fmla="*/ 238125 w 2219325"/>
              <a:gd name="connsiteY0-2" fmla="*/ 300037 h 1514475"/>
              <a:gd name="connsiteX1-3" fmla="*/ 0 w 2219325"/>
              <a:gd name="connsiteY1-4" fmla="*/ 300037 h 1514475"/>
              <a:gd name="connsiteX2-5" fmla="*/ 0 w 2219325"/>
              <a:gd name="connsiteY2-6" fmla="*/ 0 h 1514475"/>
              <a:gd name="connsiteX3-7" fmla="*/ 2219325 w 2219325"/>
              <a:gd name="connsiteY3-8" fmla="*/ 0 h 1514475"/>
              <a:gd name="connsiteX4-9" fmla="*/ 2219325 w 2219325"/>
              <a:gd name="connsiteY4-10" fmla="*/ 1514475 h 1514475"/>
              <a:gd name="connsiteX5-11" fmla="*/ 0 w 2219325"/>
              <a:gd name="connsiteY5-12" fmla="*/ 1514475 h 1514475"/>
              <a:gd name="connsiteX6-13" fmla="*/ 0 w 2219325"/>
              <a:gd name="connsiteY6-14" fmla="*/ 1214437 h 1514475"/>
              <a:gd name="connsiteX7-15" fmla="*/ 238125 w 2219325"/>
              <a:gd name="connsiteY7-16" fmla="*/ 1214437 h 1514475"/>
              <a:gd name="connsiteX8" fmla="*/ 329565 w 2219325"/>
              <a:gd name="connsiteY8" fmla="*/ 391477 h 1514475"/>
              <a:gd name="connsiteX0-17" fmla="*/ 0 w 2219325"/>
              <a:gd name="connsiteY0-18" fmla="*/ 300037 h 1514475"/>
              <a:gd name="connsiteX1-19" fmla="*/ 0 w 2219325"/>
              <a:gd name="connsiteY1-20" fmla="*/ 0 h 1514475"/>
              <a:gd name="connsiteX2-21" fmla="*/ 2219325 w 2219325"/>
              <a:gd name="connsiteY2-22" fmla="*/ 0 h 1514475"/>
              <a:gd name="connsiteX3-23" fmla="*/ 2219325 w 2219325"/>
              <a:gd name="connsiteY3-24" fmla="*/ 1514475 h 1514475"/>
              <a:gd name="connsiteX4-25" fmla="*/ 0 w 2219325"/>
              <a:gd name="connsiteY4-26" fmla="*/ 1514475 h 1514475"/>
              <a:gd name="connsiteX5-27" fmla="*/ 0 w 2219325"/>
              <a:gd name="connsiteY5-28" fmla="*/ 1214437 h 1514475"/>
              <a:gd name="connsiteX6-29" fmla="*/ 238125 w 2219325"/>
              <a:gd name="connsiteY6-30" fmla="*/ 1214437 h 1514475"/>
              <a:gd name="connsiteX7-31" fmla="*/ 329565 w 2219325"/>
              <a:gd name="connsiteY7-32" fmla="*/ 391477 h 1514475"/>
              <a:gd name="connsiteX0-33" fmla="*/ 0 w 2219325"/>
              <a:gd name="connsiteY0-34" fmla="*/ 300037 h 1514475"/>
              <a:gd name="connsiteX1-35" fmla="*/ 0 w 2219325"/>
              <a:gd name="connsiteY1-36" fmla="*/ 0 h 1514475"/>
              <a:gd name="connsiteX2-37" fmla="*/ 2219325 w 2219325"/>
              <a:gd name="connsiteY2-38" fmla="*/ 0 h 1514475"/>
              <a:gd name="connsiteX3-39" fmla="*/ 2219325 w 2219325"/>
              <a:gd name="connsiteY3-40" fmla="*/ 1514475 h 1514475"/>
              <a:gd name="connsiteX4-41" fmla="*/ 0 w 2219325"/>
              <a:gd name="connsiteY4-42" fmla="*/ 1514475 h 1514475"/>
              <a:gd name="connsiteX5-43" fmla="*/ 0 w 2219325"/>
              <a:gd name="connsiteY5-44" fmla="*/ 1214437 h 1514475"/>
              <a:gd name="connsiteX6-45" fmla="*/ 238125 w 2219325"/>
              <a:gd name="connsiteY6-46" fmla="*/ 1214437 h 1514475"/>
              <a:gd name="connsiteX0-47" fmla="*/ 0 w 2219325"/>
              <a:gd name="connsiteY0-48" fmla="*/ 300037 h 1514475"/>
              <a:gd name="connsiteX1-49" fmla="*/ 0 w 2219325"/>
              <a:gd name="connsiteY1-50" fmla="*/ 0 h 1514475"/>
              <a:gd name="connsiteX2-51" fmla="*/ 2219325 w 2219325"/>
              <a:gd name="connsiteY2-52" fmla="*/ 0 h 1514475"/>
              <a:gd name="connsiteX3-53" fmla="*/ 2219325 w 2219325"/>
              <a:gd name="connsiteY3-54" fmla="*/ 1514475 h 1514475"/>
              <a:gd name="connsiteX4-55" fmla="*/ 0 w 2219325"/>
              <a:gd name="connsiteY4-56" fmla="*/ 1514475 h 1514475"/>
              <a:gd name="connsiteX5-57" fmla="*/ 0 w 2219325"/>
              <a:gd name="connsiteY5-58" fmla="*/ 1214437 h 1514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219325" h="1514475">
                <a:moveTo>
                  <a:pt x="0" y="300037"/>
                </a:moveTo>
                <a:lnTo>
                  <a:pt x="0" y="0"/>
                </a:lnTo>
                <a:lnTo>
                  <a:pt x="2219325" y="0"/>
                </a:lnTo>
                <a:lnTo>
                  <a:pt x="2219325" y="1514475"/>
                </a:lnTo>
                <a:lnTo>
                  <a:pt x="0" y="1514475"/>
                </a:lnTo>
                <a:lnTo>
                  <a:pt x="0" y="1214437"/>
                </a:lnTo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anchor="ctr"/>
          <a:p>
            <a:pPr algn="ctr">
              <a:defRPr/>
            </a:pP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6"/>
          <p:cNvSpPr txBox="1"/>
          <p:nvPr>
            <p:custDataLst>
              <p:tags r:id="rId3"/>
            </p:custDataLst>
          </p:nvPr>
        </p:nvSpPr>
        <p:spPr>
          <a:xfrm>
            <a:off x="2867025" y="410210"/>
            <a:ext cx="408940" cy="1352550"/>
          </a:xfrm>
          <a:prstGeom prst="rect">
            <a:avLst/>
          </a:prstGeom>
          <a:noFill/>
        </p:spPr>
        <p:txBody>
          <a:bodyPr vert="vert" lIns="0" tIns="0" rIns="0" bIns="0" anchor="ctr"/>
          <a:p>
            <a:pPr algn="ctr">
              <a:defRPr/>
            </a:pPr>
            <a:r>
              <a:rPr lang="en-US" altLang="zh-CN" sz="3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3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2155" y="794385"/>
            <a:ext cx="1163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优点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57400" y="1941830"/>
            <a:ext cx="66230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与传统的瀑布模型相比较，迭代过程具有以下优点：</a:t>
            </a:r>
            <a:endParaRPr lang="zh-CN" altLang="en-US"/>
          </a:p>
          <a:p>
            <a:r>
              <a:rPr lang="zh-CN" altLang="en-US"/>
              <a:t>1）降低了在一个增量上的开支风险。如果开发人员重复某个迭代，那么损失只是这一个开发有误的迭代的花费。</a:t>
            </a:r>
            <a:endParaRPr lang="zh-CN" altLang="en-US"/>
          </a:p>
          <a:p>
            <a:r>
              <a:rPr lang="zh-CN" altLang="en-US"/>
              <a:t>2）降低了产品无法按照既定进度进入市场的风险。通过在开发早期就确定风险，可以尽早来解决而不至于在开发后期匆匆忙忙。</a:t>
            </a:r>
            <a:endParaRPr lang="zh-CN" altLang="en-US"/>
          </a:p>
          <a:p>
            <a:r>
              <a:rPr lang="zh-CN" altLang="en-US"/>
              <a:t>3）加快了整个开发工作的进度。因为开发人员清楚问题的焦点所在，他们的工作会更有效率。</a:t>
            </a:r>
            <a:endParaRPr lang="zh-CN" altLang="en-US"/>
          </a:p>
          <a:p>
            <a:r>
              <a:rPr lang="zh-CN" altLang="en-US"/>
              <a:t>4）由于用户的需求并不能在一开始就作出完全的界定，它们通常是在后续阶段中不断细化的。因此，迭代过程这种模式使适应需求的变化会更容易些。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6000">
        <p14:warp dir="in"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C:\Users\Administrator\Desktop\未标题-2.jpg未标题-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" y="0"/>
            <a:ext cx="9142730" cy="5143500"/>
          </a:xfrm>
          <a:prstGeom prst="rect">
            <a:avLst/>
          </a:prstGeom>
        </p:spPr>
      </p:pic>
      <p:sp>
        <p:nvSpPr>
          <p:cNvPr id="2" name="任意多边形 1"/>
          <p:cNvSpPr/>
          <p:nvPr>
            <p:custDataLst>
              <p:tags r:id="rId2"/>
            </p:custDataLst>
          </p:nvPr>
        </p:nvSpPr>
        <p:spPr>
          <a:xfrm>
            <a:off x="1257180" y="230201"/>
            <a:ext cx="2507617" cy="1711300"/>
          </a:xfrm>
          <a:custGeom>
            <a:avLst/>
            <a:gdLst>
              <a:gd name="connsiteX0" fmla="*/ 0 w 2219325"/>
              <a:gd name="connsiteY0" fmla="*/ 0 h 1514475"/>
              <a:gd name="connsiteX1" fmla="*/ 2219325 w 2219325"/>
              <a:gd name="connsiteY1" fmla="*/ 0 h 1514475"/>
              <a:gd name="connsiteX2" fmla="*/ 2219325 w 2219325"/>
              <a:gd name="connsiteY2" fmla="*/ 1514475 h 1514475"/>
              <a:gd name="connsiteX3" fmla="*/ 0 w 2219325"/>
              <a:gd name="connsiteY3" fmla="*/ 1514475 h 1514475"/>
              <a:gd name="connsiteX4" fmla="*/ 0 w 2219325"/>
              <a:gd name="connsiteY4" fmla="*/ 1214437 h 1514475"/>
              <a:gd name="connsiteX5" fmla="*/ 238125 w 2219325"/>
              <a:gd name="connsiteY5" fmla="*/ 1214437 h 1514475"/>
              <a:gd name="connsiteX6" fmla="*/ 238125 w 2219325"/>
              <a:gd name="connsiteY6" fmla="*/ 300037 h 1514475"/>
              <a:gd name="connsiteX7" fmla="*/ 0 w 2219325"/>
              <a:gd name="connsiteY7" fmla="*/ 300037 h 1514475"/>
              <a:gd name="connsiteX0-1" fmla="*/ 238125 w 2219325"/>
              <a:gd name="connsiteY0-2" fmla="*/ 300037 h 1514475"/>
              <a:gd name="connsiteX1-3" fmla="*/ 0 w 2219325"/>
              <a:gd name="connsiteY1-4" fmla="*/ 300037 h 1514475"/>
              <a:gd name="connsiteX2-5" fmla="*/ 0 w 2219325"/>
              <a:gd name="connsiteY2-6" fmla="*/ 0 h 1514475"/>
              <a:gd name="connsiteX3-7" fmla="*/ 2219325 w 2219325"/>
              <a:gd name="connsiteY3-8" fmla="*/ 0 h 1514475"/>
              <a:gd name="connsiteX4-9" fmla="*/ 2219325 w 2219325"/>
              <a:gd name="connsiteY4-10" fmla="*/ 1514475 h 1514475"/>
              <a:gd name="connsiteX5-11" fmla="*/ 0 w 2219325"/>
              <a:gd name="connsiteY5-12" fmla="*/ 1514475 h 1514475"/>
              <a:gd name="connsiteX6-13" fmla="*/ 0 w 2219325"/>
              <a:gd name="connsiteY6-14" fmla="*/ 1214437 h 1514475"/>
              <a:gd name="connsiteX7-15" fmla="*/ 238125 w 2219325"/>
              <a:gd name="connsiteY7-16" fmla="*/ 1214437 h 1514475"/>
              <a:gd name="connsiteX8" fmla="*/ 329565 w 2219325"/>
              <a:gd name="connsiteY8" fmla="*/ 391477 h 1514475"/>
              <a:gd name="connsiteX0-17" fmla="*/ 0 w 2219325"/>
              <a:gd name="connsiteY0-18" fmla="*/ 300037 h 1514475"/>
              <a:gd name="connsiteX1-19" fmla="*/ 0 w 2219325"/>
              <a:gd name="connsiteY1-20" fmla="*/ 0 h 1514475"/>
              <a:gd name="connsiteX2-21" fmla="*/ 2219325 w 2219325"/>
              <a:gd name="connsiteY2-22" fmla="*/ 0 h 1514475"/>
              <a:gd name="connsiteX3-23" fmla="*/ 2219325 w 2219325"/>
              <a:gd name="connsiteY3-24" fmla="*/ 1514475 h 1514475"/>
              <a:gd name="connsiteX4-25" fmla="*/ 0 w 2219325"/>
              <a:gd name="connsiteY4-26" fmla="*/ 1514475 h 1514475"/>
              <a:gd name="connsiteX5-27" fmla="*/ 0 w 2219325"/>
              <a:gd name="connsiteY5-28" fmla="*/ 1214437 h 1514475"/>
              <a:gd name="connsiteX6-29" fmla="*/ 238125 w 2219325"/>
              <a:gd name="connsiteY6-30" fmla="*/ 1214437 h 1514475"/>
              <a:gd name="connsiteX7-31" fmla="*/ 329565 w 2219325"/>
              <a:gd name="connsiteY7-32" fmla="*/ 391477 h 1514475"/>
              <a:gd name="connsiteX0-33" fmla="*/ 0 w 2219325"/>
              <a:gd name="connsiteY0-34" fmla="*/ 300037 h 1514475"/>
              <a:gd name="connsiteX1-35" fmla="*/ 0 w 2219325"/>
              <a:gd name="connsiteY1-36" fmla="*/ 0 h 1514475"/>
              <a:gd name="connsiteX2-37" fmla="*/ 2219325 w 2219325"/>
              <a:gd name="connsiteY2-38" fmla="*/ 0 h 1514475"/>
              <a:gd name="connsiteX3-39" fmla="*/ 2219325 w 2219325"/>
              <a:gd name="connsiteY3-40" fmla="*/ 1514475 h 1514475"/>
              <a:gd name="connsiteX4-41" fmla="*/ 0 w 2219325"/>
              <a:gd name="connsiteY4-42" fmla="*/ 1514475 h 1514475"/>
              <a:gd name="connsiteX5-43" fmla="*/ 0 w 2219325"/>
              <a:gd name="connsiteY5-44" fmla="*/ 1214437 h 1514475"/>
              <a:gd name="connsiteX6-45" fmla="*/ 238125 w 2219325"/>
              <a:gd name="connsiteY6-46" fmla="*/ 1214437 h 1514475"/>
              <a:gd name="connsiteX0-47" fmla="*/ 0 w 2219325"/>
              <a:gd name="connsiteY0-48" fmla="*/ 300037 h 1514475"/>
              <a:gd name="connsiteX1-49" fmla="*/ 0 w 2219325"/>
              <a:gd name="connsiteY1-50" fmla="*/ 0 h 1514475"/>
              <a:gd name="connsiteX2-51" fmla="*/ 2219325 w 2219325"/>
              <a:gd name="connsiteY2-52" fmla="*/ 0 h 1514475"/>
              <a:gd name="connsiteX3-53" fmla="*/ 2219325 w 2219325"/>
              <a:gd name="connsiteY3-54" fmla="*/ 1514475 h 1514475"/>
              <a:gd name="connsiteX4-55" fmla="*/ 0 w 2219325"/>
              <a:gd name="connsiteY4-56" fmla="*/ 1514475 h 1514475"/>
              <a:gd name="connsiteX5-57" fmla="*/ 0 w 2219325"/>
              <a:gd name="connsiteY5-58" fmla="*/ 1214437 h 1514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219325" h="1514475">
                <a:moveTo>
                  <a:pt x="0" y="300037"/>
                </a:moveTo>
                <a:lnTo>
                  <a:pt x="0" y="0"/>
                </a:lnTo>
                <a:lnTo>
                  <a:pt x="2219325" y="0"/>
                </a:lnTo>
                <a:lnTo>
                  <a:pt x="2219325" y="1514475"/>
                </a:lnTo>
                <a:lnTo>
                  <a:pt x="0" y="1514475"/>
                </a:lnTo>
                <a:lnTo>
                  <a:pt x="0" y="1214437"/>
                </a:lnTo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anchor="ctr"/>
          <a:p>
            <a:pPr algn="ctr">
              <a:defRPr/>
            </a:pP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6"/>
          <p:cNvSpPr txBox="1"/>
          <p:nvPr>
            <p:custDataLst>
              <p:tags r:id="rId3"/>
            </p:custDataLst>
          </p:nvPr>
        </p:nvSpPr>
        <p:spPr>
          <a:xfrm>
            <a:off x="2867025" y="410210"/>
            <a:ext cx="408940" cy="1352550"/>
          </a:xfrm>
          <a:prstGeom prst="rect">
            <a:avLst/>
          </a:prstGeom>
          <a:noFill/>
        </p:spPr>
        <p:txBody>
          <a:bodyPr vert="vert" lIns="0" tIns="0" rIns="0" bIns="0" anchor="ctr"/>
          <a:p>
            <a:pPr algn="ctr">
              <a:defRPr/>
            </a:pPr>
            <a:r>
              <a:rPr lang="en-US" altLang="zh-CN" sz="3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3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0725" y="686435"/>
            <a:ext cx="11639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使用条件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38045" y="1941830"/>
            <a:ext cx="67475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1、在项目开发早期需求可能有所变化。</a:t>
            </a:r>
            <a:endParaRPr lang="zh-CN" altLang="en-US"/>
          </a:p>
          <a:p>
            <a:r>
              <a:rPr lang="zh-CN" altLang="en-US"/>
              <a:t>2、分析设计人员对应用领域很熟悉。</a:t>
            </a:r>
            <a:endParaRPr lang="zh-CN" altLang="en-US"/>
          </a:p>
          <a:p>
            <a:r>
              <a:rPr lang="zh-CN" altLang="en-US"/>
              <a:t>3、高风险项目。</a:t>
            </a:r>
            <a:endParaRPr lang="zh-CN" altLang="en-US"/>
          </a:p>
          <a:p>
            <a:r>
              <a:rPr lang="zh-CN" altLang="en-US"/>
              <a:t>4、用户可不同程度地参与整个项目的开发过程。</a:t>
            </a:r>
            <a:endParaRPr lang="zh-CN" altLang="en-US"/>
          </a:p>
          <a:p>
            <a:r>
              <a:rPr lang="zh-CN" altLang="en-US"/>
              <a:t>5、使用面向对象的语言或统一建模语言（Unified Modeling Language，UML）。</a:t>
            </a:r>
            <a:endParaRPr lang="zh-CN" altLang="en-US"/>
          </a:p>
          <a:p>
            <a:r>
              <a:rPr lang="zh-CN" altLang="en-US"/>
              <a:t>6、使用CASE（Computer Aided Software Engineering，计算机辅助软件工程）工具，如Rose（Rose是非常受欢迎的物件软体开发工具。）。</a:t>
            </a:r>
            <a:endParaRPr lang="zh-CN" altLang="en-US"/>
          </a:p>
          <a:p>
            <a:r>
              <a:rPr lang="zh-CN" altLang="en-US"/>
              <a:t>7、具有高素质的项目管理者和软件研发团队。</a:t>
            </a:r>
            <a:endParaRPr lang="zh-CN" altLang="en-US"/>
          </a:p>
        </p:txBody>
      </p:sp>
    </p:spTree>
  </p:cSld>
  <p:clrMapOvr>
    <a:masterClrMapping/>
  </p:clrMapOvr>
  <p:transition spd="med" advClick="0" advTm="6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" name="图片 9" descr="C:\Users\Administrator\Desktop\未标题-2.jpg未标题-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78741" y="0"/>
            <a:ext cx="9142730" cy="5143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17609" t="9094" r="25032" b="21691"/>
          <a:stretch>
            <a:fillRect/>
          </a:stretch>
        </p:blipFill>
        <p:spPr>
          <a:xfrm>
            <a:off x="1050290" y="628015"/>
            <a:ext cx="7329805" cy="38874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6915" y="196850"/>
            <a:ext cx="2755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各种软件过程模型的特点</a:t>
            </a:r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p="http://schemas.openxmlformats.org/presentationml/2006/main">
  <p:tag name="MH" val="20161022192725"/>
  <p:tag name="MH_LIBRARY" val="GRAPHIC"/>
  <p:tag name="MH_TYPE" val="Other"/>
  <p:tag name="MH_ORDER" val="6"/>
</p:tagLst>
</file>

<file path=ppt/tags/tag11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3"/>
</p:tagLst>
</file>

<file path=ppt/tags/tag12.xml><?xml version="1.0" encoding="utf-8"?>
<p:tagLst xmlns:p="http://schemas.openxmlformats.org/presentationml/2006/main">
  <p:tag name="MH" val="20161022192725"/>
  <p:tag name="MH_LIBRARY" val="GRAPHIC"/>
  <p:tag name="MH_TYPE" val="Other"/>
  <p:tag name="MH_ORDER" val="7"/>
</p:tagLst>
</file>

<file path=ppt/tags/tag13.xml><?xml version="1.0" encoding="utf-8"?>
<p:tagLst xmlns:p="http://schemas.openxmlformats.org/presentationml/2006/main">
  <p:tag name="MH" val="20161022192725"/>
  <p:tag name="MH_LIBRARY" val="GRAPHIC"/>
  <p:tag name="MH_TYPE" val="Other"/>
  <p:tag name="MH_ORDER" val="8"/>
</p:tagLst>
</file>

<file path=ppt/tags/tag14.xml><?xml version="1.0" encoding="utf-8"?>
<p:tagLst xmlns:p="http://schemas.openxmlformats.org/presentationml/2006/main">
  <p:tag name="MH" val="20161022192725"/>
  <p:tag name="MH_LIBRARY" val="GRAPHIC"/>
  <p:tag name="MH_TYPE" val="Other"/>
  <p:tag name="MH_ORDER" val="9"/>
</p:tagLst>
</file>

<file path=ppt/tags/tag15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4"/>
</p:tagLst>
</file>

<file path=ppt/tags/tag16.xml><?xml version="1.0" encoding="utf-8"?>
<p:tagLst xmlns:p="http://schemas.openxmlformats.org/presentationml/2006/main">
  <p:tag name="MH" val="20161022192725"/>
  <p:tag name="MH_LIBRARY" val="GRAPHIC"/>
  <p:tag name="MH_TYPE" val="Other"/>
  <p:tag name="MH_ORDER" val="10"/>
</p:tagLst>
</file>

<file path=ppt/tags/tag17.xml><?xml version="1.0" encoding="utf-8"?>
<p:tagLst xmlns:p="http://schemas.openxmlformats.org/presentationml/2006/main">
  <p:tag name="MH" val="20161022192725"/>
  <p:tag name="MH_LIBRARY" val="GRAPHIC"/>
  <p:tag name="MH_TYPE" val="Other"/>
  <p:tag name="MH_ORDER" val="11"/>
</p:tagLst>
</file>

<file path=ppt/tags/tag18.xml><?xml version="1.0" encoding="utf-8"?>
<p:tagLst xmlns:p="http://schemas.openxmlformats.org/presentationml/2006/main">
  <p:tag name="MH" val="20161022192725"/>
  <p:tag name="MH_LIBRARY" val="GRAPHIC"/>
  <p:tag name="MH_TYPE" val="Other"/>
  <p:tag name="MH_ORDER" val="12"/>
</p:tagLst>
</file>

<file path=ppt/tags/tag19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1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0.xml><?xml version="1.0" encoding="utf-8"?>
<p:tagLst xmlns:p="http://schemas.openxmlformats.org/presentationml/2006/main">
  <p:tag name="MH" val="20161022192725"/>
  <p:tag name="MH_LIBRARY" val="GRAPHIC"/>
  <p:tag name="MH_TYPE" val="Other"/>
  <p:tag name="MH_ORDER" val="1"/>
</p:tagLst>
</file>

<file path=ppt/tags/tag21.xml><?xml version="1.0" encoding="utf-8"?>
<p:tagLst xmlns:p="http://schemas.openxmlformats.org/presentationml/2006/main">
  <p:tag name="MH" val="20161022192725"/>
  <p:tag name="MH_LIBRARY" val="GRAPHIC"/>
  <p:tag name="MH_TYPE" val="Other"/>
  <p:tag name="MH_ORDER" val="2"/>
</p:tagLst>
</file>

<file path=ppt/tags/tag22.xml><?xml version="1.0" encoding="utf-8"?>
<p:tagLst xmlns:p="http://schemas.openxmlformats.org/presentationml/2006/main">
  <p:tag name="MH" val="20161022192725"/>
  <p:tag name="MH_LIBRARY" val="GRAPHIC"/>
  <p:tag name="MH_TYPE" val="Other"/>
  <p:tag name="MH_ORDER" val="3"/>
</p:tagLst>
</file>

<file path=ppt/tags/tag23.xml><?xml version="1.0" encoding="utf-8"?>
<p:tagLst xmlns:p="http://schemas.openxmlformats.org/presentationml/2006/main">
  <p:tag name="MH" val="20161022204503"/>
  <p:tag name="MH_LIBRARY" val="GRAPHIC"/>
  <p:tag name="MH_ORDER" val="Freeform 4"/>
</p:tagLst>
</file>

<file path=ppt/tags/tag24.xml><?xml version="1.0" encoding="utf-8"?>
<p:tagLst xmlns:p="http://schemas.openxmlformats.org/presentationml/2006/main">
  <p:tag name="MH" val="20161022204503"/>
  <p:tag name="MH_LIBRARY" val="GRAPHIC"/>
  <p:tag name="MH_ORDER" val="TextBox 6"/>
</p:tagLst>
</file>

<file path=ppt/tags/tag25.xml><?xml version="1.0" encoding="utf-8"?>
<p:tagLst xmlns:p="http://schemas.openxmlformats.org/presentationml/2006/main">
  <p:tag name="MH" val="20161022204503"/>
  <p:tag name="MH_LIBRARY" val="GRAPHIC"/>
  <p:tag name="MH_ORDER" val="Freeform 4"/>
</p:tagLst>
</file>

<file path=ppt/tags/tag26.xml><?xml version="1.0" encoding="utf-8"?>
<p:tagLst xmlns:p="http://schemas.openxmlformats.org/presentationml/2006/main">
  <p:tag name="MH" val="20161022204503"/>
  <p:tag name="MH_LIBRARY" val="GRAPHIC"/>
  <p:tag name="MH_ORDER" val="TextBox 6"/>
</p:tagLst>
</file>

<file path=ppt/tags/tag27.xml><?xml version="1.0" encoding="utf-8"?>
<p:tagLst xmlns:p="http://schemas.openxmlformats.org/presentationml/2006/main">
  <p:tag name="MH" val="20161022204503"/>
  <p:tag name="MH_LIBRARY" val="GRAPHIC"/>
  <p:tag name="MH_ORDER" val="Freeform 4"/>
</p:tagLst>
</file>

<file path=ppt/tags/tag28.xml><?xml version="1.0" encoding="utf-8"?>
<p:tagLst xmlns:p="http://schemas.openxmlformats.org/presentationml/2006/main">
  <p:tag name="MH" val="20161022204503"/>
  <p:tag name="MH_LIBRARY" val="GRAPHIC"/>
  <p:tag name="MH_ORDER" val="TextBox 6"/>
</p:tagLst>
</file>

<file path=ppt/tags/tag29.xml><?xml version="1.0" encoding="utf-8"?>
<p:tagLst xmlns:p="http://schemas.openxmlformats.org/presentationml/2006/main">
  <p:tag name="MH" val="20161022204503"/>
  <p:tag name="MH_LIBRARY" val="GRAPHIC"/>
  <p:tag name="MH_ORDER" val="Freeform 4"/>
</p:tagLst>
</file>

<file path=ppt/tags/tag3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1"/>
</p:tagLst>
</file>

<file path=ppt/tags/tag30.xml><?xml version="1.0" encoding="utf-8"?>
<p:tagLst xmlns:p="http://schemas.openxmlformats.org/presentationml/2006/main">
  <p:tag name="MH" val="20161022204503"/>
  <p:tag name="MH_LIBRARY" val="GRAPHIC"/>
  <p:tag name="MH_ORDER" val="TextBox 6"/>
</p:tagLst>
</file>

<file path=ppt/tags/tag31.xml><?xml version="1.0" encoding="utf-8"?>
<p:tagLst xmlns:p="http://schemas.openxmlformats.org/presentationml/2006/main">
  <p:tag name="MH" val="20161022204503"/>
  <p:tag name="MH_LIBRARY" val="GRAPHIC"/>
  <p:tag name="MH_ORDER" val="Freeform 4"/>
</p:tagLst>
</file>

<file path=ppt/tags/tag32.xml><?xml version="1.0" encoding="utf-8"?>
<p:tagLst xmlns:p="http://schemas.openxmlformats.org/presentationml/2006/main">
  <p:tag name="MH" val="20161022204503"/>
  <p:tag name="MH_LIBRARY" val="GRAPHIC"/>
  <p:tag name="MH_ORDER" val="TextBox 6"/>
</p:tagLst>
</file>

<file path=ppt/tags/tag33.xml><?xml version="1.0" encoding="utf-8"?>
<p:tagLst xmlns:p="http://schemas.openxmlformats.org/presentationml/2006/main">
  <p:tag name="MH" val="20161022204503"/>
  <p:tag name="MH_LIBRARY" val="GRAPHIC"/>
  <p:tag name="MH_ORDER" val="Freeform 4"/>
</p:tagLst>
</file>

<file path=ppt/tags/tag34.xml><?xml version="1.0" encoding="utf-8"?>
<p:tagLst xmlns:p="http://schemas.openxmlformats.org/presentationml/2006/main">
  <p:tag name="MH" val="20161022204503"/>
  <p:tag name="MH_LIBRARY" val="GRAPHIC"/>
  <p:tag name="MH_ORDER" val="TextBox 6"/>
</p:tagLst>
</file>

<file path=ppt/tags/tag4.xml><?xml version="1.0" encoding="utf-8"?>
<p:tagLst xmlns:p="http://schemas.openxmlformats.org/presentationml/2006/main">
  <p:tag name="MH" val="20161022192725"/>
  <p:tag name="MH_LIBRARY" val="GRAPHIC"/>
  <p:tag name="MH_TYPE" val="Other"/>
  <p:tag name="MH_ORDER" val="1"/>
</p:tagLst>
</file>

<file path=ppt/tags/tag5.xml><?xml version="1.0" encoding="utf-8"?>
<p:tagLst xmlns:p="http://schemas.openxmlformats.org/presentationml/2006/main">
  <p:tag name="MH" val="20161022192725"/>
  <p:tag name="MH_LIBRARY" val="GRAPHIC"/>
  <p:tag name="MH_TYPE" val="Other"/>
  <p:tag name="MH_ORDER" val="2"/>
</p:tagLst>
</file>

<file path=ppt/tags/tag6.xml><?xml version="1.0" encoding="utf-8"?>
<p:tagLst xmlns:p="http://schemas.openxmlformats.org/presentationml/2006/main">
  <p:tag name="MH" val="20161022192725"/>
  <p:tag name="MH_LIBRARY" val="GRAPHIC"/>
  <p:tag name="MH_TYPE" val="Other"/>
  <p:tag name="MH_ORDER" val="3"/>
</p:tagLst>
</file>

<file path=ppt/tags/tag7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2"/>
</p:tagLst>
</file>

<file path=ppt/tags/tag8.xml><?xml version="1.0" encoding="utf-8"?>
<p:tagLst xmlns:p="http://schemas.openxmlformats.org/presentationml/2006/main">
  <p:tag name="MH" val="20161022192725"/>
  <p:tag name="MH_LIBRARY" val="GRAPHIC"/>
  <p:tag name="MH_TYPE" val="Other"/>
  <p:tag name="MH_ORDER" val="4"/>
</p:tagLst>
</file>

<file path=ppt/tags/tag9.xml><?xml version="1.0" encoding="utf-8"?>
<p:tagLst xmlns:p="http://schemas.openxmlformats.org/presentationml/2006/main">
  <p:tag name="MH" val="20161022192725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Office 主题​​">
  <a:themeElements>
    <a:clrScheme name="自定义 1145">
      <a:dk1>
        <a:sysClr val="windowText" lastClr="000000"/>
      </a:dk1>
      <a:lt1>
        <a:sysClr val="window" lastClr="FFFFFF"/>
      </a:lt1>
      <a:dk2>
        <a:srgbClr val="69676D"/>
      </a:dk2>
      <a:lt2>
        <a:srgbClr val="7F7F7F"/>
      </a:lt2>
      <a:accent1>
        <a:srgbClr val="139D5F"/>
      </a:accent1>
      <a:accent2>
        <a:srgbClr val="6BB1C9"/>
      </a:accent2>
      <a:accent3>
        <a:srgbClr val="139D5F"/>
      </a:accent3>
      <a:accent4>
        <a:srgbClr val="6BB1C9"/>
      </a:accent4>
      <a:accent5>
        <a:srgbClr val="139D5F"/>
      </a:accent5>
      <a:accent6>
        <a:srgbClr val="6BB1C9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1448</Words>
  <Application>WPS 演示</Application>
  <PresentationFormat>全屏显示(16:9)</PresentationFormat>
  <Paragraphs>90</Paragraphs>
  <Slides>12</Slides>
  <Notes>22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Open Sans</vt:lpstr>
      <vt:lpstr>冬青黑体简体中文 W3</vt:lpstr>
      <vt:lpstr>等线</vt:lpstr>
      <vt:lpstr>Calibri</vt:lpstr>
      <vt:lpstr>Arial Unicode MS</vt:lpstr>
      <vt:lpstr>Segoe Print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asus</cp:lastModifiedBy>
  <cp:revision>402</cp:revision>
  <dcterms:created xsi:type="dcterms:W3CDTF">2014-11-09T01:07:00Z</dcterms:created>
  <dcterms:modified xsi:type="dcterms:W3CDTF">2017-09-30T16:29:13Z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