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93" r:id="rId3"/>
    <p:sldId id="294" r:id="rId5"/>
    <p:sldId id="263" r:id="rId6"/>
    <p:sldId id="344" r:id="rId7"/>
    <p:sldId id="345" r:id="rId8"/>
    <p:sldId id="346" r:id="rId9"/>
    <p:sldId id="300" r:id="rId10"/>
    <p:sldId id="347" r:id="rId11"/>
    <p:sldId id="381" r:id="rId12"/>
    <p:sldId id="382" r:id="rId13"/>
    <p:sldId id="307" r:id="rId14"/>
    <p:sldId id="353" r:id="rId15"/>
    <p:sldId id="383" r:id="rId16"/>
    <p:sldId id="313" r:id="rId17"/>
    <p:sldId id="339" r:id="rId18"/>
    <p:sldId id="392" r:id="rId19"/>
    <p:sldId id="393" r:id="rId20"/>
    <p:sldId id="394" r:id="rId21"/>
    <p:sldId id="395" r:id="rId22"/>
    <p:sldId id="396" r:id="rId23"/>
    <p:sldId id="397" r:id="rId24"/>
    <p:sldId id="398" r:id="rId25"/>
    <p:sldId id="400" r:id="rId26"/>
    <p:sldId id="318" r:id="rId27"/>
    <p:sldId id="342" r:id="rId28"/>
    <p:sldId id="360" r:id="rId29"/>
    <p:sldId id="361" r:id="rId30"/>
    <p:sldId id="384" r:id="rId31"/>
    <p:sldId id="385" r:id="rId32"/>
    <p:sldId id="386" r:id="rId33"/>
    <p:sldId id="387" r:id="rId34"/>
    <p:sldId id="352" r:id="rId35"/>
    <p:sldId id="364" r:id="rId36"/>
    <p:sldId id="388" r:id="rId37"/>
    <p:sldId id="389" r:id="rId38"/>
    <p:sldId id="391" r:id="rId39"/>
    <p:sldId id="390" r:id="rId40"/>
    <p:sldId id="401" r:id="rId41"/>
    <p:sldId id="402" r:id="rId42"/>
    <p:sldId id="322" r:id="rId43"/>
  </p:sldIdLst>
  <p:sldSz cx="12192000" cy="6858000"/>
  <p:notesSz cx="6858000" cy="9144000"/>
  <p:embeddedFontLst>
    <p:embeddedFont>
      <p:font typeface="方正兰亭准黑_GBK" panose="02000000000000000000" pitchFamily="2" charset="-122"/>
      <p:regular r:id="rId47"/>
    </p:embeddedFont>
    <p:embeddedFont>
      <p:font typeface="方正兰亭中粗黑_GBK" panose="02000000000000000000" pitchFamily="2" charset="-122"/>
      <p:regular r:id="rId48"/>
    </p:embeddedFont>
    <p:embeddedFont>
      <p:font typeface="Calibri" panose="020F0502020204030204" charset="0"/>
      <p:regular r:id="rId49"/>
      <p:bold r:id="rId50"/>
      <p:italic r:id="rId51"/>
      <p:boldItalic r:id="rId52"/>
    </p:embeddedFont>
    <p:embeddedFont>
      <p:font typeface="Impact" panose="020B0806030902050204" pitchFamily="34" charset="0"/>
      <p:regular r:id="rId5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5B0B"/>
    <a:srgbClr val="F8F8F8"/>
    <a:srgbClr val="009999"/>
    <a:srgbClr val="021929"/>
    <a:srgbClr val="FF5050"/>
    <a:srgbClr val="003366"/>
    <a:srgbClr val="B12D25"/>
    <a:srgbClr val="E5E5E5"/>
    <a:srgbClr val="DEDEDE"/>
    <a:srgbClr val="5B7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98" autoAdjust="0"/>
  </p:normalViewPr>
  <p:slideViewPr>
    <p:cSldViewPr snapToGrid="0">
      <p:cViewPr varScale="1">
        <p:scale>
          <a:sx n="42" d="100"/>
          <a:sy n="42" d="100"/>
        </p:scale>
        <p:origin x="30" y="660"/>
      </p:cViewPr>
      <p:guideLst>
        <p:guide orient="horz" pos="2161"/>
        <p:guide pos="3831"/>
        <p:guide orient="horz" pos="1269"/>
        <p:guide orient="horz" pos="3062"/>
        <p:guide pos="5172"/>
        <p:guide pos="2468"/>
        <p:guide orient="horz" pos="3725"/>
        <p:guide orient="horz" pos="412"/>
        <p:guide pos="37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46" y="-90"/>
      </p:cViewPr>
      <p:guideLst>
        <p:guide orient="horz" pos="2881"/>
        <p:guide pos="215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font" Target="fonts/font7.fntdata"/><Relationship Id="rId52" Type="http://schemas.openxmlformats.org/officeDocument/2006/relationships/font" Target="fonts/font6.fntdata"/><Relationship Id="rId51" Type="http://schemas.openxmlformats.org/officeDocument/2006/relationships/font" Target="fonts/font5.fntdata"/><Relationship Id="rId50" Type="http://schemas.openxmlformats.org/officeDocument/2006/relationships/font" Target="fonts/font4.fntdata"/><Relationship Id="rId5" Type="http://schemas.openxmlformats.org/officeDocument/2006/relationships/slide" Target="slides/slide2.xml"/><Relationship Id="rId49" Type="http://schemas.openxmlformats.org/officeDocument/2006/relationships/font" Target="fonts/font3.fntdata"/><Relationship Id="rId48" Type="http://schemas.openxmlformats.org/officeDocument/2006/relationships/font" Target="fonts/font2.fntdata"/><Relationship Id="rId47" Type="http://schemas.openxmlformats.org/officeDocument/2006/relationships/font" Target="fonts/font1.fntdata"/><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C3468-528F-419E-97D4-38981A65104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06B33-BD50-4973-A02E-54C7B31D9E5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506B33-BD50-4973-A02E-54C7B31D9E5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506B33-BD50-4973-A02E-54C7B31D9E5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p:transition spd="slow" advClick="0" advTm="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p:transition spd="slow" advClick="0" advTm="0">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p:transition spd="slow" advClick="0" advTm="0">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p:transition spd="slow" advClick="0" advTm="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p:transition spd="slow"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p:transition spd="slow"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p:transition spd="slow"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p:transition spd="slow"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16985D-ACD7-4DAB-8EAC-926A93D37270}" type="slidenum">
              <a:rPr lang="zh-CN" altLang="en-US" smtClean="0"/>
            </a:fld>
            <a:endParaRPr lang="zh-CN" altLang="en-US"/>
          </a:p>
        </p:txBody>
      </p:sp>
    </p:spTree>
  </p:cSld>
  <p:clrMapOvr>
    <a:masterClrMapping/>
  </p:clrMapOvr>
  <p:transition spd="slow" advClick="0" advTm="0">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p:transition spd="slow" advClick="0" advTm="0">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p:transition spd="slow" advClick="0" advTm="0">
    <p:push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C6C49-B95F-4EF2-A28C-2B0EE7EF8415}" type="datetimeFigureOut">
              <a:rPr lang="zh-CN" altLang="en-US" smtClean="0"/>
            </a:fld>
            <a:endParaRPr lang="zh-CN" altLang="en-US"/>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7DC80-7304-42FF-B73E-E917F4A0232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push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等腰三角形 46"/>
          <p:cNvSpPr/>
          <p:nvPr/>
        </p:nvSpPr>
        <p:spPr>
          <a:xfrm rot="20846006">
            <a:off x="1586664" y="-725006"/>
            <a:ext cx="7888288" cy="5661007"/>
          </a:xfrm>
          <a:prstGeom prst="triangl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4065129">
            <a:off x="1869839" y="-83844"/>
            <a:ext cx="8181428" cy="5871378"/>
          </a:xfrm>
          <a:prstGeom prst="triangl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8"/>
          <p:cNvSpPr txBox="1"/>
          <p:nvPr/>
        </p:nvSpPr>
        <p:spPr>
          <a:xfrm>
            <a:off x="3226477" y="2617105"/>
            <a:ext cx="5306060" cy="768350"/>
          </a:xfrm>
          <a:prstGeom prst="rect">
            <a:avLst/>
          </a:prstGeom>
          <a:noFill/>
        </p:spPr>
        <p:txBody>
          <a:bodyPr wrap="none" rtlCol="0">
            <a:spAutoFit/>
          </a:bodyPr>
          <a:lstStyle/>
          <a:p>
            <a:r>
              <a:rPr lang="en-US" altLang="zh-CN" sz="4400" b="1" dirty="0">
                <a:solidFill>
                  <a:schemeClr val="tx1">
                    <a:lumMod val="50000"/>
                    <a:lumOff val="50000"/>
                  </a:schemeClr>
                </a:solidFill>
                <a:latin typeface="方正兰亭准黑_GBK" panose="02000000000000000000" pitchFamily="2" charset="-122"/>
                <a:ea typeface="方正兰亭准黑_GBK" panose="02000000000000000000" pitchFamily="2" charset="-122"/>
              </a:rPr>
              <a:t>Rational Rose </a:t>
            </a:r>
            <a:r>
              <a:rPr lang="zh-CN" altLang="en-US" sz="4400" b="1" dirty="0">
                <a:solidFill>
                  <a:schemeClr val="tx1">
                    <a:lumMod val="50000"/>
                    <a:lumOff val="50000"/>
                  </a:schemeClr>
                </a:solidFill>
                <a:latin typeface="方正兰亭准黑_GBK" panose="02000000000000000000" pitchFamily="2" charset="-122"/>
                <a:ea typeface="方正兰亭准黑_GBK" panose="02000000000000000000" pitchFamily="2" charset="-122"/>
              </a:rPr>
              <a:t>简介</a:t>
            </a:r>
            <a:endParaRPr lang="zh-CN" altLang="en-US" sz="4400" b="1"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50" name="等腰三角形 49"/>
          <p:cNvSpPr/>
          <p:nvPr/>
        </p:nvSpPr>
        <p:spPr>
          <a:xfrm rot="11406555">
            <a:off x="7344177" y="829983"/>
            <a:ext cx="530710" cy="380863"/>
          </a:xfrm>
          <a:prstGeom prst="triangl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592427">
            <a:off x="2903060" y="6181133"/>
            <a:ext cx="530710" cy="380863"/>
          </a:xfrm>
          <a:prstGeom prst="triangl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a:off x="0" y="6366040"/>
            <a:ext cx="594484" cy="491961"/>
          </a:xfrm>
          <a:prstGeom prst="triangle">
            <a:avLst>
              <a:gd name="adj" fmla="val 0"/>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6200000">
            <a:off x="11648777" y="6314778"/>
            <a:ext cx="594485" cy="491961"/>
          </a:xfrm>
          <a:prstGeom prst="triangle">
            <a:avLst>
              <a:gd name="adj" fmla="val 0"/>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817" name="Picture 1" descr="C:\Users\lemon\Desktop\微信图片_20171022122841.jpg"/>
          <p:cNvPicPr>
            <a:picLocks noChangeAspect="1" noChangeArrowheads="1"/>
          </p:cNvPicPr>
          <p:nvPr/>
        </p:nvPicPr>
        <p:blipFill>
          <a:blip r:embed="rId1"/>
          <a:srcRect/>
          <a:stretch>
            <a:fillRect/>
          </a:stretch>
        </p:blipFill>
        <p:spPr bwMode="auto">
          <a:xfrm>
            <a:off x="9487583" y="0"/>
            <a:ext cx="2287144" cy="2168434"/>
          </a:xfrm>
          <a:prstGeom prst="rect">
            <a:avLst/>
          </a:prstGeom>
          <a:noFill/>
        </p:spPr>
      </p:pic>
      <p:sp>
        <p:nvSpPr>
          <p:cNvPr id="2" name="文本框 1"/>
          <p:cNvSpPr txBox="1"/>
          <p:nvPr/>
        </p:nvSpPr>
        <p:spPr>
          <a:xfrm>
            <a:off x="4584065" y="5311775"/>
            <a:ext cx="6266180" cy="398780"/>
          </a:xfrm>
          <a:prstGeom prst="rect">
            <a:avLst/>
          </a:prstGeom>
          <a:noFill/>
        </p:spPr>
        <p:txBody>
          <a:bodyPr wrap="square" rtlCol="0">
            <a:spAutoFit/>
          </a:bodyPr>
          <a:p>
            <a:r>
              <a:rPr lang="zh-CN" altLang="en-US" sz="2000"/>
              <a:t>组员：曹依娜  梁晗昕  陈杭俊  林伟  查振宇</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3000" advClick="0" advTm="0">
        <p14:vortex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8" presetClass="emph" presetSubtype="0" fill="hold" grpId="0" nodeType="withEffect">
                                  <p:stCondLst>
                                    <p:cond delay="0"/>
                                  </p:stCondLst>
                                  <p:childTnLst>
                                    <p:animRot by="21600000">
                                      <p:cBhvr>
                                        <p:cTn id="9" dur="3500" fill="hold"/>
                                        <p:tgtEl>
                                          <p:spTgt spid="47"/>
                                        </p:tgtEl>
                                        <p:attrNameLst>
                                          <p:attrName>r</p:attrName>
                                        </p:attrNameLst>
                                      </p:cBhvr>
                                    </p:animRot>
                                  </p:childTnLst>
                                </p:cTn>
                              </p:par>
                              <p:par>
                                <p:cTn id="10" presetID="10" presetClass="entr" presetSubtype="0" fill="hold" grpId="1"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8" presetClass="emph" presetSubtype="0" fill="hold" grpId="0" nodeType="withEffect">
                                  <p:stCondLst>
                                    <p:cond delay="0"/>
                                  </p:stCondLst>
                                  <p:childTnLst>
                                    <p:animRot by="-21600000">
                                      <p:cBhvr>
                                        <p:cTn id="14" dur="3500" fill="hold"/>
                                        <p:tgtEl>
                                          <p:spTgt spid="48"/>
                                        </p:tgtEl>
                                        <p:attrNameLst>
                                          <p:attrName>r</p:attrName>
                                        </p:attrNameLst>
                                      </p:cBhvr>
                                    </p:animRot>
                                  </p:childTnLst>
                                </p:cTn>
                              </p:par>
                              <p:par>
                                <p:cTn id="15" presetID="42" presetClass="entr" presetSubtype="0" fill="hold" grpId="0" nodeType="withEffect">
                                  <p:stCondLst>
                                    <p:cond delay="50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750"/>
                                        <p:tgtEl>
                                          <p:spTgt spid="49"/>
                                        </p:tgtEl>
                                      </p:cBhvr>
                                    </p:animEffect>
                                    <p:anim calcmode="lin" valueType="num">
                                      <p:cBhvr>
                                        <p:cTn id="18" dur="750" fill="hold"/>
                                        <p:tgtEl>
                                          <p:spTgt spid="49"/>
                                        </p:tgtEl>
                                        <p:attrNameLst>
                                          <p:attrName>ppt_x</p:attrName>
                                        </p:attrNameLst>
                                      </p:cBhvr>
                                      <p:tavLst>
                                        <p:tav tm="0">
                                          <p:val>
                                            <p:strVal val="#ppt_x"/>
                                          </p:val>
                                        </p:tav>
                                        <p:tav tm="100000">
                                          <p:val>
                                            <p:strVal val="#ppt_x"/>
                                          </p:val>
                                        </p:tav>
                                      </p:tavLst>
                                    </p:anim>
                                    <p:anim calcmode="lin" valueType="num">
                                      <p:cBhvr>
                                        <p:cTn id="19" dur="750" fill="hold"/>
                                        <p:tgtEl>
                                          <p:spTgt spid="49"/>
                                        </p:tgtEl>
                                        <p:attrNameLst>
                                          <p:attrName>ppt_y</p:attrName>
                                        </p:attrNameLst>
                                      </p:cBhvr>
                                      <p:tavLst>
                                        <p:tav tm="0">
                                          <p:val>
                                            <p:strVal val="#ppt_y+.1"/>
                                          </p:val>
                                        </p:tav>
                                        <p:tav tm="100000">
                                          <p:val>
                                            <p:strVal val="#ppt_y"/>
                                          </p:val>
                                        </p:tav>
                                      </p:tavLst>
                                    </p:anim>
                                  </p:childTnLst>
                                </p:cTn>
                              </p:par>
                              <p:par>
                                <p:cTn id="20" presetID="2" presetClass="entr" presetSubtype="3" fill="hold" grpId="0"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500" fill="hold"/>
                                        <p:tgtEl>
                                          <p:spTgt spid="50"/>
                                        </p:tgtEl>
                                        <p:attrNameLst>
                                          <p:attrName>ppt_x</p:attrName>
                                        </p:attrNameLst>
                                      </p:cBhvr>
                                      <p:tavLst>
                                        <p:tav tm="0">
                                          <p:val>
                                            <p:strVal val="1+#ppt_w/2"/>
                                          </p:val>
                                        </p:tav>
                                        <p:tav tm="100000">
                                          <p:val>
                                            <p:strVal val="#ppt_x"/>
                                          </p:val>
                                        </p:tav>
                                      </p:tavLst>
                                    </p:anim>
                                    <p:anim calcmode="lin" valueType="num">
                                      <p:cBhvr additive="base">
                                        <p:cTn id="23" dur="500" fill="hold"/>
                                        <p:tgtEl>
                                          <p:spTgt spid="50"/>
                                        </p:tgtEl>
                                        <p:attrNameLst>
                                          <p:attrName>ppt_y</p:attrName>
                                        </p:attrNameLst>
                                      </p:cBhvr>
                                      <p:tavLst>
                                        <p:tav tm="0">
                                          <p:val>
                                            <p:strVal val="0-#ppt_h/2"/>
                                          </p:val>
                                        </p:tav>
                                        <p:tav tm="100000">
                                          <p:val>
                                            <p:strVal val="#ppt_y"/>
                                          </p:val>
                                        </p:tav>
                                      </p:tavLst>
                                    </p:anim>
                                  </p:childTnLst>
                                </p:cTn>
                              </p:par>
                              <p:par>
                                <p:cTn id="24" presetID="8" presetClass="emph" presetSubtype="0" fill="hold" grpId="1" nodeType="withEffect">
                                  <p:stCondLst>
                                    <p:cond delay="500"/>
                                  </p:stCondLst>
                                  <p:childTnLst>
                                    <p:animRot by="21600000">
                                      <p:cBhvr>
                                        <p:cTn id="25" dur="2000" fill="hold"/>
                                        <p:tgtEl>
                                          <p:spTgt spid="50"/>
                                        </p:tgtEl>
                                        <p:attrNameLst>
                                          <p:attrName>r</p:attrName>
                                        </p:attrNameLst>
                                      </p:cBhvr>
                                    </p:animRot>
                                  </p:childTnLst>
                                </p:cTn>
                              </p:par>
                              <p:par>
                                <p:cTn id="26" presetID="2" presetClass="entr" presetSubtype="12" fill="hold" grpId="0" nodeType="withEffect">
                                  <p:stCondLst>
                                    <p:cond delay="50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1+#ppt_h/2"/>
                                          </p:val>
                                        </p:tav>
                                        <p:tav tm="100000">
                                          <p:val>
                                            <p:strVal val="#ppt_y"/>
                                          </p:val>
                                        </p:tav>
                                      </p:tavLst>
                                    </p:anim>
                                  </p:childTnLst>
                                </p:cTn>
                              </p:par>
                              <p:par>
                                <p:cTn id="30" presetID="8" presetClass="emph" presetSubtype="0" fill="hold" grpId="1" nodeType="withEffect">
                                  <p:stCondLst>
                                    <p:cond delay="500"/>
                                  </p:stCondLst>
                                  <p:childTnLst>
                                    <p:animRot by="21600000">
                                      <p:cBhvr>
                                        <p:cTn id="31" dur="2000" fill="hold"/>
                                        <p:tgtEl>
                                          <p:spTgt spid="51"/>
                                        </p:tgtEl>
                                        <p:attrNameLst>
                                          <p:attrName>r</p:attrName>
                                        </p:attrNameLst>
                                      </p:cBhvr>
                                    </p:animRot>
                                  </p:childTnLst>
                                </p:cTn>
                              </p:par>
                              <p:par>
                                <p:cTn id="32" presetID="42" presetClass="entr" presetSubtype="0" fill="hold" grpId="0"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1000"/>
                                        <p:tgtEl>
                                          <p:spTgt spid="57"/>
                                        </p:tgtEl>
                                      </p:cBhvr>
                                    </p:animEffect>
                                    <p:anim calcmode="lin" valueType="num">
                                      <p:cBhvr>
                                        <p:cTn id="35" dur="1000" fill="hold"/>
                                        <p:tgtEl>
                                          <p:spTgt spid="57"/>
                                        </p:tgtEl>
                                        <p:attrNameLst>
                                          <p:attrName>ppt_x</p:attrName>
                                        </p:attrNameLst>
                                      </p:cBhvr>
                                      <p:tavLst>
                                        <p:tav tm="0">
                                          <p:val>
                                            <p:strVal val="#ppt_x"/>
                                          </p:val>
                                        </p:tav>
                                        <p:tav tm="100000">
                                          <p:val>
                                            <p:strVal val="#ppt_x"/>
                                          </p:val>
                                        </p:tav>
                                      </p:tavLst>
                                    </p:anim>
                                    <p:anim calcmode="lin" valueType="num">
                                      <p:cBhvr>
                                        <p:cTn id="36" dur="1000" fill="hold"/>
                                        <p:tgtEl>
                                          <p:spTgt spid="5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1000"/>
                                        <p:tgtEl>
                                          <p:spTgt spid="58"/>
                                        </p:tgtEl>
                                      </p:cBhvr>
                                    </p:animEffect>
                                    <p:anim calcmode="lin" valueType="num">
                                      <p:cBhvr>
                                        <p:cTn id="40" dur="1000" fill="hold"/>
                                        <p:tgtEl>
                                          <p:spTgt spid="58"/>
                                        </p:tgtEl>
                                        <p:attrNameLst>
                                          <p:attrName>ppt_x</p:attrName>
                                        </p:attrNameLst>
                                      </p:cBhvr>
                                      <p:tavLst>
                                        <p:tav tm="0">
                                          <p:val>
                                            <p:strVal val="#ppt_x"/>
                                          </p:val>
                                        </p:tav>
                                        <p:tav tm="100000">
                                          <p:val>
                                            <p:strVal val="#ppt_x"/>
                                          </p:val>
                                        </p:tav>
                                      </p:tavLst>
                                    </p:anim>
                                    <p:anim calcmode="lin" valueType="num">
                                      <p:cBhvr>
                                        <p:cTn id="4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8" grpId="0" animBg="1"/>
      <p:bldP spid="48" grpId="1" animBg="1"/>
      <p:bldP spid="49" grpId="0"/>
      <p:bldP spid="50" grpId="0" animBg="1"/>
      <p:bldP spid="50" grpId="1" animBg="1"/>
      <p:bldP spid="51" grpId="0" animBg="1"/>
      <p:bldP spid="51" grpId="1" animBg="1"/>
      <p:bldP spid="57" grpId="0" animBg="1"/>
      <p:bldP spid="5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2"/>
                </a:solidFill>
                <a:effectLst>
                  <a:outerShdw blurRad="38100" dist="38100" dir="2700000" algn="tl">
                    <a:srgbClr val="000000">
                      <a:alpha val="43137"/>
                    </a:srgbClr>
                  </a:outerShdw>
                </a:effectLst>
                <a:cs typeface="+mn-ea"/>
              </a:rPr>
              <a:t>Rose</a:t>
            </a:r>
            <a:r>
              <a:rPr lang="zh-CN" altLang="en-US" dirty="0">
                <a:solidFill>
                  <a:schemeClr val="accent2"/>
                </a:solidFill>
                <a:effectLst>
                  <a:outerShdw blurRad="38100" dist="38100" dir="2700000" algn="tl">
                    <a:srgbClr val="000000">
                      <a:alpha val="43137"/>
                    </a:srgbClr>
                  </a:outerShdw>
                </a:effectLst>
                <a:cs typeface="+mn-ea"/>
              </a:rPr>
              <a:t>的插件及插件程序管理器</a:t>
            </a:r>
            <a:endParaRPr lang="zh-CN" altLang="en-US" dirty="0">
              <a:solidFill>
                <a:schemeClr val="accent2"/>
              </a:solidFill>
              <a:effectLst>
                <a:outerShdw blurRad="38100" dist="38100" dir="2700000" algn="tl">
                  <a:srgbClr val="000000">
                    <a:alpha val="43137"/>
                  </a:srgbClr>
                </a:outerShdw>
              </a:effectLst>
              <a:cs typeface="+mn-ea"/>
            </a:endParaRPr>
          </a:p>
        </p:txBody>
      </p:sp>
      <p:sp>
        <p:nvSpPr>
          <p:cNvPr id="3" name="内容占位符 2"/>
          <p:cNvSpPr>
            <a:spLocks noGrp="1"/>
          </p:cNvSpPr>
          <p:nvPr>
            <p:ph idx="1"/>
          </p:nvPr>
        </p:nvSpPr>
        <p:spPr/>
        <p:txBody>
          <a:bodyPr>
            <a:normAutofit lnSpcReduction="20000"/>
          </a:bodyPr>
          <a:lstStyle/>
          <a:p>
            <a:pPr marL="0" indent="0">
              <a:buNone/>
            </a:pPr>
            <a:r>
              <a:rPr lang="zh-CN" altLang="en-US" dirty="0"/>
              <a:t>插件程序管理器</a:t>
            </a:r>
            <a:endParaRPr lang="zh-CN" altLang="en-US" dirty="0"/>
          </a:p>
          <a:p>
            <a:pPr marL="0" indent="0">
              <a:buNone/>
            </a:pPr>
            <a:r>
              <a:rPr lang="zh-CN" altLang="en-US" dirty="0"/>
              <a:t>   控制插件程序的状态：激活状态或非激活状态</a:t>
            </a:r>
            <a:endParaRPr lang="zh-CN" altLang="en-US" dirty="0"/>
          </a:p>
          <a:p>
            <a:pPr marL="0" indent="0">
              <a:buNone/>
            </a:pPr>
            <a:endParaRPr lang="zh-CN" altLang="en-US" dirty="0"/>
          </a:p>
        </p:txBody>
      </p:sp>
      <p:pic>
        <p:nvPicPr>
          <p:cNvPr id="4"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pic>
        <p:nvPicPr>
          <p:cNvPr id="5" name="图片 4" descr="VI~L`8A5G)M6MKWW{J@`~02"/>
          <p:cNvPicPr>
            <a:picLocks noChangeAspect="1"/>
          </p:cNvPicPr>
          <p:nvPr/>
        </p:nvPicPr>
        <p:blipFill>
          <a:blip r:embed="rId2"/>
          <a:stretch>
            <a:fillRect/>
          </a:stretch>
        </p:blipFill>
        <p:spPr>
          <a:xfrm>
            <a:off x="3794125" y="2673350"/>
            <a:ext cx="4178935" cy="3656330"/>
          </a:xfrm>
          <a:prstGeom prst="rect">
            <a:avLst/>
          </a:prstGeom>
        </p:spPr>
      </p:pic>
    </p:spTree>
  </p:cSld>
  <p:clrMapOvr>
    <a:masterClrMapping/>
  </p:clrMapOvr>
  <p:transition spd="slow" advClick="0" advTm="0">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0"/>
            <a:ext cx="4724400" cy="6858000"/>
            <a:chOff x="0" y="0"/>
            <a:chExt cx="4724400" cy="6858000"/>
          </a:xfrm>
          <a:solidFill>
            <a:schemeClr val="accent2"/>
          </a:solidFill>
        </p:grpSpPr>
        <p:sp>
          <p:nvSpPr>
            <p:cNvPr id="6" name="矩形 5"/>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944455" y="2591337"/>
            <a:ext cx="8247545" cy="1602756"/>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513239" y="2626344"/>
            <a:ext cx="1748518" cy="1507343"/>
            <a:chOff x="2513239" y="2626344"/>
            <a:chExt cx="1748518" cy="1507343"/>
          </a:xfrm>
          <a:solidFill>
            <a:srgbClr val="00B0F0"/>
          </a:solidFill>
        </p:grpSpPr>
        <p:sp>
          <p:nvSpPr>
            <p:cNvPr id="10" name="六边形 9"/>
            <p:cNvSpPr/>
            <p:nvPr/>
          </p:nvSpPr>
          <p:spPr>
            <a:xfrm>
              <a:off x="2513239" y="2626344"/>
              <a:ext cx="1748518" cy="1507343"/>
            </a:xfrm>
            <a:prstGeom prst="hexagon">
              <a:avLst/>
            </a:prstGeom>
            <a:solidFill>
              <a:schemeClr val="accent2"/>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866115" y="2941832"/>
              <a:ext cx="1093569" cy="923330"/>
            </a:xfrm>
            <a:prstGeom prst="rect">
              <a:avLst/>
            </a:prstGeom>
            <a:noFill/>
            <a:ln>
              <a:noFill/>
            </a:ln>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03</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12" name="矩形 11"/>
          <p:cNvSpPr/>
          <p:nvPr/>
        </p:nvSpPr>
        <p:spPr>
          <a:xfrm>
            <a:off x="4458313" y="3246260"/>
            <a:ext cx="2214880" cy="706755"/>
          </a:xfrm>
          <a:prstGeom prst="rect">
            <a:avLst/>
          </a:prstGeom>
        </p:spPr>
        <p:txBody>
          <a:bodyPr wrap="none">
            <a:spAutoFit/>
          </a:bodyPr>
          <a:lstStyle/>
          <a:p>
            <a:r>
              <a:rPr lang="zh-CN" altLang="en-US" sz="4000" dirty="0">
                <a:solidFill>
                  <a:schemeClr val="bg1"/>
                </a:solidFill>
                <a:latin typeface="方正兰亭准黑_GBK" panose="02000000000000000000" pitchFamily="2" charset="-122"/>
                <a:ea typeface="方正兰亭准黑_GBK" panose="02000000000000000000" pitchFamily="2" charset="-122"/>
              </a:rPr>
              <a:t>程序界面</a:t>
            </a:r>
            <a:endParaRPr lang="zh-CN" altLang="en-US" sz="4000" dirty="0">
              <a:solidFill>
                <a:schemeClr val="bg1"/>
              </a:solidFill>
              <a:latin typeface="方正兰亭准黑_GBK" panose="02000000000000000000" pitchFamily="2" charset="-122"/>
              <a:ea typeface="方正兰亭准黑_GBK" panose="02000000000000000000" pitchFamily="2" charset="-122"/>
            </a:endParaRPr>
          </a:p>
        </p:txBody>
      </p:sp>
      <p:sp>
        <p:nvSpPr>
          <p:cNvPr id="16" name="矩形 15"/>
          <p:cNvSpPr/>
          <p:nvPr/>
        </p:nvSpPr>
        <p:spPr>
          <a:xfrm>
            <a:off x="8380079" y="3242245"/>
            <a:ext cx="242374" cy="338554"/>
          </a:xfrm>
          <a:prstGeom prst="rect">
            <a:avLst/>
          </a:prstGeom>
        </p:spPr>
        <p:txBody>
          <a:bodyPr wrap="none">
            <a:spAutoFit/>
          </a:bodyPr>
          <a:lstStyle/>
          <a:p>
            <a:r>
              <a:rPr lang="zh-CN" altLang="en-US" sz="1600" dirty="0">
                <a:solidFill>
                  <a:schemeClr val="bg1"/>
                </a:solidFill>
                <a:latin typeface="方正兰亭准黑_GBK" panose="02000000000000000000" pitchFamily="2" charset="-122"/>
                <a:ea typeface="方正兰亭准黑_GBK" panose="02000000000000000000" pitchFamily="2" charset="-122"/>
              </a:rPr>
              <a:t> </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pic>
        <p:nvPicPr>
          <p:cNvPr id="13"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accent2"/>
                </a:solidFill>
                <a:effectLst>
                  <a:outerShdw blurRad="38100" dist="38100" dir="2700000" algn="tl">
                    <a:srgbClr val="000000">
                      <a:alpha val="43137"/>
                    </a:srgbClr>
                  </a:outerShdw>
                </a:effectLst>
                <a:cs typeface="+mn-ea"/>
              </a:rPr>
              <a:t> </a:t>
            </a:r>
            <a:r>
              <a:rPr lang="en-US" dirty="0">
                <a:solidFill>
                  <a:schemeClr val="accent2"/>
                </a:solidFill>
                <a:effectLst>
                  <a:outerShdw blurRad="38100" dist="38100" dir="2700000" algn="tl">
                    <a:srgbClr val="000000">
                      <a:alpha val="43137"/>
                    </a:srgbClr>
                  </a:outerShdw>
                </a:effectLst>
                <a:cs typeface="+mn-ea"/>
              </a:rPr>
              <a:t>Rose</a:t>
            </a:r>
            <a:r>
              <a:rPr lang="zh-CN" altLang="en-US" dirty="0">
                <a:solidFill>
                  <a:schemeClr val="accent2"/>
                </a:solidFill>
                <a:effectLst>
                  <a:outerShdw blurRad="38100" dist="38100" dir="2700000" algn="tl">
                    <a:srgbClr val="000000">
                      <a:alpha val="43137"/>
                    </a:srgbClr>
                  </a:outerShdw>
                </a:effectLst>
                <a:cs typeface="+mn-ea"/>
              </a:rPr>
              <a:t>应用程序界面组成</a:t>
            </a:r>
            <a:endParaRPr lang="zh-CN" altLang="en-US" dirty="0">
              <a:solidFill>
                <a:schemeClr val="accent2"/>
              </a:solidFill>
              <a:effectLst>
                <a:outerShdw blurRad="38100" dist="38100" dir="2700000" algn="tl">
                  <a:srgbClr val="000000">
                    <a:alpha val="43137"/>
                  </a:srgbClr>
                </a:outerShdw>
              </a:effectLst>
              <a:cs typeface="+mn-ea"/>
            </a:endParaRPr>
          </a:p>
        </p:txBody>
      </p:sp>
      <p:pic>
        <p:nvPicPr>
          <p:cNvPr id="5"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
        <p:nvSpPr>
          <p:cNvPr id="3" name="文本框 2"/>
          <p:cNvSpPr txBox="1"/>
          <p:nvPr/>
        </p:nvSpPr>
        <p:spPr>
          <a:xfrm>
            <a:off x="2517775" y="1925320"/>
            <a:ext cx="7851140" cy="3723005"/>
          </a:xfrm>
          <a:prstGeom prst="rect">
            <a:avLst/>
          </a:prstGeom>
          <a:noFill/>
        </p:spPr>
        <p:txBody>
          <a:bodyPr wrap="square" rtlCol="0">
            <a:spAutoFit/>
          </a:bodyPr>
          <a:p>
            <a:r>
              <a:rPr lang="zh-CN" altLang="en-US" sz="2800"/>
              <a:t>应用程序窗口</a:t>
            </a:r>
            <a:endParaRPr lang="zh-CN" altLang="en-US" sz="2800"/>
          </a:p>
          <a:p>
            <a:r>
              <a:rPr lang="en-US" altLang="zh-CN" sz="2400"/>
              <a:t>          -</a:t>
            </a:r>
            <a:r>
              <a:rPr lang="zh-CN" altLang="en-US" sz="2400"/>
              <a:t>显示载体</a:t>
            </a:r>
            <a:endParaRPr lang="zh-CN" altLang="en-US" sz="2400"/>
          </a:p>
          <a:p>
            <a:r>
              <a:rPr lang="zh-CN" altLang="en-US" sz="2800"/>
              <a:t>浏览器窗口</a:t>
            </a:r>
            <a:endParaRPr lang="zh-CN" altLang="en-US" sz="2800"/>
          </a:p>
          <a:p>
            <a:r>
              <a:rPr lang="en-US" altLang="zh-CN" sz="2400"/>
              <a:t>          -</a:t>
            </a:r>
            <a:r>
              <a:rPr lang="zh-CN" altLang="en-US" sz="2400"/>
              <a:t>模型图超出屏幕显示范围时用于选择观察区域</a:t>
            </a:r>
            <a:endParaRPr lang="zh-CN" altLang="en-US" sz="2400"/>
          </a:p>
          <a:p>
            <a:r>
              <a:rPr lang="zh-CN" altLang="en-US" sz="2800"/>
              <a:t>文档窗口</a:t>
            </a:r>
            <a:endParaRPr lang="zh-CN" altLang="en-US" sz="2800"/>
          </a:p>
          <a:p>
            <a:r>
              <a:rPr lang="en-US" altLang="zh-CN" sz="2400"/>
              <a:t>          -</a:t>
            </a:r>
            <a:r>
              <a:rPr lang="zh-CN" altLang="en-US" sz="2400"/>
              <a:t>记录用户操作和模型元素信息的辅助提示窗口</a:t>
            </a:r>
            <a:endParaRPr lang="zh-CN" altLang="en-US" sz="2400"/>
          </a:p>
          <a:p>
            <a:r>
              <a:rPr lang="zh-CN" altLang="en-US" sz="2800"/>
              <a:t>模型图窗口</a:t>
            </a:r>
            <a:endParaRPr lang="zh-CN" altLang="en-US" sz="2800"/>
          </a:p>
          <a:p>
            <a:r>
              <a:rPr lang="en-US" altLang="zh-CN" sz="2400"/>
              <a:t>          -</a:t>
            </a:r>
            <a:r>
              <a:rPr lang="zh-CN" altLang="en-US" sz="2400"/>
              <a:t>用于建立和修改当前模型的图形化视图</a:t>
            </a:r>
            <a:endParaRPr lang="zh-CN" altLang="en-US" sz="2400"/>
          </a:p>
          <a:p>
            <a:r>
              <a:rPr lang="zh-CN" altLang="en-US" sz="2800"/>
              <a:t>规范窗口</a:t>
            </a:r>
            <a:endParaRPr lang="zh-CN" altLang="en-US" sz="2800"/>
          </a:p>
        </p:txBody>
      </p:sp>
    </p:spTree>
  </p:cSld>
  <p:clrMapOvr>
    <a:masterClrMapping/>
  </p:clrMapOvr>
  <p:transition spd="slow" advClick="0" advTm="0">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accent2"/>
                </a:solidFill>
                <a:effectLst>
                  <a:outerShdw blurRad="38100" dist="38100" dir="2700000" algn="tl">
                    <a:srgbClr val="000000">
                      <a:alpha val="43137"/>
                    </a:srgbClr>
                  </a:outerShdw>
                </a:effectLst>
                <a:cs typeface="+mn-ea"/>
              </a:rPr>
              <a:t> </a:t>
            </a:r>
            <a:r>
              <a:rPr lang="en-US" dirty="0">
                <a:solidFill>
                  <a:schemeClr val="accent2"/>
                </a:solidFill>
                <a:effectLst>
                  <a:outerShdw blurRad="38100" dist="38100" dir="2700000" algn="tl">
                    <a:srgbClr val="000000">
                      <a:alpha val="43137"/>
                    </a:srgbClr>
                  </a:outerShdw>
                </a:effectLst>
                <a:cs typeface="+mn-ea"/>
              </a:rPr>
              <a:t>Rose</a:t>
            </a:r>
            <a:r>
              <a:rPr lang="zh-CN" altLang="en-US" dirty="0">
                <a:solidFill>
                  <a:schemeClr val="accent2"/>
                </a:solidFill>
                <a:effectLst>
                  <a:outerShdw blurRad="38100" dist="38100" dir="2700000" algn="tl">
                    <a:srgbClr val="000000">
                      <a:alpha val="43137"/>
                    </a:srgbClr>
                  </a:outerShdw>
                </a:effectLst>
                <a:cs typeface="+mn-ea"/>
              </a:rPr>
              <a:t>应用程序界面组成</a:t>
            </a:r>
            <a:endParaRPr lang="zh-CN" altLang="en-US" dirty="0">
              <a:solidFill>
                <a:schemeClr val="accent2"/>
              </a:solidFill>
              <a:effectLst>
                <a:outerShdw blurRad="38100" dist="38100" dir="2700000" algn="tl">
                  <a:srgbClr val="000000">
                    <a:alpha val="43137"/>
                  </a:srgbClr>
                </a:outerShdw>
              </a:effectLst>
              <a:cs typeface="+mn-ea"/>
            </a:endParaRPr>
          </a:p>
        </p:txBody>
      </p:sp>
      <p:pic>
        <p:nvPicPr>
          <p:cNvPr id="5"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pic>
        <p:nvPicPr>
          <p:cNvPr id="6" name="图片 5" descr="OWEO)~1A1UYL9BVV5I{E[WF"/>
          <p:cNvPicPr>
            <a:picLocks noChangeAspect="1"/>
          </p:cNvPicPr>
          <p:nvPr/>
        </p:nvPicPr>
        <p:blipFill>
          <a:blip r:embed="rId2"/>
          <a:stretch>
            <a:fillRect/>
          </a:stretch>
        </p:blipFill>
        <p:spPr>
          <a:xfrm>
            <a:off x="1677670" y="1417955"/>
            <a:ext cx="8004175" cy="5328285"/>
          </a:xfrm>
          <a:prstGeom prst="rect">
            <a:avLst/>
          </a:prstGeom>
        </p:spPr>
      </p:pic>
    </p:spTree>
  </p:cSld>
  <p:clrMapOvr>
    <a:masterClrMapping/>
  </p:clrMapOvr>
  <p:transition spd="slow" advClick="0" advTm="0">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0" y="0"/>
            <a:ext cx="4724400" cy="6858000"/>
            <a:chOff x="0" y="0"/>
            <a:chExt cx="4724400" cy="6858000"/>
          </a:xfrm>
          <a:solidFill>
            <a:schemeClr val="accent4"/>
          </a:solidFill>
        </p:grpSpPr>
        <p:sp>
          <p:nvSpPr>
            <p:cNvPr id="32" name="矩形 31"/>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六边形 58"/>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p:cNvSpPr/>
          <p:nvPr/>
        </p:nvSpPr>
        <p:spPr>
          <a:xfrm>
            <a:off x="3944455" y="2591337"/>
            <a:ext cx="8247545" cy="1602756"/>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2513239" y="2626344"/>
            <a:ext cx="1748518" cy="1507343"/>
            <a:chOff x="2513239" y="2626344"/>
            <a:chExt cx="1748518" cy="1507343"/>
          </a:xfrm>
          <a:solidFill>
            <a:srgbClr val="00B050"/>
          </a:solidFill>
        </p:grpSpPr>
        <p:sp>
          <p:nvSpPr>
            <p:cNvPr id="62" name="六边形 61"/>
            <p:cNvSpPr/>
            <p:nvPr/>
          </p:nvSpPr>
          <p:spPr>
            <a:xfrm>
              <a:off x="2513239" y="2626344"/>
              <a:ext cx="1748518" cy="1507343"/>
            </a:xfrm>
            <a:prstGeom prst="hexagon">
              <a:avLst/>
            </a:prstGeom>
            <a:solidFill>
              <a:schemeClr val="accent2"/>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2862107" y="2941832"/>
              <a:ext cx="1101584" cy="923330"/>
            </a:xfrm>
            <a:prstGeom prst="rect">
              <a:avLst/>
            </a:prstGeom>
            <a:noFill/>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04</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64" name="矩形 63"/>
          <p:cNvSpPr/>
          <p:nvPr/>
        </p:nvSpPr>
        <p:spPr>
          <a:xfrm>
            <a:off x="4548505" y="3075305"/>
            <a:ext cx="3989705" cy="706755"/>
          </a:xfrm>
          <a:prstGeom prst="rect">
            <a:avLst/>
          </a:prstGeom>
        </p:spPr>
        <p:txBody>
          <a:bodyPr wrap="square">
            <a:spAutoFit/>
          </a:bodyPr>
          <a:lstStyle/>
          <a:p>
            <a:r>
              <a:rPr lang="zh-CN" altLang="en-US" sz="4000" dirty="0">
                <a:solidFill>
                  <a:schemeClr val="bg1"/>
                </a:solidFill>
                <a:latin typeface="宋体" panose="02010600030101010101" pitchFamily="2" charset="-122"/>
                <a:ea typeface="宋体" panose="02010600030101010101" pitchFamily="2" charset="-122"/>
              </a:rPr>
              <a:t>各类框图的建立</a:t>
            </a:r>
            <a:endParaRPr lang="zh-CN" altLang="en-US" sz="4000" dirty="0">
              <a:solidFill>
                <a:schemeClr val="bg1"/>
              </a:solidFill>
              <a:latin typeface="宋体" panose="02010600030101010101" pitchFamily="2" charset="-122"/>
              <a:ea typeface="宋体" panose="02010600030101010101" pitchFamily="2" charset="-122"/>
            </a:endParaRPr>
          </a:p>
        </p:txBody>
      </p:sp>
      <p:pic>
        <p:nvPicPr>
          <p:cNvPr id="13"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p:cTn id="13" dur="500" fill="hold"/>
                                        <p:tgtEl>
                                          <p:spTgt spid="61"/>
                                        </p:tgtEl>
                                        <p:attrNameLst>
                                          <p:attrName>ppt_w</p:attrName>
                                        </p:attrNameLst>
                                      </p:cBhvr>
                                      <p:tavLst>
                                        <p:tav tm="0">
                                          <p:val>
                                            <p:fltVal val="0"/>
                                          </p:val>
                                        </p:tav>
                                        <p:tav tm="100000">
                                          <p:val>
                                            <p:strVal val="#ppt_w"/>
                                          </p:val>
                                        </p:tav>
                                      </p:tavLst>
                                    </p:anim>
                                    <p:anim calcmode="lin" valueType="num">
                                      <p:cBhvr>
                                        <p:cTn id="14" dur="500" fill="hold"/>
                                        <p:tgtEl>
                                          <p:spTgt spid="61"/>
                                        </p:tgtEl>
                                        <p:attrNameLst>
                                          <p:attrName>ppt_h</p:attrName>
                                        </p:attrNameLst>
                                      </p:cBhvr>
                                      <p:tavLst>
                                        <p:tav tm="0">
                                          <p:val>
                                            <p:fltVal val="0"/>
                                          </p:val>
                                        </p:tav>
                                        <p:tav tm="100000">
                                          <p:val>
                                            <p:strVal val="#ppt_h"/>
                                          </p:val>
                                        </p:tav>
                                      </p:tavLst>
                                    </p:anim>
                                    <p:animEffect transition="in" filter="fade">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wipe(left)">
                                      <p:cBhvr>
                                        <p:cTn id="20" dur="500"/>
                                        <p:tgtEl>
                                          <p:spTgt spid="6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596537" y="287701"/>
            <a:ext cx="10972800" cy="1143000"/>
          </a:xfrm>
        </p:spPr>
        <p:txBody>
          <a:bodyPr/>
          <a:lstStyle/>
          <a:p>
            <a:r>
              <a:rPr lang="zh-CN" dirty="0">
                <a:solidFill>
                  <a:schemeClr val="accent2"/>
                </a:solidFill>
                <a:effectLst>
                  <a:outerShdw blurRad="38100" dist="38100" dir="2700000" algn="tl">
                    <a:srgbClr val="000000">
                      <a:alpha val="43137"/>
                    </a:srgbClr>
                  </a:outerShdw>
                </a:effectLst>
                <a:cs typeface="+mn-ea"/>
              </a:rPr>
              <a:t>建立用例图</a:t>
            </a:r>
            <a:r>
              <a:rPr lang="en-US" altLang="zh-CN" dirty="0">
                <a:solidFill>
                  <a:schemeClr val="accent2"/>
                </a:solidFill>
                <a:effectLst>
                  <a:outerShdw blurRad="38100" dist="38100" dir="2700000" algn="tl">
                    <a:srgbClr val="000000">
                      <a:alpha val="43137"/>
                    </a:srgbClr>
                  </a:outerShdw>
                </a:effectLst>
                <a:cs typeface="+mn-ea"/>
              </a:rPr>
              <a:t>use case diagram</a:t>
            </a:r>
            <a:endParaRPr lang="en-US" altLang="zh-CN" dirty="0">
              <a:solidFill>
                <a:schemeClr val="accent2"/>
              </a:solidFill>
              <a:effectLst>
                <a:outerShdw blurRad="38100" dist="38100" dir="2700000" algn="tl">
                  <a:srgbClr val="000000">
                    <a:alpha val="43137"/>
                  </a:srgbClr>
                </a:outerShdw>
              </a:effectLst>
              <a:cs typeface="+mn-ea"/>
            </a:endParaRPr>
          </a:p>
        </p:txBody>
      </p:sp>
      <p:pic>
        <p:nvPicPr>
          <p:cNvPr id="46"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
        <p:nvSpPr>
          <p:cNvPr id="2" name="文本框 1"/>
          <p:cNvSpPr txBox="1"/>
          <p:nvPr/>
        </p:nvSpPr>
        <p:spPr>
          <a:xfrm>
            <a:off x="1341120" y="2188210"/>
            <a:ext cx="8268970" cy="645160"/>
          </a:xfrm>
          <a:prstGeom prst="rect">
            <a:avLst/>
          </a:prstGeom>
          <a:noFill/>
        </p:spPr>
        <p:txBody>
          <a:bodyPr wrap="square" rtlCol="0">
            <a:spAutoFit/>
          </a:bodyPr>
          <a:p>
            <a:r>
              <a:rPr lang="zh-CN" altLang="en-US"/>
              <a:t>从用例图中可以看到系统干什么，与谁交互。用例是系统提供的功能，参与者可以是人、系统或其他实体。一个系统可以创建一个或多个用例图。</a:t>
            </a:r>
            <a:endParaRPr lang="zh-CN" altLang="en-US"/>
          </a:p>
        </p:txBody>
      </p:sp>
      <p:pic>
        <p:nvPicPr>
          <p:cNvPr id="3" name="图片 2"/>
          <p:cNvPicPr>
            <a:picLocks noChangeAspect="1"/>
          </p:cNvPicPr>
          <p:nvPr/>
        </p:nvPicPr>
        <p:blipFill>
          <a:blip r:embed="rId2"/>
          <a:stretch>
            <a:fillRect/>
          </a:stretch>
        </p:blipFill>
        <p:spPr>
          <a:xfrm>
            <a:off x="3141345" y="3053715"/>
            <a:ext cx="5882640" cy="3646170"/>
          </a:xfrm>
          <a:prstGeom prst="rect">
            <a:avLst/>
          </a:prstGeom>
        </p:spPr>
      </p:pic>
      <p:sp>
        <p:nvSpPr>
          <p:cNvPr id="4" name="文本框 3"/>
          <p:cNvSpPr txBox="1"/>
          <p:nvPr/>
        </p:nvSpPr>
        <p:spPr>
          <a:xfrm>
            <a:off x="9356090" y="3563620"/>
            <a:ext cx="1901825" cy="368300"/>
          </a:xfrm>
          <a:prstGeom prst="rect">
            <a:avLst/>
          </a:prstGeom>
          <a:noFill/>
        </p:spPr>
        <p:txBody>
          <a:bodyPr wrap="square" rtlCol="0">
            <a:spAutoFit/>
          </a:bodyPr>
          <a:p>
            <a:r>
              <a:rPr lang="zh-CN" altLang="en-US"/>
              <a:t>创建参与者</a:t>
            </a:r>
            <a:endParaRPr lang="zh-CN" altLang="en-US"/>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596537" y="287701"/>
            <a:ext cx="10972800" cy="1143000"/>
          </a:xfrm>
        </p:spPr>
        <p:txBody>
          <a:bodyPr/>
          <a:lstStyle/>
          <a:p>
            <a:r>
              <a:rPr lang="zh-CN" dirty="0">
                <a:solidFill>
                  <a:schemeClr val="accent2"/>
                </a:solidFill>
                <a:effectLst>
                  <a:outerShdw blurRad="38100" dist="38100" dir="2700000" algn="tl">
                    <a:srgbClr val="000000">
                      <a:alpha val="43137"/>
                    </a:srgbClr>
                  </a:outerShdw>
                </a:effectLst>
                <a:cs typeface="+mn-ea"/>
              </a:rPr>
              <a:t>建立用例图</a:t>
            </a:r>
            <a:r>
              <a:rPr lang="en-US" altLang="zh-CN" dirty="0">
                <a:solidFill>
                  <a:schemeClr val="accent2"/>
                </a:solidFill>
                <a:effectLst>
                  <a:outerShdw blurRad="38100" dist="38100" dir="2700000" algn="tl">
                    <a:srgbClr val="000000">
                      <a:alpha val="43137"/>
                    </a:srgbClr>
                  </a:outerShdw>
                </a:effectLst>
                <a:cs typeface="+mn-ea"/>
              </a:rPr>
              <a:t>use case diagram</a:t>
            </a:r>
            <a:endParaRPr lang="en-US" altLang="zh-CN" dirty="0">
              <a:solidFill>
                <a:schemeClr val="accent2"/>
              </a:solidFill>
              <a:effectLst>
                <a:outerShdw blurRad="38100" dist="38100" dir="2700000" algn="tl">
                  <a:srgbClr val="000000">
                    <a:alpha val="43137"/>
                  </a:srgbClr>
                </a:outerShdw>
              </a:effectLst>
              <a:cs typeface="+mn-ea"/>
            </a:endParaRPr>
          </a:p>
        </p:txBody>
      </p:sp>
      <p:pic>
        <p:nvPicPr>
          <p:cNvPr id="46"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
        <p:nvSpPr>
          <p:cNvPr id="2" name="文本框 1"/>
          <p:cNvSpPr txBox="1"/>
          <p:nvPr/>
        </p:nvSpPr>
        <p:spPr>
          <a:xfrm>
            <a:off x="1341120" y="2188210"/>
            <a:ext cx="8268970" cy="645160"/>
          </a:xfrm>
          <a:prstGeom prst="rect">
            <a:avLst/>
          </a:prstGeom>
          <a:noFill/>
        </p:spPr>
        <p:txBody>
          <a:bodyPr wrap="square" rtlCol="0">
            <a:spAutoFit/>
          </a:bodyPr>
          <a:p>
            <a:r>
              <a:rPr lang="zh-CN" altLang="en-US"/>
              <a:t>从用例图中可以看到系统干什么，与谁交互。用例是系统提供的功能，参与者可以是人、系统或其他实体。一个系统可以创建一个或多个用例图。</a:t>
            </a:r>
            <a:endParaRPr lang="zh-CN" altLang="en-US"/>
          </a:p>
        </p:txBody>
      </p:sp>
      <p:pic>
        <p:nvPicPr>
          <p:cNvPr id="4" name="图片 3"/>
          <p:cNvPicPr>
            <a:picLocks noChangeAspect="1"/>
          </p:cNvPicPr>
          <p:nvPr/>
        </p:nvPicPr>
        <p:blipFill>
          <a:blip r:embed="rId2"/>
          <a:stretch>
            <a:fillRect/>
          </a:stretch>
        </p:blipFill>
        <p:spPr>
          <a:xfrm>
            <a:off x="1546225" y="2833370"/>
            <a:ext cx="5956300" cy="3933190"/>
          </a:xfrm>
          <a:prstGeom prst="rect">
            <a:avLst/>
          </a:prstGeom>
        </p:spPr>
      </p:pic>
      <p:sp>
        <p:nvSpPr>
          <p:cNvPr id="5" name="文本框 4"/>
          <p:cNvSpPr txBox="1"/>
          <p:nvPr/>
        </p:nvSpPr>
        <p:spPr>
          <a:xfrm>
            <a:off x="8625840" y="3597910"/>
            <a:ext cx="1952625" cy="368300"/>
          </a:xfrm>
          <a:prstGeom prst="rect">
            <a:avLst/>
          </a:prstGeom>
          <a:noFill/>
        </p:spPr>
        <p:txBody>
          <a:bodyPr wrap="square" rtlCol="0">
            <a:spAutoFit/>
          </a:bodyPr>
          <a:p>
            <a:r>
              <a:rPr lang="zh-CN" altLang="en-US"/>
              <a:t>创建用例</a:t>
            </a:r>
            <a:endParaRPr lang="zh-CN" altLang="en-US"/>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596537" y="287701"/>
            <a:ext cx="10972800" cy="1143000"/>
          </a:xfrm>
        </p:spPr>
        <p:txBody>
          <a:bodyPr/>
          <a:lstStyle/>
          <a:p>
            <a:r>
              <a:rPr lang="zh-CN" dirty="0">
                <a:solidFill>
                  <a:schemeClr val="accent2"/>
                </a:solidFill>
                <a:effectLst>
                  <a:outerShdw blurRad="38100" dist="38100" dir="2700000" algn="tl">
                    <a:srgbClr val="000000">
                      <a:alpha val="43137"/>
                    </a:srgbClr>
                  </a:outerShdw>
                </a:effectLst>
                <a:cs typeface="+mn-ea"/>
              </a:rPr>
              <a:t>建立用例图</a:t>
            </a:r>
            <a:r>
              <a:rPr lang="en-US" altLang="zh-CN" dirty="0">
                <a:solidFill>
                  <a:schemeClr val="accent2"/>
                </a:solidFill>
                <a:effectLst>
                  <a:outerShdw blurRad="38100" dist="38100" dir="2700000" algn="tl">
                    <a:srgbClr val="000000">
                      <a:alpha val="43137"/>
                    </a:srgbClr>
                  </a:outerShdw>
                </a:effectLst>
                <a:cs typeface="+mn-ea"/>
              </a:rPr>
              <a:t>use case diagram</a:t>
            </a:r>
            <a:endParaRPr lang="en-US" altLang="zh-CN" dirty="0">
              <a:solidFill>
                <a:schemeClr val="accent2"/>
              </a:solidFill>
              <a:effectLst>
                <a:outerShdw blurRad="38100" dist="38100" dir="2700000" algn="tl">
                  <a:srgbClr val="000000">
                    <a:alpha val="43137"/>
                  </a:srgbClr>
                </a:outerShdw>
              </a:effectLst>
              <a:cs typeface="+mn-ea"/>
            </a:endParaRPr>
          </a:p>
        </p:txBody>
      </p:sp>
      <p:pic>
        <p:nvPicPr>
          <p:cNvPr id="46"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
        <p:nvSpPr>
          <p:cNvPr id="2" name="文本框 1"/>
          <p:cNvSpPr txBox="1"/>
          <p:nvPr/>
        </p:nvSpPr>
        <p:spPr>
          <a:xfrm>
            <a:off x="1341120" y="2188210"/>
            <a:ext cx="8268970" cy="645160"/>
          </a:xfrm>
          <a:prstGeom prst="rect">
            <a:avLst/>
          </a:prstGeom>
          <a:noFill/>
        </p:spPr>
        <p:txBody>
          <a:bodyPr wrap="square" rtlCol="0">
            <a:spAutoFit/>
          </a:bodyPr>
          <a:p>
            <a:r>
              <a:rPr lang="zh-CN" altLang="en-US"/>
              <a:t>从用例图中可以看到系统干什么，与谁交互。用例是系统提供的功能，参与者可以是人、系统或其他实体。一个系统可以创建一个或多个用例图。</a:t>
            </a:r>
            <a:endParaRPr lang="zh-CN" altLang="en-US"/>
          </a:p>
        </p:txBody>
      </p:sp>
      <p:sp>
        <p:nvSpPr>
          <p:cNvPr id="5" name="文本框 4"/>
          <p:cNvSpPr txBox="1"/>
          <p:nvPr/>
        </p:nvSpPr>
        <p:spPr>
          <a:xfrm>
            <a:off x="8625840" y="3597910"/>
            <a:ext cx="1952625" cy="368300"/>
          </a:xfrm>
          <a:prstGeom prst="rect">
            <a:avLst/>
          </a:prstGeom>
          <a:noFill/>
        </p:spPr>
        <p:txBody>
          <a:bodyPr wrap="square" rtlCol="0">
            <a:spAutoFit/>
          </a:bodyPr>
          <a:p>
            <a:r>
              <a:rPr lang="zh-CN" altLang="en-US"/>
              <a:t>增加泛华关系</a:t>
            </a:r>
            <a:endParaRPr lang="zh-CN" altLang="en-US"/>
          </a:p>
        </p:txBody>
      </p:sp>
      <p:pic>
        <p:nvPicPr>
          <p:cNvPr id="3" name="图片 2"/>
          <p:cNvPicPr>
            <a:picLocks noChangeAspect="1"/>
          </p:cNvPicPr>
          <p:nvPr/>
        </p:nvPicPr>
        <p:blipFill>
          <a:blip r:embed="rId2"/>
          <a:stretch>
            <a:fillRect/>
          </a:stretch>
        </p:blipFill>
        <p:spPr>
          <a:xfrm>
            <a:off x="1861820" y="2833370"/>
            <a:ext cx="5937885" cy="3809365"/>
          </a:xfrm>
          <a:prstGeom prst="rect">
            <a:avLst/>
          </a:prstGeom>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596537" y="287701"/>
            <a:ext cx="10972800" cy="1143000"/>
          </a:xfrm>
        </p:spPr>
        <p:txBody>
          <a:bodyPr/>
          <a:lstStyle/>
          <a:p>
            <a:r>
              <a:rPr lang="zh-CN" dirty="0">
                <a:solidFill>
                  <a:schemeClr val="accent2"/>
                </a:solidFill>
                <a:effectLst>
                  <a:outerShdw blurRad="38100" dist="38100" dir="2700000" algn="tl">
                    <a:srgbClr val="000000">
                      <a:alpha val="43137"/>
                    </a:srgbClr>
                  </a:outerShdw>
                </a:effectLst>
                <a:cs typeface="+mn-ea"/>
              </a:rPr>
              <a:t>建立活动图</a:t>
            </a:r>
            <a:r>
              <a:rPr lang="en-US" altLang="zh-CN" dirty="0">
                <a:solidFill>
                  <a:schemeClr val="accent2"/>
                </a:solidFill>
                <a:effectLst>
                  <a:outerShdw blurRad="38100" dist="38100" dir="2700000" algn="tl">
                    <a:srgbClr val="000000">
                      <a:alpha val="43137"/>
                    </a:srgbClr>
                  </a:outerShdw>
                </a:effectLst>
                <a:cs typeface="+mn-ea"/>
              </a:rPr>
              <a:t>activity diagram</a:t>
            </a:r>
            <a:endParaRPr lang="en-US" altLang="zh-CN" dirty="0">
              <a:solidFill>
                <a:schemeClr val="accent2"/>
              </a:solidFill>
              <a:effectLst>
                <a:outerShdw blurRad="38100" dist="38100" dir="2700000" algn="tl">
                  <a:srgbClr val="000000">
                    <a:alpha val="43137"/>
                  </a:srgbClr>
                </a:outerShdw>
              </a:effectLst>
              <a:cs typeface="+mn-ea"/>
            </a:endParaRPr>
          </a:p>
        </p:txBody>
      </p:sp>
      <p:pic>
        <p:nvPicPr>
          <p:cNvPr id="46"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
        <p:nvSpPr>
          <p:cNvPr id="2" name="文本框 1"/>
          <p:cNvSpPr txBox="1"/>
          <p:nvPr/>
        </p:nvSpPr>
        <p:spPr>
          <a:xfrm>
            <a:off x="1341120" y="2188210"/>
            <a:ext cx="8268970" cy="922020"/>
          </a:xfrm>
          <a:prstGeom prst="rect">
            <a:avLst/>
          </a:prstGeom>
          <a:noFill/>
        </p:spPr>
        <p:txBody>
          <a:bodyPr wrap="square" rtlCol="0">
            <a:spAutoFit/>
          </a:bodyPr>
          <a:p>
            <a:r>
              <a:rPr lang="zh-CN" altLang="en-US"/>
              <a:t>活动图显示了从活动到活动的流。活动图可以在分析系统业务时用来演示业务流，也可以在收集系统需求的时候显示一个用例的事件流。活动图显示了系统中某个业务或者某个用例中，要经历哪些活动，这些活动按什么顺序发生。</a:t>
            </a:r>
            <a:endParaRPr lang="zh-CN" altLang="en-US"/>
          </a:p>
        </p:txBody>
      </p:sp>
      <p:pic>
        <p:nvPicPr>
          <p:cNvPr id="4" name="图片 3"/>
          <p:cNvPicPr>
            <a:picLocks noChangeAspect="1"/>
          </p:cNvPicPr>
          <p:nvPr/>
        </p:nvPicPr>
        <p:blipFill>
          <a:blip r:embed="rId2"/>
          <a:stretch>
            <a:fillRect/>
          </a:stretch>
        </p:blipFill>
        <p:spPr>
          <a:xfrm>
            <a:off x="2343785" y="3110230"/>
            <a:ext cx="4888230" cy="3515360"/>
          </a:xfrm>
          <a:prstGeom prst="rect">
            <a:avLst/>
          </a:prstGeom>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596537" y="287701"/>
            <a:ext cx="10972800" cy="1143000"/>
          </a:xfrm>
        </p:spPr>
        <p:txBody>
          <a:bodyPr/>
          <a:lstStyle/>
          <a:p>
            <a:r>
              <a:rPr lang="zh-CN" dirty="0">
                <a:solidFill>
                  <a:schemeClr val="accent2"/>
                </a:solidFill>
                <a:effectLst>
                  <a:outerShdw blurRad="38100" dist="38100" dir="2700000" algn="tl">
                    <a:srgbClr val="000000">
                      <a:alpha val="43137"/>
                    </a:srgbClr>
                  </a:outerShdw>
                </a:effectLst>
                <a:cs typeface="+mn-ea"/>
              </a:rPr>
              <a:t>建立类图</a:t>
            </a:r>
            <a:r>
              <a:rPr lang="en-US" altLang="zh-CN" dirty="0">
                <a:solidFill>
                  <a:schemeClr val="accent2"/>
                </a:solidFill>
                <a:effectLst>
                  <a:outerShdw blurRad="38100" dist="38100" dir="2700000" algn="tl">
                    <a:srgbClr val="000000">
                      <a:alpha val="43137"/>
                    </a:srgbClr>
                  </a:outerShdw>
                </a:effectLst>
                <a:cs typeface="+mn-ea"/>
              </a:rPr>
              <a:t>class diagram</a:t>
            </a:r>
            <a:endParaRPr lang="en-US" altLang="zh-CN" dirty="0">
              <a:solidFill>
                <a:schemeClr val="accent2"/>
              </a:solidFill>
              <a:effectLst>
                <a:outerShdw blurRad="38100" dist="38100" dir="2700000" algn="tl">
                  <a:srgbClr val="000000">
                    <a:alpha val="43137"/>
                  </a:srgbClr>
                </a:outerShdw>
              </a:effectLst>
              <a:cs typeface="+mn-ea"/>
            </a:endParaRPr>
          </a:p>
        </p:txBody>
      </p:sp>
      <p:pic>
        <p:nvPicPr>
          <p:cNvPr id="46"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
        <p:nvSpPr>
          <p:cNvPr id="3" name="文本框 2"/>
          <p:cNvSpPr txBox="1"/>
          <p:nvPr/>
        </p:nvSpPr>
        <p:spPr>
          <a:xfrm>
            <a:off x="1459865" y="1441450"/>
            <a:ext cx="7760335" cy="583565"/>
          </a:xfrm>
          <a:prstGeom prst="rect">
            <a:avLst/>
          </a:prstGeom>
          <a:noFill/>
        </p:spPr>
        <p:txBody>
          <a:bodyPr wrap="square" rtlCol="0">
            <a:spAutoFit/>
          </a:bodyPr>
          <a:p>
            <a:r>
              <a:rPr lang="zh-CN" altLang="en-US" sz="3200"/>
              <a:t>类图显示系统之中类和类之间的交互</a:t>
            </a:r>
            <a:endParaRPr lang="zh-CN" altLang="en-US" sz="3200"/>
          </a:p>
        </p:txBody>
      </p:sp>
      <p:pic>
        <p:nvPicPr>
          <p:cNvPr id="5" name="图片 4"/>
          <p:cNvPicPr>
            <a:picLocks noChangeAspect="1"/>
          </p:cNvPicPr>
          <p:nvPr/>
        </p:nvPicPr>
        <p:blipFill>
          <a:blip r:embed="rId2"/>
          <a:stretch>
            <a:fillRect/>
          </a:stretch>
        </p:blipFill>
        <p:spPr>
          <a:xfrm>
            <a:off x="5454650" y="2196465"/>
            <a:ext cx="5341620" cy="4415155"/>
          </a:xfrm>
          <a:prstGeom prst="rect">
            <a:avLst/>
          </a:prstGeom>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728716" y="3205745"/>
            <a:ext cx="1748518" cy="1507343"/>
            <a:chOff x="3567339" y="3187700"/>
            <a:chExt cx="1748518" cy="1507343"/>
          </a:xfrm>
          <a:solidFill>
            <a:schemeClr val="accent2"/>
          </a:solidFill>
        </p:grpSpPr>
        <p:sp>
          <p:nvSpPr>
            <p:cNvPr id="8" name="六边形 7"/>
            <p:cNvSpPr/>
            <p:nvPr/>
          </p:nvSpPr>
          <p:spPr>
            <a:xfrm>
              <a:off x="3567339" y="3187700"/>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934205" y="3485727"/>
              <a:ext cx="1090363" cy="923330"/>
            </a:xfrm>
            <a:prstGeom prst="rect">
              <a:avLst/>
            </a:prstGeom>
            <a:grpFill/>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02</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20" name="矩形 19"/>
          <p:cNvSpPr/>
          <p:nvPr/>
        </p:nvSpPr>
        <p:spPr>
          <a:xfrm>
            <a:off x="672310" y="4227017"/>
            <a:ext cx="2227580" cy="398780"/>
          </a:xfrm>
          <a:prstGeom prst="rect">
            <a:avLst/>
          </a:prstGeom>
        </p:spPr>
        <p:txBody>
          <a:bodyPr wrap="none" anchor="t">
            <a:spAutoFit/>
          </a:bodyPr>
          <a:lstStyle/>
          <a:p>
            <a:pPr algn="dist"/>
            <a:r>
              <a:rPr lang="en-US" altLang="zh-CN" sz="2000" b="1" dirty="0">
                <a:solidFill>
                  <a:schemeClr val="bg1">
                    <a:lumMod val="50000"/>
                  </a:schemeClr>
                </a:solidFill>
                <a:latin typeface="宋体" panose="02010600030101010101" pitchFamily="2" charset="-122"/>
                <a:ea typeface="宋体" panose="02010600030101010101" pitchFamily="2" charset="-122"/>
              </a:rPr>
              <a:t>Rose</a:t>
            </a:r>
            <a:r>
              <a:rPr lang="zh-CN" altLang="en-US" sz="2000" b="1" dirty="0">
                <a:solidFill>
                  <a:schemeClr val="bg1">
                    <a:lumMod val="50000"/>
                  </a:schemeClr>
                </a:solidFill>
                <a:latin typeface="宋体" panose="02010600030101010101" pitchFamily="2" charset="-122"/>
                <a:ea typeface="宋体" panose="02010600030101010101" pitchFamily="2" charset="-122"/>
              </a:rPr>
              <a:t>与可视化建模</a:t>
            </a:r>
            <a:endParaRPr lang="zh-CN" altLang="en-US" sz="2000" b="1" dirty="0">
              <a:solidFill>
                <a:schemeClr val="bg1">
                  <a:lumMod val="50000"/>
                </a:schemeClr>
              </a:solidFill>
              <a:latin typeface="宋体" panose="02010600030101010101" pitchFamily="2" charset="-122"/>
              <a:ea typeface="宋体" panose="02010600030101010101" pitchFamily="2" charset="-122"/>
            </a:endParaRPr>
          </a:p>
        </p:txBody>
      </p:sp>
      <p:sp>
        <p:nvSpPr>
          <p:cNvPr id="19" name="矩形 18"/>
          <p:cNvSpPr/>
          <p:nvPr/>
        </p:nvSpPr>
        <p:spPr>
          <a:xfrm>
            <a:off x="3018155" y="2471420"/>
            <a:ext cx="1405255" cy="368300"/>
          </a:xfrm>
          <a:prstGeom prst="rect">
            <a:avLst/>
          </a:prstGeom>
        </p:spPr>
        <p:txBody>
          <a:bodyPr wrap="square">
            <a:spAutoFit/>
          </a:bodyPr>
          <a:lstStyle/>
          <a:p>
            <a:r>
              <a:rPr lang="zh-CN" altLang="en-US" b="1">
                <a:solidFill>
                  <a:schemeClr val="bg1">
                    <a:lumMod val="50000"/>
                  </a:schemeClr>
                </a:solidFill>
                <a:latin typeface="宋体" panose="02010600030101010101" pitchFamily="2" charset="-122"/>
                <a:ea typeface="宋体" panose="02010600030101010101" pitchFamily="2" charset="-122"/>
              </a:rPr>
              <a:t>工具简介</a:t>
            </a:r>
            <a:endParaRPr lang="zh-CN" altLang="en-US" b="1">
              <a:solidFill>
                <a:schemeClr val="bg1">
                  <a:lumMod val="50000"/>
                </a:schemeClr>
              </a:solidFill>
              <a:latin typeface="宋体" panose="02010600030101010101" pitchFamily="2" charset="-122"/>
              <a:ea typeface="宋体" panose="02010600030101010101" pitchFamily="2" charset="-122"/>
            </a:endParaRPr>
          </a:p>
        </p:txBody>
      </p:sp>
      <p:sp>
        <p:nvSpPr>
          <p:cNvPr id="23" name="矩形 22"/>
          <p:cNvSpPr/>
          <p:nvPr/>
        </p:nvSpPr>
        <p:spPr>
          <a:xfrm>
            <a:off x="4749783" y="4227371"/>
            <a:ext cx="1203960" cy="398780"/>
          </a:xfrm>
          <a:prstGeom prst="rect">
            <a:avLst/>
          </a:prstGeom>
        </p:spPr>
        <p:txBody>
          <a:bodyPr wrap="none" anchor="t">
            <a:spAutoFit/>
          </a:bodyPr>
          <a:lstStyle/>
          <a:p>
            <a:pPr algn="dist"/>
            <a:r>
              <a:rPr lang="zh-CN" altLang="en-US" sz="2000" b="1" dirty="0">
                <a:solidFill>
                  <a:schemeClr val="tx1">
                    <a:lumMod val="50000"/>
                    <a:lumOff val="50000"/>
                  </a:schemeClr>
                </a:solidFill>
                <a:latin typeface="宋体" panose="02010600030101010101" pitchFamily="2" charset="-122"/>
                <a:ea typeface="宋体" panose="02010600030101010101" pitchFamily="2" charset="-122"/>
              </a:rPr>
              <a:t>程序界面</a:t>
            </a:r>
            <a:endParaRPr lang="zh-CN" altLang="en-US" sz="2000" b="1" dirty="0">
              <a:solidFill>
                <a:schemeClr val="tx1">
                  <a:lumMod val="50000"/>
                  <a:lumOff val="50000"/>
                </a:schemeClr>
              </a:solidFill>
              <a:latin typeface="宋体" panose="02010600030101010101" pitchFamily="2" charset="-122"/>
              <a:ea typeface="宋体" panose="02010600030101010101" pitchFamily="2" charset="-122"/>
            </a:endParaRPr>
          </a:p>
        </p:txBody>
      </p:sp>
      <p:sp>
        <p:nvSpPr>
          <p:cNvPr id="27" name="矩形 26"/>
          <p:cNvSpPr/>
          <p:nvPr/>
        </p:nvSpPr>
        <p:spPr>
          <a:xfrm>
            <a:off x="10386372" y="2364532"/>
            <a:ext cx="690880" cy="398780"/>
          </a:xfrm>
          <a:prstGeom prst="rect">
            <a:avLst/>
          </a:prstGeom>
        </p:spPr>
        <p:txBody>
          <a:bodyPr wrap="none" anchor="t">
            <a:spAutoFit/>
          </a:bodyPr>
          <a:lstStyle/>
          <a:p>
            <a:pPr algn="dist"/>
            <a:r>
              <a:rPr lang="zh-CN" altLang="en-US" sz="2000" dirty="0">
                <a:solidFill>
                  <a:schemeClr val="tx1">
                    <a:lumMod val="50000"/>
                    <a:lumOff val="50000"/>
                  </a:schemeClr>
                </a:solidFill>
                <a:latin typeface="方正兰亭准黑_GBK" panose="02000000000000000000" pitchFamily="2" charset="-122"/>
                <a:ea typeface="方正兰亭准黑_GBK" panose="02000000000000000000" pitchFamily="2" charset="-122"/>
              </a:rPr>
              <a:t>延伸</a:t>
            </a:r>
            <a:endParaRPr lang="zh-CN" altLang="en-US" sz="20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30" name="矩形 29"/>
          <p:cNvSpPr/>
          <p:nvPr/>
        </p:nvSpPr>
        <p:spPr>
          <a:xfrm>
            <a:off x="288720" y="270144"/>
            <a:ext cx="1107996" cy="461665"/>
          </a:xfrm>
          <a:prstGeom prst="rect">
            <a:avLst/>
          </a:prstGeom>
        </p:spPr>
        <p:txBody>
          <a:bodyPr wrap="none">
            <a:spAutoFit/>
          </a:bodyPr>
          <a:lstStyle/>
          <a:p>
            <a:r>
              <a:rPr lang="zh-CN" altLang="en-US" sz="2400" dirty="0">
                <a:solidFill>
                  <a:schemeClr val="tx1">
                    <a:lumMod val="50000"/>
                    <a:lumOff val="50000"/>
                  </a:schemeClr>
                </a:solidFill>
                <a:latin typeface="方正兰亭准黑_GBK" panose="02000000000000000000" pitchFamily="2" charset="-122"/>
                <a:ea typeface="方正兰亭准黑_GBK" panose="02000000000000000000" pitchFamily="2" charset="-122"/>
              </a:rPr>
              <a:t>主目录</a:t>
            </a:r>
            <a:endParaRPr lang="zh-CN" altLang="en-US" sz="24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grpSp>
        <p:nvGrpSpPr>
          <p:cNvPr id="4" name="组合 3"/>
          <p:cNvGrpSpPr/>
          <p:nvPr/>
        </p:nvGrpSpPr>
        <p:grpSpPr>
          <a:xfrm>
            <a:off x="980087" y="2399507"/>
            <a:ext cx="1748518" cy="1507343"/>
            <a:chOff x="1992539" y="2268638"/>
            <a:chExt cx="1748518" cy="1507343"/>
          </a:xfrm>
          <a:solidFill>
            <a:schemeClr val="accent2"/>
          </a:solidFill>
        </p:grpSpPr>
        <p:sp>
          <p:nvSpPr>
            <p:cNvPr id="6" name="六边形 5"/>
            <p:cNvSpPr/>
            <p:nvPr/>
          </p:nvSpPr>
          <p:spPr>
            <a:xfrm>
              <a:off x="1992539" y="2268638"/>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360643" y="2584126"/>
              <a:ext cx="1063112" cy="923330"/>
            </a:xfrm>
            <a:prstGeom prst="rect">
              <a:avLst/>
            </a:prstGeom>
            <a:grpFill/>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01</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7" name="组合 6"/>
          <p:cNvGrpSpPr/>
          <p:nvPr/>
        </p:nvGrpSpPr>
        <p:grpSpPr>
          <a:xfrm>
            <a:off x="4477130" y="2471670"/>
            <a:ext cx="1748518" cy="1507343"/>
            <a:chOff x="6824889" y="2542958"/>
            <a:chExt cx="1748518" cy="1507343"/>
          </a:xfrm>
          <a:solidFill>
            <a:schemeClr val="accent2"/>
          </a:solidFill>
        </p:grpSpPr>
        <p:sp>
          <p:nvSpPr>
            <p:cNvPr id="9" name="六边形 8"/>
            <p:cNvSpPr/>
            <p:nvPr/>
          </p:nvSpPr>
          <p:spPr>
            <a:xfrm>
              <a:off x="6824889" y="2542958"/>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7152801" y="2811456"/>
              <a:ext cx="1093569" cy="923330"/>
            </a:xfrm>
            <a:prstGeom prst="rect">
              <a:avLst/>
            </a:prstGeom>
            <a:grpFill/>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03</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39" name="组合 38"/>
          <p:cNvGrpSpPr/>
          <p:nvPr/>
        </p:nvGrpSpPr>
        <p:grpSpPr>
          <a:xfrm>
            <a:off x="6226448" y="3205234"/>
            <a:ext cx="1748518" cy="1507343"/>
            <a:chOff x="5738404" y="3387090"/>
            <a:chExt cx="1748518" cy="1507343"/>
          </a:xfrm>
          <a:solidFill>
            <a:schemeClr val="accent2"/>
          </a:solidFill>
        </p:grpSpPr>
        <p:sp>
          <p:nvSpPr>
            <p:cNvPr id="12" name="六边形 11"/>
            <p:cNvSpPr/>
            <p:nvPr/>
          </p:nvSpPr>
          <p:spPr>
            <a:xfrm>
              <a:off x="5738404" y="3387090"/>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6065878" y="3679402"/>
              <a:ext cx="1093569" cy="923330"/>
            </a:xfrm>
            <a:prstGeom prst="rect">
              <a:avLst/>
            </a:prstGeom>
            <a:grpFill/>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04</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40" name="组合 39"/>
          <p:cNvGrpSpPr/>
          <p:nvPr/>
        </p:nvGrpSpPr>
        <p:grpSpPr>
          <a:xfrm>
            <a:off x="8070537" y="2447954"/>
            <a:ext cx="1748518" cy="1507343"/>
            <a:chOff x="9411244" y="2512478"/>
            <a:chExt cx="1748518" cy="1507343"/>
          </a:xfrm>
          <a:solidFill>
            <a:schemeClr val="accent2"/>
          </a:solidFill>
        </p:grpSpPr>
        <p:sp>
          <p:nvSpPr>
            <p:cNvPr id="13" name="六边形 12"/>
            <p:cNvSpPr/>
            <p:nvPr/>
          </p:nvSpPr>
          <p:spPr>
            <a:xfrm>
              <a:off x="9411244" y="2512478"/>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9739182" y="2827966"/>
              <a:ext cx="1093569" cy="923330"/>
            </a:xfrm>
            <a:prstGeom prst="rect">
              <a:avLst/>
            </a:prstGeom>
            <a:grpFill/>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05</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cxnSp>
        <p:nvCxnSpPr>
          <p:cNvPr id="10" name="直接连接符 9"/>
          <p:cNvCxnSpPr/>
          <p:nvPr/>
        </p:nvCxnSpPr>
        <p:spPr>
          <a:xfrm>
            <a:off x="387350" y="731809"/>
            <a:ext cx="1180465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5400000">
            <a:off x="-56669" y="347637"/>
            <a:ext cx="420013" cy="306676"/>
          </a:xfrm>
          <a:prstGeom prst="triangle">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Picture 1" descr="C:\Users\lemon\Desktop\微信图片_20171022122841.jpg"/>
          <p:cNvPicPr>
            <a:picLocks noChangeAspect="1" noChangeArrowheads="1"/>
          </p:cNvPicPr>
          <p:nvPr/>
        </p:nvPicPr>
        <p:blipFill>
          <a:blip r:embed="rId1"/>
          <a:srcRect/>
          <a:stretch>
            <a:fillRect/>
          </a:stretch>
        </p:blipFill>
        <p:spPr bwMode="auto">
          <a:xfrm>
            <a:off x="10191762" y="182881"/>
            <a:ext cx="1837914" cy="1742520"/>
          </a:xfrm>
          <a:prstGeom prst="rect">
            <a:avLst/>
          </a:prstGeom>
          <a:noFill/>
        </p:spPr>
      </p:pic>
      <p:sp>
        <p:nvSpPr>
          <p:cNvPr id="3" name="文本框 2"/>
          <p:cNvSpPr txBox="1"/>
          <p:nvPr/>
        </p:nvSpPr>
        <p:spPr>
          <a:xfrm>
            <a:off x="5989955" y="2471420"/>
            <a:ext cx="2221865" cy="398780"/>
          </a:xfrm>
          <a:prstGeom prst="rect">
            <a:avLst/>
          </a:prstGeom>
          <a:noFill/>
        </p:spPr>
        <p:txBody>
          <a:bodyPr wrap="square" rtlCol="0">
            <a:spAutoFit/>
          </a:bodyPr>
          <a:lstStyle/>
          <a:p>
            <a:r>
              <a:rPr lang="zh-CN" altLang="en-US" sz="2000" dirty="0">
                <a:solidFill>
                  <a:schemeClr val="tx2">
                    <a:lumMod val="60000"/>
                    <a:lumOff val="40000"/>
                  </a:schemeClr>
                </a:solidFill>
              </a:rPr>
              <a:t>各类框图的建立</a:t>
            </a:r>
            <a:endParaRPr lang="zh-CN" altLang="en-US" sz="2000" dirty="0">
              <a:solidFill>
                <a:schemeClr val="tx2">
                  <a:lumMod val="60000"/>
                  <a:lumOff val="40000"/>
                </a:schemeClr>
              </a:solidFill>
            </a:endParaRPr>
          </a:p>
        </p:txBody>
      </p:sp>
      <p:sp>
        <p:nvSpPr>
          <p:cNvPr id="16" name="文本框 15"/>
          <p:cNvSpPr txBox="1"/>
          <p:nvPr/>
        </p:nvSpPr>
        <p:spPr>
          <a:xfrm>
            <a:off x="8309610" y="4314190"/>
            <a:ext cx="1270635" cy="398780"/>
          </a:xfrm>
          <a:prstGeom prst="rect">
            <a:avLst/>
          </a:prstGeom>
          <a:noFill/>
        </p:spPr>
        <p:txBody>
          <a:bodyPr wrap="square" rtlCol="0">
            <a:spAutoFit/>
          </a:bodyPr>
          <a:p>
            <a:r>
              <a:rPr lang="en-US" altLang="zh-CN" sz="2000">
                <a:solidFill>
                  <a:schemeClr val="bg1">
                    <a:lumMod val="50000"/>
                  </a:schemeClr>
                </a:solidFill>
                <a:latin typeface="宋体" panose="02010600030101010101" pitchFamily="2" charset="-122"/>
                <a:ea typeface="宋体" panose="02010600030101010101" pitchFamily="2" charset="-122"/>
              </a:rPr>
              <a:t>Rose</a:t>
            </a:r>
            <a:r>
              <a:rPr lang="zh-CN" altLang="en-US" sz="2000">
                <a:solidFill>
                  <a:schemeClr val="bg1">
                    <a:lumMod val="50000"/>
                  </a:schemeClr>
                </a:solidFill>
                <a:latin typeface="宋体" panose="02010600030101010101" pitchFamily="2" charset="-122"/>
                <a:ea typeface="宋体" panose="02010600030101010101" pitchFamily="2" charset="-122"/>
              </a:rPr>
              <a:t>模型</a:t>
            </a:r>
            <a:endParaRPr lang="zh-CN" altLang="en-US" sz="2000">
              <a:solidFill>
                <a:schemeClr val="bg1">
                  <a:lumMod val="50000"/>
                </a:schemeClr>
              </a:solidFill>
              <a:latin typeface="宋体" panose="02010600030101010101" pitchFamily="2" charset="-122"/>
              <a:ea typeface="宋体" panose="02010600030101010101" pitchFamily="2" charset="-122"/>
            </a:endParaRPr>
          </a:p>
        </p:txBody>
      </p:sp>
      <p:grpSp>
        <p:nvGrpSpPr>
          <p:cNvPr id="17" name="组合 16"/>
          <p:cNvGrpSpPr/>
          <p:nvPr/>
        </p:nvGrpSpPr>
        <p:grpSpPr>
          <a:xfrm>
            <a:off x="9819761" y="3205745"/>
            <a:ext cx="1748518" cy="1507343"/>
            <a:chOff x="3567339" y="3187700"/>
            <a:chExt cx="1748518" cy="1507343"/>
          </a:xfrm>
          <a:solidFill>
            <a:schemeClr val="accent2"/>
          </a:solidFill>
        </p:grpSpPr>
        <p:sp>
          <p:nvSpPr>
            <p:cNvPr id="18" name="六边形 17"/>
            <p:cNvSpPr/>
            <p:nvPr/>
          </p:nvSpPr>
          <p:spPr>
            <a:xfrm>
              <a:off x="3567339" y="3187700"/>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3935191" y="3485727"/>
              <a:ext cx="1088390" cy="922020"/>
            </a:xfrm>
            <a:prstGeom prst="rect">
              <a:avLst/>
            </a:prstGeom>
            <a:grpFill/>
          </p:spPr>
          <p:txBody>
            <a:bodyPr wrap="none" anchor="t">
              <a:spAutoFit/>
            </a:bodyPr>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06</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0">
        <p:push dir="r"/>
      </p:transition>
    </mc:Choice>
    <mc:Fallback>
      <p:transition spd="slow" advClick="0" advTm="0">
        <p:push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40"/>
                                        </p:tgtEl>
                                        <p:attrNameLst>
                                          <p:attrName>style.visibility</p:attrName>
                                        </p:attrNameLst>
                                      </p:cBhvr>
                                      <p:to>
                                        <p:strVal val="visible"/>
                                      </p:to>
                                    </p:set>
                                    <p:anim calcmode="lin" valueType="num">
                                      <p:cBhvr>
                                        <p:cTn id="50" dur="500" fill="hold"/>
                                        <p:tgtEl>
                                          <p:spTgt spid="40"/>
                                        </p:tgtEl>
                                        <p:attrNameLst>
                                          <p:attrName>ppt_w</p:attrName>
                                        </p:attrNameLst>
                                      </p:cBhvr>
                                      <p:tavLst>
                                        <p:tav tm="0">
                                          <p:val>
                                            <p:fltVal val="0"/>
                                          </p:val>
                                        </p:tav>
                                        <p:tav tm="100000">
                                          <p:val>
                                            <p:strVal val="#ppt_w"/>
                                          </p:val>
                                        </p:tav>
                                      </p:tavLst>
                                    </p:anim>
                                    <p:anim calcmode="lin" valueType="num">
                                      <p:cBhvr>
                                        <p:cTn id="51" dur="500" fill="hold"/>
                                        <p:tgtEl>
                                          <p:spTgt spid="40"/>
                                        </p:tgtEl>
                                        <p:attrNameLst>
                                          <p:attrName>ppt_h</p:attrName>
                                        </p:attrNameLst>
                                      </p:cBhvr>
                                      <p:tavLst>
                                        <p:tav tm="0">
                                          <p:val>
                                            <p:fltVal val="0"/>
                                          </p:val>
                                        </p:tav>
                                        <p:tav tm="100000">
                                          <p:val>
                                            <p:strVal val="#ppt_h"/>
                                          </p:val>
                                        </p:tav>
                                      </p:tavLst>
                                    </p:anim>
                                    <p:animEffect transition="in" filter="fade">
                                      <p:cBhvr>
                                        <p:cTn id="52" dur="500"/>
                                        <p:tgtEl>
                                          <p:spTgt spid="4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p:cTn id="60" dur="500" fill="hold"/>
                                        <p:tgtEl>
                                          <p:spTgt spid="17"/>
                                        </p:tgtEl>
                                        <p:attrNameLst>
                                          <p:attrName>ppt_w</p:attrName>
                                        </p:attrNameLst>
                                      </p:cBhvr>
                                      <p:tavLst>
                                        <p:tav tm="0">
                                          <p:val>
                                            <p:fltVal val="0"/>
                                          </p:val>
                                        </p:tav>
                                        <p:tav tm="100000">
                                          <p:val>
                                            <p:strVal val="#ppt_w"/>
                                          </p:val>
                                        </p:tav>
                                      </p:tavLst>
                                    </p:anim>
                                    <p:anim calcmode="lin" valueType="num">
                                      <p:cBhvr>
                                        <p:cTn id="61" dur="500" fill="hold"/>
                                        <p:tgtEl>
                                          <p:spTgt spid="17"/>
                                        </p:tgtEl>
                                        <p:attrNameLst>
                                          <p:attrName>ppt_h</p:attrName>
                                        </p:attrNameLst>
                                      </p:cBhvr>
                                      <p:tavLst>
                                        <p:tav tm="0">
                                          <p:val>
                                            <p:fltVal val="0"/>
                                          </p:val>
                                        </p:tav>
                                        <p:tav tm="100000">
                                          <p:val>
                                            <p:strVal val="#ppt_h"/>
                                          </p:val>
                                        </p:tav>
                                      </p:tavLst>
                                    </p:anim>
                                    <p:animEffect transition="in" filter="fade">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9" grpId="0"/>
      <p:bldP spid="23"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596537" y="287701"/>
            <a:ext cx="10972800" cy="1143000"/>
          </a:xfrm>
        </p:spPr>
        <p:txBody>
          <a:bodyPr/>
          <a:lstStyle/>
          <a:p>
            <a:r>
              <a:rPr lang="zh-CN" dirty="0">
                <a:solidFill>
                  <a:schemeClr val="accent2"/>
                </a:solidFill>
                <a:effectLst>
                  <a:outerShdw blurRad="38100" dist="38100" dir="2700000" algn="tl">
                    <a:srgbClr val="000000">
                      <a:alpha val="43137"/>
                    </a:srgbClr>
                  </a:outerShdw>
                </a:effectLst>
                <a:cs typeface="+mn-ea"/>
              </a:rPr>
              <a:t>建立交互图 </a:t>
            </a:r>
            <a:r>
              <a:rPr lang="en-US" altLang="zh-CN" dirty="0">
                <a:solidFill>
                  <a:schemeClr val="accent2"/>
                </a:solidFill>
                <a:effectLst>
                  <a:outerShdw blurRad="38100" dist="38100" dir="2700000" algn="tl">
                    <a:srgbClr val="000000">
                      <a:alpha val="43137"/>
                    </a:srgbClr>
                  </a:outerShdw>
                </a:effectLst>
                <a:cs typeface="+mn-ea"/>
              </a:rPr>
              <a:t>interaction diagram</a:t>
            </a:r>
            <a:endParaRPr lang="en-US" altLang="zh-CN" dirty="0">
              <a:solidFill>
                <a:schemeClr val="accent2"/>
              </a:solidFill>
              <a:effectLst>
                <a:outerShdw blurRad="38100" dist="38100" dir="2700000" algn="tl">
                  <a:srgbClr val="000000">
                    <a:alpha val="43137"/>
                  </a:srgbClr>
                </a:outerShdw>
              </a:effectLst>
              <a:cs typeface="+mn-ea"/>
            </a:endParaRPr>
          </a:p>
        </p:txBody>
      </p:sp>
      <p:pic>
        <p:nvPicPr>
          <p:cNvPr id="46"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
        <p:nvSpPr>
          <p:cNvPr id="3" name="文本框 2"/>
          <p:cNvSpPr txBox="1"/>
          <p:nvPr/>
        </p:nvSpPr>
        <p:spPr>
          <a:xfrm>
            <a:off x="1375410" y="1430655"/>
            <a:ext cx="7760335" cy="583565"/>
          </a:xfrm>
          <a:prstGeom prst="rect">
            <a:avLst/>
          </a:prstGeom>
          <a:noFill/>
        </p:spPr>
        <p:txBody>
          <a:bodyPr wrap="square" rtlCol="0">
            <a:spAutoFit/>
          </a:bodyPr>
          <a:p>
            <a:r>
              <a:rPr lang="zh-CN" altLang="en-US" sz="3200"/>
              <a:t>①序列图显示用例中的功能流程</a:t>
            </a:r>
            <a:endParaRPr lang="zh-CN" altLang="en-US" sz="3200"/>
          </a:p>
        </p:txBody>
      </p:sp>
      <p:pic>
        <p:nvPicPr>
          <p:cNvPr id="2" name="图片 1"/>
          <p:cNvPicPr>
            <a:picLocks noChangeAspect="1"/>
          </p:cNvPicPr>
          <p:nvPr/>
        </p:nvPicPr>
        <p:blipFill>
          <a:blip r:embed="rId2"/>
          <a:stretch>
            <a:fillRect/>
          </a:stretch>
        </p:blipFill>
        <p:spPr>
          <a:xfrm>
            <a:off x="2995930" y="2122170"/>
            <a:ext cx="4270375" cy="4320540"/>
          </a:xfrm>
          <a:prstGeom prst="rect">
            <a:avLst/>
          </a:prstGeom>
        </p:spPr>
      </p:pic>
      <p:sp>
        <p:nvSpPr>
          <p:cNvPr id="9" name="文本框 8"/>
          <p:cNvSpPr txBox="1"/>
          <p:nvPr/>
        </p:nvSpPr>
        <p:spPr>
          <a:xfrm>
            <a:off x="7440295" y="3716655"/>
            <a:ext cx="3429000" cy="368300"/>
          </a:xfrm>
          <a:prstGeom prst="rect">
            <a:avLst/>
          </a:prstGeom>
          <a:noFill/>
        </p:spPr>
        <p:txBody>
          <a:bodyPr wrap="square" rtlCol="0">
            <a:spAutoFit/>
          </a:bodyPr>
          <a:p>
            <a:r>
              <a:rPr lang="zh-CN" altLang="en-US"/>
              <a:t>某客户Joe取20美元的序列图</a:t>
            </a:r>
            <a:endParaRPr lang="zh-CN" altLang="en-US"/>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596537" y="287701"/>
            <a:ext cx="10972800" cy="1143000"/>
          </a:xfrm>
        </p:spPr>
        <p:txBody>
          <a:bodyPr/>
          <a:lstStyle/>
          <a:p>
            <a:r>
              <a:rPr lang="zh-CN" dirty="0">
                <a:solidFill>
                  <a:schemeClr val="accent2"/>
                </a:solidFill>
                <a:effectLst>
                  <a:outerShdw blurRad="38100" dist="38100" dir="2700000" algn="tl">
                    <a:srgbClr val="000000">
                      <a:alpha val="43137"/>
                    </a:srgbClr>
                  </a:outerShdw>
                </a:effectLst>
                <a:cs typeface="+mn-ea"/>
              </a:rPr>
              <a:t>建立交互图 </a:t>
            </a:r>
            <a:r>
              <a:rPr lang="en-US" altLang="zh-CN" dirty="0">
                <a:solidFill>
                  <a:schemeClr val="accent2"/>
                </a:solidFill>
                <a:effectLst>
                  <a:outerShdw blurRad="38100" dist="38100" dir="2700000" algn="tl">
                    <a:srgbClr val="000000">
                      <a:alpha val="43137"/>
                    </a:srgbClr>
                  </a:outerShdw>
                </a:effectLst>
                <a:cs typeface="+mn-ea"/>
              </a:rPr>
              <a:t>interaction diagram</a:t>
            </a:r>
            <a:endParaRPr lang="en-US" altLang="zh-CN" dirty="0">
              <a:solidFill>
                <a:schemeClr val="accent2"/>
              </a:solidFill>
              <a:effectLst>
                <a:outerShdw blurRad="38100" dist="38100" dir="2700000" algn="tl">
                  <a:srgbClr val="000000">
                    <a:alpha val="43137"/>
                  </a:srgbClr>
                </a:outerShdw>
              </a:effectLst>
              <a:cs typeface="+mn-ea"/>
            </a:endParaRPr>
          </a:p>
        </p:txBody>
      </p:sp>
      <p:pic>
        <p:nvPicPr>
          <p:cNvPr id="46"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
        <p:nvSpPr>
          <p:cNvPr id="3" name="文本框 2"/>
          <p:cNvSpPr txBox="1"/>
          <p:nvPr/>
        </p:nvSpPr>
        <p:spPr>
          <a:xfrm>
            <a:off x="1391920" y="1430655"/>
            <a:ext cx="7760335" cy="953135"/>
          </a:xfrm>
          <a:prstGeom prst="rect">
            <a:avLst/>
          </a:prstGeom>
          <a:noFill/>
        </p:spPr>
        <p:txBody>
          <a:bodyPr wrap="square" rtlCol="0">
            <a:spAutoFit/>
          </a:bodyPr>
          <a:p>
            <a:r>
              <a:rPr lang="zh-CN" altLang="en-US" sz="2800"/>
              <a:t>②协作图的创建以及在协作图中放置参与者和对象图和序列图类似。</a:t>
            </a:r>
            <a:endParaRPr lang="zh-CN" altLang="en-US" sz="2800"/>
          </a:p>
        </p:txBody>
      </p:sp>
      <p:sp>
        <p:nvSpPr>
          <p:cNvPr id="9" name="文本框 8"/>
          <p:cNvSpPr txBox="1"/>
          <p:nvPr/>
        </p:nvSpPr>
        <p:spPr>
          <a:xfrm>
            <a:off x="7440295" y="3716655"/>
            <a:ext cx="3429000" cy="368300"/>
          </a:xfrm>
          <a:prstGeom prst="rect">
            <a:avLst/>
          </a:prstGeom>
          <a:noFill/>
        </p:spPr>
        <p:txBody>
          <a:bodyPr wrap="square" rtlCol="0">
            <a:spAutoFit/>
          </a:bodyPr>
          <a:p>
            <a:r>
              <a:rPr lang="zh-CN" altLang="en-US"/>
              <a:t>某客户Joe取20美元的协作图</a:t>
            </a:r>
            <a:endParaRPr lang="zh-CN" altLang="en-US"/>
          </a:p>
        </p:txBody>
      </p:sp>
      <p:pic>
        <p:nvPicPr>
          <p:cNvPr id="4" name="图片 3"/>
          <p:cNvPicPr>
            <a:picLocks noChangeAspect="1"/>
          </p:cNvPicPr>
          <p:nvPr/>
        </p:nvPicPr>
        <p:blipFill>
          <a:blip r:embed="rId2"/>
          <a:stretch>
            <a:fillRect/>
          </a:stretch>
        </p:blipFill>
        <p:spPr>
          <a:xfrm>
            <a:off x="2244725" y="2804795"/>
            <a:ext cx="4686300" cy="3536315"/>
          </a:xfrm>
          <a:prstGeom prst="rect">
            <a:avLst/>
          </a:prstGeom>
        </p:spPr>
      </p:pic>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596537" y="287701"/>
            <a:ext cx="10972800" cy="1143000"/>
          </a:xfrm>
        </p:spPr>
        <p:txBody>
          <a:bodyPr/>
          <a:lstStyle/>
          <a:p>
            <a:r>
              <a:rPr lang="zh-CN" dirty="0">
                <a:solidFill>
                  <a:schemeClr val="accent2"/>
                </a:solidFill>
                <a:effectLst>
                  <a:outerShdw blurRad="38100" dist="38100" dir="2700000" algn="tl">
                    <a:srgbClr val="000000">
                      <a:alpha val="43137"/>
                    </a:srgbClr>
                  </a:outerShdw>
                </a:effectLst>
                <a:cs typeface="+mn-ea"/>
              </a:rPr>
              <a:t>建立状态图 </a:t>
            </a:r>
            <a:r>
              <a:rPr lang="en-US" altLang="zh-CN" dirty="0">
                <a:solidFill>
                  <a:schemeClr val="accent2"/>
                </a:solidFill>
                <a:effectLst>
                  <a:outerShdw blurRad="38100" dist="38100" dir="2700000" algn="tl">
                    <a:srgbClr val="000000">
                      <a:alpha val="43137"/>
                    </a:srgbClr>
                  </a:outerShdw>
                </a:effectLst>
                <a:cs typeface="+mn-ea"/>
              </a:rPr>
              <a:t>statechart diagram</a:t>
            </a:r>
            <a:endParaRPr lang="en-US" altLang="zh-CN" dirty="0">
              <a:solidFill>
                <a:schemeClr val="accent2"/>
              </a:solidFill>
              <a:effectLst>
                <a:outerShdw blurRad="38100" dist="38100" dir="2700000" algn="tl">
                  <a:srgbClr val="000000">
                    <a:alpha val="43137"/>
                  </a:srgbClr>
                </a:outerShdw>
              </a:effectLst>
              <a:cs typeface="+mn-ea"/>
            </a:endParaRPr>
          </a:p>
        </p:txBody>
      </p:sp>
      <p:pic>
        <p:nvPicPr>
          <p:cNvPr id="46"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
        <p:nvSpPr>
          <p:cNvPr id="3" name="文本框 2"/>
          <p:cNvSpPr txBox="1"/>
          <p:nvPr/>
        </p:nvSpPr>
        <p:spPr>
          <a:xfrm>
            <a:off x="1391920" y="1430655"/>
            <a:ext cx="8218170" cy="1198880"/>
          </a:xfrm>
          <a:prstGeom prst="rect">
            <a:avLst/>
          </a:prstGeom>
          <a:noFill/>
        </p:spPr>
        <p:txBody>
          <a:bodyPr wrap="square" rtlCol="0">
            <a:spAutoFit/>
          </a:bodyPr>
          <a:p>
            <a:r>
              <a:rPr lang="zh-CN" altLang="en-US" sz="2400"/>
              <a:t>状态图显示了对象的动作行为，显示对象可能存在的各种状态，对象创建时的状态，对象删除时的状态，对象如何从一种状态转移到另一种状态，对象在不同状态中干什么</a:t>
            </a:r>
            <a:endParaRPr lang="zh-CN" altLang="en-US" sz="2400"/>
          </a:p>
        </p:txBody>
      </p:sp>
      <p:sp>
        <p:nvSpPr>
          <p:cNvPr id="9" name="文本框 8"/>
          <p:cNvSpPr txBox="1"/>
          <p:nvPr/>
        </p:nvSpPr>
        <p:spPr>
          <a:xfrm>
            <a:off x="7440295" y="3716655"/>
            <a:ext cx="3429000" cy="368300"/>
          </a:xfrm>
          <a:prstGeom prst="rect">
            <a:avLst/>
          </a:prstGeom>
          <a:noFill/>
        </p:spPr>
        <p:txBody>
          <a:bodyPr wrap="square" rtlCol="0">
            <a:spAutoFit/>
          </a:bodyPr>
          <a:p>
            <a:r>
              <a:rPr lang="zh-CN" altLang="en-US"/>
              <a:t>账目类的状态图</a:t>
            </a:r>
            <a:endParaRPr lang="zh-CN" altLang="en-US"/>
          </a:p>
        </p:txBody>
      </p:sp>
      <p:pic>
        <p:nvPicPr>
          <p:cNvPr id="2" name="图片 1"/>
          <p:cNvPicPr>
            <a:picLocks noChangeAspect="1"/>
          </p:cNvPicPr>
          <p:nvPr/>
        </p:nvPicPr>
        <p:blipFill>
          <a:blip r:embed="rId2"/>
          <a:stretch>
            <a:fillRect/>
          </a:stretch>
        </p:blipFill>
        <p:spPr>
          <a:xfrm>
            <a:off x="1898015" y="2884805"/>
            <a:ext cx="5323205" cy="3227705"/>
          </a:xfrm>
          <a:prstGeom prst="rect">
            <a:avLst/>
          </a:prstGeom>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596537" y="287701"/>
            <a:ext cx="10972800" cy="1143000"/>
          </a:xfrm>
        </p:spPr>
        <p:txBody>
          <a:bodyPr/>
          <a:lstStyle/>
          <a:p>
            <a:r>
              <a:rPr lang="zh-CN" dirty="0">
                <a:solidFill>
                  <a:schemeClr val="accent2"/>
                </a:solidFill>
                <a:effectLst>
                  <a:outerShdw blurRad="38100" dist="38100" dir="2700000" algn="tl">
                    <a:srgbClr val="000000">
                      <a:alpha val="43137"/>
                    </a:srgbClr>
                  </a:outerShdw>
                </a:effectLst>
                <a:cs typeface="+mn-ea"/>
              </a:rPr>
              <a:t>建立构件图 </a:t>
            </a:r>
            <a:r>
              <a:rPr lang="en-US" altLang="zh-CN" dirty="0">
                <a:solidFill>
                  <a:schemeClr val="accent2"/>
                </a:solidFill>
                <a:effectLst>
                  <a:outerShdw blurRad="38100" dist="38100" dir="2700000" algn="tl">
                    <a:srgbClr val="000000">
                      <a:alpha val="43137"/>
                    </a:srgbClr>
                  </a:outerShdw>
                </a:effectLst>
                <a:cs typeface="+mn-ea"/>
              </a:rPr>
              <a:t>component diagram</a:t>
            </a:r>
            <a:endParaRPr lang="en-US" altLang="zh-CN" dirty="0">
              <a:solidFill>
                <a:schemeClr val="accent2"/>
              </a:solidFill>
              <a:effectLst>
                <a:outerShdw blurRad="38100" dist="38100" dir="2700000" algn="tl">
                  <a:srgbClr val="000000">
                    <a:alpha val="43137"/>
                  </a:srgbClr>
                </a:outerShdw>
              </a:effectLst>
              <a:cs typeface="+mn-ea"/>
            </a:endParaRPr>
          </a:p>
        </p:txBody>
      </p:sp>
      <p:pic>
        <p:nvPicPr>
          <p:cNvPr id="46"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
        <p:nvSpPr>
          <p:cNvPr id="3" name="文本框 2"/>
          <p:cNvSpPr txBox="1"/>
          <p:nvPr/>
        </p:nvSpPr>
        <p:spPr>
          <a:xfrm>
            <a:off x="1391920" y="1430655"/>
            <a:ext cx="8218170" cy="829945"/>
          </a:xfrm>
          <a:prstGeom prst="rect">
            <a:avLst/>
          </a:prstGeom>
          <a:noFill/>
        </p:spPr>
        <p:txBody>
          <a:bodyPr wrap="square" rtlCol="0">
            <a:spAutoFit/>
          </a:bodyPr>
          <a:p>
            <a:r>
              <a:rPr lang="zh-CN" altLang="en-US" sz="2400"/>
              <a:t>构件图显示模型的物理视图，也显示系统中的软件构件及其相互关系</a:t>
            </a:r>
            <a:endParaRPr lang="zh-CN" altLang="en-US" sz="2400"/>
          </a:p>
        </p:txBody>
      </p:sp>
      <p:sp>
        <p:nvSpPr>
          <p:cNvPr id="9" name="文本框 8"/>
          <p:cNvSpPr txBox="1"/>
          <p:nvPr/>
        </p:nvSpPr>
        <p:spPr>
          <a:xfrm>
            <a:off x="7440295" y="3716655"/>
            <a:ext cx="3429000" cy="368300"/>
          </a:xfrm>
          <a:prstGeom prst="rect">
            <a:avLst/>
          </a:prstGeom>
          <a:noFill/>
        </p:spPr>
        <p:txBody>
          <a:bodyPr wrap="square" rtlCol="0">
            <a:spAutoFit/>
          </a:bodyPr>
          <a:p>
            <a:r>
              <a:rPr lang="en-US" altLang="zh-CN"/>
              <a:t>ATM</a:t>
            </a:r>
            <a:r>
              <a:rPr lang="zh-CN" altLang="en-US"/>
              <a:t>系统客户的构件图</a:t>
            </a:r>
            <a:endParaRPr lang="zh-CN" altLang="en-US"/>
          </a:p>
        </p:txBody>
      </p:sp>
      <p:pic>
        <p:nvPicPr>
          <p:cNvPr id="4" name="图片 3"/>
          <p:cNvPicPr>
            <a:picLocks noChangeAspect="1"/>
          </p:cNvPicPr>
          <p:nvPr/>
        </p:nvPicPr>
        <p:blipFill>
          <a:blip r:embed="rId2"/>
          <a:stretch>
            <a:fillRect/>
          </a:stretch>
        </p:blipFill>
        <p:spPr>
          <a:xfrm>
            <a:off x="2757805" y="2260600"/>
            <a:ext cx="4189730" cy="3652520"/>
          </a:xfrm>
          <a:prstGeom prst="rect">
            <a:avLst/>
          </a:prstGeom>
        </p:spPr>
      </p:pic>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0"/>
            <a:ext cx="4724400" cy="6858000"/>
            <a:chOff x="0" y="0"/>
            <a:chExt cx="4724400" cy="6858000"/>
          </a:xfrm>
          <a:solidFill>
            <a:schemeClr val="accent5"/>
          </a:solidFill>
        </p:grpSpPr>
        <p:sp>
          <p:nvSpPr>
            <p:cNvPr id="6" name="矩形 5"/>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944455" y="2591337"/>
            <a:ext cx="8247545" cy="160275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513239" y="2626344"/>
            <a:ext cx="1748518" cy="1507343"/>
            <a:chOff x="2513239" y="2626344"/>
            <a:chExt cx="1748518" cy="1507343"/>
          </a:xfrm>
          <a:solidFill>
            <a:srgbClr val="FFC000"/>
          </a:solidFill>
        </p:grpSpPr>
        <p:sp>
          <p:nvSpPr>
            <p:cNvPr id="10" name="六边形 9"/>
            <p:cNvSpPr/>
            <p:nvPr/>
          </p:nvSpPr>
          <p:spPr>
            <a:xfrm>
              <a:off x="2513239" y="2626344"/>
              <a:ext cx="1748518" cy="1507343"/>
            </a:xfrm>
            <a:prstGeom prst="hexagon">
              <a:avLst/>
            </a:prstGeom>
            <a:solidFill>
              <a:schemeClr val="accent3"/>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863710" y="2941832"/>
              <a:ext cx="1098378" cy="923330"/>
            </a:xfrm>
            <a:prstGeom prst="rect">
              <a:avLst/>
            </a:prstGeom>
            <a:noFill/>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05</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12" name="矩形 11"/>
          <p:cNvSpPr/>
          <p:nvPr/>
        </p:nvSpPr>
        <p:spPr>
          <a:xfrm>
            <a:off x="4458313" y="3246260"/>
            <a:ext cx="2503170" cy="706755"/>
          </a:xfrm>
          <a:prstGeom prst="rect">
            <a:avLst/>
          </a:prstGeom>
        </p:spPr>
        <p:txBody>
          <a:bodyPr wrap="none">
            <a:spAutoFit/>
          </a:bodyPr>
          <a:lstStyle/>
          <a:p>
            <a:r>
              <a:rPr lang="en-US" altLang="zh-CN" sz="4000" dirty="0">
                <a:solidFill>
                  <a:schemeClr val="bg1"/>
                </a:solidFill>
                <a:latin typeface="方正兰亭准黑_GBK" panose="02000000000000000000" pitchFamily="2" charset="-122"/>
                <a:ea typeface="方正兰亭准黑_GBK" panose="02000000000000000000" pitchFamily="2" charset="-122"/>
              </a:rPr>
              <a:t>Rose</a:t>
            </a:r>
            <a:r>
              <a:rPr lang="zh-CN" altLang="en-US" sz="4000" dirty="0">
                <a:solidFill>
                  <a:schemeClr val="bg1"/>
                </a:solidFill>
                <a:latin typeface="方正兰亭准黑_GBK" panose="02000000000000000000" pitchFamily="2" charset="-122"/>
                <a:ea typeface="方正兰亭准黑_GBK" panose="02000000000000000000" pitchFamily="2" charset="-122"/>
              </a:rPr>
              <a:t>模型</a:t>
            </a:r>
            <a:endParaRPr lang="zh-CN" altLang="en-US" sz="4000" dirty="0">
              <a:solidFill>
                <a:schemeClr val="bg1"/>
              </a:solidFill>
              <a:latin typeface="方正兰亭准黑_GBK" panose="02000000000000000000" pitchFamily="2" charset="-122"/>
              <a:ea typeface="方正兰亭准黑_GBK" panose="02000000000000000000" pitchFamily="2" charset="-122"/>
            </a:endParaRPr>
          </a:p>
        </p:txBody>
      </p:sp>
      <p:pic>
        <p:nvPicPr>
          <p:cNvPr id="18"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标题 269"/>
          <p:cNvSpPr>
            <a:spLocks noGrp="1"/>
          </p:cNvSpPr>
          <p:nvPr>
            <p:ph type="title"/>
          </p:nvPr>
        </p:nvSpPr>
        <p:spPr/>
        <p:txBody>
          <a:bodyPr/>
          <a:lstStyle/>
          <a:p>
            <a:r>
              <a:rPr lang="en-US" dirty="0">
                <a:solidFill>
                  <a:schemeClr val="accent2"/>
                </a:solidFill>
                <a:effectLst>
                  <a:outerShdw blurRad="38100" dist="38100" dir="2700000" algn="tl">
                    <a:srgbClr val="000000">
                      <a:alpha val="43137"/>
                    </a:srgbClr>
                  </a:outerShdw>
                </a:effectLst>
                <a:cs typeface="+mn-ea"/>
              </a:rPr>
              <a:t>Rose</a:t>
            </a:r>
            <a:r>
              <a:rPr lang="zh-CN" altLang="en-US" dirty="0">
                <a:solidFill>
                  <a:schemeClr val="accent2"/>
                </a:solidFill>
                <a:effectLst>
                  <a:outerShdw blurRad="38100" dist="38100" dir="2700000" algn="tl">
                    <a:srgbClr val="000000">
                      <a:alpha val="43137"/>
                    </a:srgbClr>
                  </a:outerShdw>
                </a:effectLst>
                <a:cs typeface="+mn-ea"/>
              </a:rPr>
              <a:t>模型</a:t>
            </a:r>
            <a:endParaRPr lang="zh-CN" altLang="en-US" dirty="0">
              <a:solidFill>
                <a:schemeClr val="accent2"/>
              </a:solidFill>
              <a:effectLst>
                <a:outerShdw blurRad="38100" dist="38100" dir="2700000" algn="tl">
                  <a:srgbClr val="000000">
                    <a:alpha val="43137"/>
                  </a:srgbClr>
                </a:outerShdw>
              </a:effectLst>
              <a:cs typeface="+mn-ea"/>
            </a:endParaRPr>
          </a:p>
        </p:txBody>
      </p:sp>
      <p:pic>
        <p:nvPicPr>
          <p:cNvPr id="271"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
        <p:nvSpPr>
          <p:cNvPr id="272" name="文本框 271"/>
          <p:cNvSpPr txBox="1"/>
          <p:nvPr/>
        </p:nvSpPr>
        <p:spPr>
          <a:xfrm>
            <a:off x="861060" y="1925401"/>
            <a:ext cx="10469880" cy="2522855"/>
          </a:xfrm>
          <a:prstGeom prst="rect">
            <a:avLst/>
          </a:prstGeom>
          <a:noFill/>
        </p:spPr>
        <p:txBody>
          <a:bodyPr wrap="square" rtlCol="0">
            <a:spAutoFit/>
          </a:bodyPr>
          <a:lstStyle/>
          <a:p>
            <a:r>
              <a:rPr lang="en-US" altLang="zh-CN" sz="2000" dirty="0"/>
              <a:t>      </a:t>
            </a:r>
            <a:r>
              <a:rPr lang="en-US" altLang="zh-CN" sz="2800" dirty="0"/>
              <a:t>Rose</a:t>
            </a:r>
            <a:r>
              <a:rPr lang="zh-CN" altLang="en-US" sz="2800" dirty="0"/>
              <a:t>模型是问题域和软件系统的表示。模型中包含的元素有类、逻辑包、对象、操作、构件包、构件、处理器、设备以及它们之间的关系。这些模型元素中的每一个元素都拥有能唯一标识它们自身的模型属性。</a:t>
            </a:r>
            <a:r>
              <a:rPr lang="en-US" altLang="zh-CN" sz="2800" dirty="0"/>
              <a:t>Rose</a:t>
            </a:r>
            <a:r>
              <a:rPr lang="zh-CN" altLang="en-US" sz="2800" dirty="0"/>
              <a:t>模型还包含模型图和规范，它们提供了对模型元素及其属性进行可视化和操作的手段。</a:t>
            </a:r>
            <a:endParaRPr lang="zh-CN" altLang="en-US" sz="2800" dirty="0"/>
          </a:p>
          <a:p>
            <a:endParaRPr lang="zh-CN" altLang="en-US" dirty="0"/>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solidFill>
                  <a:schemeClr val="accent2"/>
                </a:solidFill>
                <a:effectLst>
                  <a:outerShdw blurRad="38100" dist="38100" dir="2700000" algn="tl">
                    <a:srgbClr val="000000">
                      <a:alpha val="43137"/>
                    </a:srgbClr>
                  </a:outerShdw>
                </a:effectLst>
                <a:cs typeface="+mn-ea"/>
              </a:rPr>
              <a:t>创建</a:t>
            </a:r>
            <a:r>
              <a:rPr lang="en-US" altLang="zh-CN" dirty="0">
                <a:solidFill>
                  <a:schemeClr val="accent2"/>
                </a:solidFill>
                <a:effectLst>
                  <a:outerShdw blurRad="38100" dist="38100" dir="2700000" algn="tl">
                    <a:srgbClr val="000000">
                      <a:alpha val="43137"/>
                    </a:srgbClr>
                  </a:outerShdw>
                </a:effectLst>
                <a:cs typeface="+mn-ea"/>
              </a:rPr>
              <a:t>Rose</a:t>
            </a:r>
            <a:r>
              <a:rPr lang="zh-CN" altLang="en-US" dirty="0">
                <a:solidFill>
                  <a:schemeClr val="accent2"/>
                </a:solidFill>
                <a:effectLst>
                  <a:outerShdw blurRad="38100" dist="38100" dir="2700000" algn="tl">
                    <a:srgbClr val="000000">
                      <a:alpha val="43137"/>
                    </a:srgbClr>
                  </a:outerShdw>
                </a:effectLst>
                <a:cs typeface="+mn-ea"/>
              </a:rPr>
              <a:t>模型</a:t>
            </a:r>
            <a:endParaRPr lang="zh-CN" altLang="en-US" dirty="0">
              <a:solidFill>
                <a:schemeClr val="accent2"/>
              </a:solidFill>
              <a:effectLst>
                <a:outerShdw blurRad="38100" dist="38100" dir="2700000" algn="tl">
                  <a:srgbClr val="000000">
                    <a:alpha val="43137"/>
                  </a:srgbClr>
                </a:outerShdw>
              </a:effectLst>
              <a:cs typeface="+mn-ea"/>
            </a:endParaRPr>
          </a:p>
        </p:txBody>
      </p:sp>
      <p:sp>
        <p:nvSpPr>
          <p:cNvPr id="3" name="文本框 2"/>
          <p:cNvSpPr txBox="1"/>
          <p:nvPr/>
        </p:nvSpPr>
        <p:spPr>
          <a:xfrm>
            <a:off x="1325245" y="1186815"/>
            <a:ext cx="9541510" cy="1260475"/>
          </a:xfrm>
          <a:prstGeom prst="rect">
            <a:avLst/>
          </a:prstGeom>
          <a:noFill/>
        </p:spPr>
        <p:txBody>
          <a:bodyPr wrap="square" rtlCol="0">
            <a:spAutoFit/>
          </a:bodyPr>
          <a:p>
            <a:r>
              <a:rPr lang="zh-CN" altLang="en-US" sz="2800"/>
              <a:t>框架向导</a:t>
            </a:r>
            <a:endParaRPr lang="zh-CN" altLang="en-US" sz="2800"/>
          </a:p>
          <a:p>
            <a:r>
              <a:rPr lang="zh-CN" altLang="en-US"/>
              <a:t>      </a:t>
            </a:r>
            <a:r>
              <a:rPr lang="zh-CN" altLang="en-US" sz="2400"/>
              <a:t>框架是一系列预定义的模型元素，可以预定义某种系统的体系结构，也可以提供一系列可重用构件。</a:t>
            </a:r>
            <a:endParaRPr lang="zh-CN" altLang="en-US" sz="2400"/>
          </a:p>
        </p:txBody>
      </p:sp>
      <p:pic>
        <p:nvPicPr>
          <p:cNvPr id="4" name="图片 3"/>
          <p:cNvPicPr>
            <a:picLocks noChangeAspect="1"/>
          </p:cNvPicPr>
          <p:nvPr/>
        </p:nvPicPr>
        <p:blipFill>
          <a:blip r:embed="rId1"/>
          <a:stretch>
            <a:fillRect/>
          </a:stretch>
        </p:blipFill>
        <p:spPr>
          <a:xfrm>
            <a:off x="5920740" y="2625090"/>
            <a:ext cx="4290695" cy="4222115"/>
          </a:xfrm>
          <a:prstGeom prst="rect">
            <a:avLst/>
          </a:prstGeom>
        </p:spPr>
      </p:pic>
    </p:spTree>
  </p:cSld>
  <p:clrMapOvr>
    <a:masterClrMapping/>
  </p:clrMapOvr>
  <p:transition spd="slow" advClick="0" advTm="0">
    <p:push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solidFill>
                  <a:schemeClr val="accent2"/>
                </a:solidFill>
                <a:effectLst>
                  <a:outerShdw blurRad="38100" dist="38100" dir="2700000" algn="tl">
                    <a:srgbClr val="000000">
                      <a:alpha val="43137"/>
                    </a:srgbClr>
                  </a:outerShdw>
                </a:effectLst>
                <a:cs typeface="+mn-ea"/>
              </a:rPr>
              <a:t>保存</a:t>
            </a:r>
            <a:r>
              <a:rPr lang="en-US" altLang="zh-CN" dirty="0">
                <a:solidFill>
                  <a:schemeClr val="accent2"/>
                </a:solidFill>
                <a:effectLst>
                  <a:outerShdw blurRad="38100" dist="38100" dir="2700000" algn="tl">
                    <a:srgbClr val="000000">
                      <a:alpha val="43137"/>
                    </a:srgbClr>
                  </a:outerShdw>
                </a:effectLst>
                <a:cs typeface="+mn-ea"/>
              </a:rPr>
              <a:t>Rose</a:t>
            </a:r>
            <a:r>
              <a:rPr lang="zh-CN" altLang="en-US" dirty="0">
                <a:solidFill>
                  <a:schemeClr val="accent2"/>
                </a:solidFill>
                <a:effectLst>
                  <a:outerShdw blurRad="38100" dist="38100" dir="2700000" algn="tl">
                    <a:srgbClr val="000000">
                      <a:alpha val="43137"/>
                    </a:srgbClr>
                  </a:outerShdw>
                </a:effectLst>
                <a:cs typeface="+mn-ea"/>
              </a:rPr>
              <a:t>模型</a:t>
            </a:r>
            <a:endParaRPr lang="zh-CN" altLang="en-US" dirty="0">
              <a:solidFill>
                <a:schemeClr val="accent2"/>
              </a:solidFill>
              <a:effectLst>
                <a:outerShdw blurRad="38100" dist="38100" dir="2700000" algn="tl">
                  <a:srgbClr val="000000">
                    <a:alpha val="43137"/>
                  </a:srgbClr>
                </a:outerShdw>
              </a:effectLst>
              <a:cs typeface="+mn-ea"/>
            </a:endParaRPr>
          </a:p>
        </p:txBody>
      </p:sp>
      <p:sp>
        <p:nvSpPr>
          <p:cNvPr id="3" name="文本框 2"/>
          <p:cNvSpPr txBox="1"/>
          <p:nvPr/>
        </p:nvSpPr>
        <p:spPr>
          <a:xfrm>
            <a:off x="1158240" y="2491740"/>
            <a:ext cx="9875520" cy="2676525"/>
          </a:xfrm>
          <a:prstGeom prst="rect">
            <a:avLst/>
          </a:prstGeom>
          <a:noFill/>
        </p:spPr>
        <p:txBody>
          <a:bodyPr wrap="square" rtlCol="0">
            <a:spAutoFit/>
          </a:bodyPr>
          <a:lstStyle/>
          <a:p>
            <a:r>
              <a:rPr lang="en-US" altLang="zh-CN" sz="2800" dirty="0"/>
              <a:t> </a:t>
            </a:r>
            <a:r>
              <a:rPr lang="zh-CN" sz="2800" dirty="0"/>
              <a:t>在默认的情况下，</a:t>
            </a:r>
            <a:r>
              <a:rPr lang="en-US" altLang="zh-CN" sz="2800" dirty="0"/>
              <a:t>Rose</a:t>
            </a:r>
            <a:r>
              <a:rPr lang="zh-CN" altLang="en-US" sz="2800" dirty="0"/>
              <a:t>模型都以扩展名为</a:t>
            </a:r>
            <a:r>
              <a:rPr lang="en-US" altLang="zh-CN" sz="2800" dirty="0"/>
              <a:t>.mdl</a:t>
            </a:r>
            <a:r>
              <a:rPr lang="zh-CN" altLang="en-US" sz="2800" dirty="0"/>
              <a:t>的文件进行保存</a:t>
            </a:r>
            <a:endParaRPr lang="zh-CN" altLang="en-US" sz="2800" dirty="0"/>
          </a:p>
          <a:p>
            <a:endParaRPr lang="zh-CN" altLang="en-US" sz="2800" dirty="0"/>
          </a:p>
          <a:p>
            <a:r>
              <a:rPr lang="en-US" altLang="zh-CN" sz="2800" dirty="0"/>
              <a:t>*.ptl</a:t>
            </a:r>
            <a:r>
              <a:rPr lang="zh-CN" altLang="en-US" sz="2800" dirty="0"/>
              <a:t>格式文件类似于模型文件（</a:t>
            </a:r>
            <a:r>
              <a:rPr lang="en-US" altLang="zh-CN" sz="2800" dirty="0"/>
              <a:t>*.mdl</a:t>
            </a:r>
            <a:r>
              <a:rPr lang="zh-CN" altLang="en-US" sz="2800" dirty="0"/>
              <a:t>）</a:t>
            </a:r>
            <a:r>
              <a:rPr lang="en-US" altLang="zh-CN" sz="2800" dirty="0"/>
              <a:t>,</a:t>
            </a:r>
            <a:r>
              <a:rPr lang="zh-CN" altLang="en-US" sz="2800" dirty="0"/>
              <a:t>但是只是模型的一部分。</a:t>
            </a:r>
            <a:endParaRPr lang="zh-CN" altLang="en-US" sz="2800" dirty="0"/>
          </a:p>
          <a:p>
            <a:endParaRPr lang="zh-CN" altLang="en-US" sz="2800" dirty="0"/>
          </a:p>
          <a:p>
            <a:r>
              <a:rPr lang="zh-CN" altLang="en-US" sz="2800" dirty="0"/>
              <a:t>以</a:t>
            </a:r>
            <a:r>
              <a:rPr lang="en-US" altLang="zh-CN" sz="2800" dirty="0"/>
              <a:t>Rose</a:t>
            </a:r>
            <a:r>
              <a:rPr lang="zh-CN" altLang="en-US" sz="2800" dirty="0"/>
              <a:t>的旧版本保存模型，可能会丢失某些模型元素和特性</a:t>
            </a:r>
            <a:endParaRPr lang="zh-CN" altLang="en-US" sz="2800" dirty="0"/>
          </a:p>
        </p:txBody>
      </p:sp>
    </p:spTree>
  </p:cSld>
  <p:clrMapOvr>
    <a:masterClrMapping/>
  </p:clrMapOvr>
  <p:transition spd="slow" advClick="0" advTm="0">
    <p:push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2"/>
                </a:solidFill>
                <a:effectLst>
                  <a:outerShdw blurRad="38100" dist="38100" dir="2700000" algn="tl">
                    <a:srgbClr val="000000">
                      <a:alpha val="43137"/>
                    </a:srgbClr>
                  </a:outerShdw>
                </a:effectLst>
                <a:cs typeface="+mn-ea"/>
              </a:rPr>
              <a:t>Rose</a:t>
            </a:r>
            <a:r>
              <a:rPr lang="zh-CN" altLang="en-US" dirty="0">
                <a:solidFill>
                  <a:schemeClr val="accent2"/>
                </a:solidFill>
                <a:effectLst>
                  <a:outerShdw blurRad="38100" dist="38100" dir="2700000" algn="tl">
                    <a:srgbClr val="000000">
                      <a:alpha val="43137"/>
                    </a:srgbClr>
                  </a:outerShdw>
                </a:effectLst>
                <a:cs typeface="+mn-ea"/>
              </a:rPr>
              <a:t>模型的导入与导出</a:t>
            </a:r>
            <a:endParaRPr lang="zh-CN" altLang="en-US" dirty="0">
              <a:solidFill>
                <a:schemeClr val="accent2"/>
              </a:solidFill>
              <a:effectLst>
                <a:outerShdw blurRad="38100" dist="38100" dir="2700000" algn="tl">
                  <a:srgbClr val="000000">
                    <a:alpha val="43137"/>
                  </a:srgbClr>
                </a:outerShdw>
              </a:effectLst>
              <a:cs typeface="+mn-ea"/>
            </a:endParaRPr>
          </a:p>
        </p:txBody>
      </p:sp>
      <p:sp>
        <p:nvSpPr>
          <p:cNvPr id="3" name="文本框 2"/>
          <p:cNvSpPr txBox="1"/>
          <p:nvPr/>
        </p:nvSpPr>
        <p:spPr>
          <a:xfrm>
            <a:off x="1158240" y="2491740"/>
            <a:ext cx="9875520" cy="3415030"/>
          </a:xfrm>
          <a:prstGeom prst="rect">
            <a:avLst/>
          </a:prstGeom>
          <a:noFill/>
        </p:spPr>
        <p:txBody>
          <a:bodyPr wrap="square" rtlCol="0">
            <a:spAutoFit/>
          </a:bodyPr>
          <a:lstStyle/>
          <a:p>
            <a:r>
              <a:rPr lang="zh-CN" sz="3200" dirty="0"/>
              <a:t>导出模型及模型元素</a:t>
            </a:r>
            <a:endParaRPr lang="zh-CN" sz="3200" dirty="0"/>
          </a:p>
          <a:p>
            <a:r>
              <a:rPr lang="zh-CN" sz="2800" dirty="0"/>
              <a:t>    导出模型或者模型元素到</a:t>
            </a:r>
            <a:r>
              <a:rPr lang="en-US" altLang="zh-CN" sz="2800" dirty="0"/>
              <a:t>Petel</a:t>
            </a:r>
            <a:r>
              <a:rPr lang="zh-CN" altLang="en-US" sz="2800" dirty="0"/>
              <a:t>文件的时机</a:t>
            </a:r>
            <a:endParaRPr lang="zh-CN" altLang="en-US" sz="2800" dirty="0"/>
          </a:p>
          <a:p>
            <a:r>
              <a:rPr lang="zh-CN" altLang="en-US" sz="2800" dirty="0"/>
              <a:t>         </a:t>
            </a:r>
            <a:r>
              <a:rPr lang="zh-CN" altLang="en-US" sz="2400" dirty="0"/>
              <a:t>将元素从一个模型导到另一个模型</a:t>
            </a:r>
            <a:endParaRPr lang="zh-CN" altLang="en-US" sz="2400" dirty="0"/>
          </a:p>
          <a:p>
            <a:r>
              <a:rPr lang="zh-CN" altLang="en-US" sz="2400" dirty="0"/>
              <a:t>         在不同平台之间传送模型或模型元素</a:t>
            </a:r>
            <a:endParaRPr lang="zh-CN" altLang="en-US" sz="2400" dirty="0"/>
          </a:p>
          <a:p>
            <a:r>
              <a:rPr lang="zh-CN" altLang="en-US" sz="2400" dirty="0"/>
              <a:t>         将一个模型或它的元素添加到一个新的软件版次</a:t>
            </a:r>
            <a:endParaRPr lang="zh-CN" altLang="en-US" sz="2400" dirty="0"/>
          </a:p>
          <a:p>
            <a:r>
              <a:rPr lang="zh-CN" altLang="en-US" sz="2400" dirty="0"/>
              <a:t>         导入模型、包或类</a:t>
            </a:r>
            <a:endParaRPr lang="zh-CN" altLang="en-US" sz="2400" dirty="0"/>
          </a:p>
          <a:p>
            <a:r>
              <a:rPr lang="zh-CN" altLang="en-US" sz="2800" dirty="0"/>
              <a:t>     导到</a:t>
            </a:r>
            <a:r>
              <a:rPr lang="en-US" altLang="zh-CN" sz="2800" dirty="0"/>
              <a:t>Petal</a:t>
            </a:r>
            <a:r>
              <a:rPr lang="zh-CN" altLang="en-US" sz="2800" dirty="0"/>
              <a:t>文件中的内容包括：整个模型、类、逻辑包以及构     件包</a:t>
            </a:r>
            <a:endParaRPr lang="zh-CN" altLang="en-US" sz="2800" dirty="0"/>
          </a:p>
        </p:txBody>
      </p:sp>
    </p:spTree>
  </p:cSld>
  <p:clrMapOvr>
    <a:masterClrMapping/>
  </p:clrMapOvr>
  <p:transition spd="slow" advClick="0" advTm="0">
    <p:push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2"/>
                </a:solidFill>
                <a:effectLst>
                  <a:outerShdw blurRad="38100" dist="38100" dir="2700000" algn="tl">
                    <a:srgbClr val="000000">
                      <a:alpha val="43137"/>
                    </a:srgbClr>
                  </a:outerShdw>
                </a:effectLst>
                <a:cs typeface="+mn-ea"/>
              </a:rPr>
              <a:t>Rose</a:t>
            </a:r>
            <a:r>
              <a:rPr lang="zh-CN" altLang="en-US" dirty="0">
                <a:solidFill>
                  <a:schemeClr val="accent2"/>
                </a:solidFill>
                <a:effectLst>
                  <a:outerShdw blurRad="38100" dist="38100" dir="2700000" algn="tl">
                    <a:srgbClr val="000000">
                      <a:alpha val="43137"/>
                    </a:srgbClr>
                  </a:outerShdw>
                </a:effectLst>
                <a:cs typeface="+mn-ea"/>
              </a:rPr>
              <a:t>模型的导入与导出</a:t>
            </a:r>
            <a:endParaRPr lang="zh-CN" altLang="en-US" dirty="0">
              <a:solidFill>
                <a:schemeClr val="accent2"/>
              </a:solidFill>
              <a:effectLst>
                <a:outerShdw blurRad="38100" dist="38100" dir="2700000" algn="tl">
                  <a:srgbClr val="000000">
                    <a:alpha val="43137"/>
                  </a:srgbClr>
                </a:outerShdw>
              </a:effectLst>
              <a:cs typeface="+mn-ea"/>
            </a:endParaRPr>
          </a:p>
        </p:txBody>
      </p:sp>
      <p:sp>
        <p:nvSpPr>
          <p:cNvPr id="3" name="文本框 2"/>
          <p:cNvSpPr txBox="1"/>
          <p:nvPr/>
        </p:nvSpPr>
        <p:spPr>
          <a:xfrm>
            <a:off x="1158240" y="2491740"/>
            <a:ext cx="9875520" cy="3661410"/>
          </a:xfrm>
          <a:prstGeom prst="rect">
            <a:avLst/>
          </a:prstGeom>
          <a:noFill/>
        </p:spPr>
        <p:txBody>
          <a:bodyPr wrap="square" rtlCol="0">
            <a:spAutoFit/>
          </a:bodyPr>
          <a:lstStyle/>
          <a:p>
            <a:r>
              <a:rPr lang="zh-CN" sz="3200" dirty="0"/>
              <a:t>导出模型及模型元素</a:t>
            </a:r>
            <a:endParaRPr lang="zh-CN" sz="3200" dirty="0"/>
          </a:p>
          <a:p>
            <a:r>
              <a:rPr lang="zh-CN" sz="2800" dirty="0"/>
              <a:t>    导入时可选择的文件类型有：</a:t>
            </a:r>
            <a:endParaRPr lang="zh-CN" sz="2800" dirty="0"/>
          </a:p>
          <a:p>
            <a:r>
              <a:rPr lang="zh-CN" sz="2800" dirty="0"/>
              <a:t>           </a:t>
            </a:r>
            <a:r>
              <a:rPr lang="zh-CN" sz="2400" dirty="0"/>
              <a:t>模型</a:t>
            </a:r>
            <a:r>
              <a:rPr lang="en-US" altLang="zh-CN" sz="2400" dirty="0"/>
              <a:t>(.mdl)</a:t>
            </a:r>
            <a:endParaRPr lang="zh-CN" sz="2400" dirty="0"/>
          </a:p>
          <a:p>
            <a:r>
              <a:rPr lang="en-US" altLang="zh-CN" sz="2400" dirty="0"/>
              <a:t>             petal(.ptl)</a:t>
            </a:r>
            <a:endParaRPr lang="en-US" altLang="zh-CN" sz="2400" dirty="0"/>
          </a:p>
          <a:p>
            <a:r>
              <a:rPr lang="zh-CN" altLang="en-US" sz="2400" dirty="0"/>
              <a:t>             类别</a:t>
            </a:r>
            <a:r>
              <a:rPr lang="en-US" altLang="zh-CN" sz="2400" dirty="0"/>
              <a:t>(.cat)</a:t>
            </a:r>
            <a:endParaRPr lang="en-US" altLang="zh-CN" sz="2400" dirty="0"/>
          </a:p>
          <a:p>
            <a:r>
              <a:rPr lang="zh-CN" altLang="en-US" sz="2400" dirty="0"/>
              <a:t>             子系统</a:t>
            </a:r>
            <a:r>
              <a:rPr lang="en-US" altLang="zh-CN" sz="2400" dirty="0"/>
              <a:t>(.sub)</a:t>
            </a:r>
            <a:endParaRPr lang="en-US" altLang="zh-CN" sz="2400" dirty="0"/>
          </a:p>
          <a:p>
            <a:r>
              <a:rPr lang="en-US" altLang="zh-CN" sz="2400" dirty="0"/>
              <a:t>      Rose</a:t>
            </a:r>
            <a:r>
              <a:rPr lang="zh-CN" altLang="en-US" sz="2400" dirty="0"/>
              <a:t>会将导入的元素和当前模型中的相关元素进行比较，提示是否要用导入的元素取代当前模型中的元素。导入元素之后，</a:t>
            </a:r>
            <a:r>
              <a:rPr lang="en-US" altLang="zh-CN" sz="2400" dirty="0"/>
              <a:t>Rose</a:t>
            </a:r>
            <a:r>
              <a:rPr lang="zh-CN" altLang="en-US" sz="2400" dirty="0"/>
              <a:t>会更新当前模型中的所有模型图。</a:t>
            </a:r>
            <a:endParaRPr lang="zh-CN" altLang="en-US" sz="2400" dirty="0"/>
          </a:p>
        </p:txBody>
      </p:sp>
    </p:spTree>
  </p:cSld>
  <p:clrMapOvr>
    <a:masterClrMapping/>
  </p:clrMapOvr>
  <p:transition spd="slow" advClick="0" advTm="0">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0"/>
            <a:ext cx="4724400" cy="6858000"/>
            <a:chOff x="0" y="0"/>
            <a:chExt cx="4724400" cy="6858000"/>
          </a:xfrm>
          <a:solidFill>
            <a:schemeClr val="accent2"/>
          </a:solidFill>
        </p:grpSpPr>
        <p:sp>
          <p:nvSpPr>
            <p:cNvPr id="7" name="矩形 6"/>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3944455" y="2591337"/>
            <a:ext cx="8247545" cy="1602756"/>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2513239" y="2626344"/>
            <a:ext cx="1748518" cy="1507343"/>
            <a:chOff x="2513239" y="2626344"/>
            <a:chExt cx="1748518" cy="1507343"/>
          </a:xfrm>
        </p:grpSpPr>
        <p:sp>
          <p:nvSpPr>
            <p:cNvPr id="9" name="六边形 8"/>
            <p:cNvSpPr/>
            <p:nvPr/>
          </p:nvSpPr>
          <p:spPr>
            <a:xfrm>
              <a:off x="2513239" y="2626344"/>
              <a:ext cx="1748518" cy="1507343"/>
            </a:xfrm>
            <a:prstGeom prst="hexagon">
              <a:avLst/>
            </a:prstGeom>
            <a:solidFill>
              <a:schemeClr val="accent2"/>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81343" y="2941832"/>
              <a:ext cx="1063112" cy="923330"/>
            </a:xfrm>
            <a:prstGeom prst="rect">
              <a:avLst/>
            </a:prstGeom>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01</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12" name="矩形 11"/>
          <p:cNvSpPr/>
          <p:nvPr/>
        </p:nvSpPr>
        <p:spPr>
          <a:xfrm>
            <a:off x="4458313" y="3246260"/>
            <a:ext cx="4328795" cy="706755"/>
          </a:xfrm>
          <a:prstGeom prst="rect">
            <a:avLst/>
          </a:prstGeom>
        </p:spPr>
        <p:txBody>
          <a:bodyPr wrap="none">
            <a:spAutoFit/>
          </a:bodyPr>
          <a:lstStyle/>
          <a:p>
            <a:r>
              <a:rPr lang="en-US" altLang="zh-CN" sz="4000" dirty="0">
                <a:solidFill>
                  <a:schemeClr val="bg1"/>
                </a:solidFill>
                <a:latin typeface="方正兰亭准黑_GBK" panose="02000000000000000000" pitchFamily="2" charset="-122"/>
                <a:ea typeface="方正兰亭准黑_GBK" panose="02000000000000000000" pitchFamily="2" charset="-122"/>
              </a:rPr>
              <a:t>rose</a:t>
            </a:r>
            <a:r>
              <a:rPr lang="zh-CN" altLang="en-US" sz="4000" dirty="0">
                <a:solidFill>
                  <a:schemeClr val="bg1"/>
                </a:solidFill>
                <a:latin typeface="方正兰亭准黑_GBK" panose="02000000000000000000" pitchFamily="2" charset="-122"/>
                <a:ea typeface="方正兰亭准黑_GBK" panose="02000000000000000000" pitchFamily="2" charset="-122"/>
              </a:rPr>
              <a:t>与可视化建模</a:t>
            </a:r>
            <a:endParaRPr lang="zh-CN" altLang="en-US" sz="4000" dirty="0">
              <a:solidFill>
                <a:schemeClr val="bg1"/>
              </a:solidFill>
              <a:latin typeface="方正兰亭准黑_GBK" panose="02000000000000000000" pitchFamily="2" charset="-122"/>
              <a:ea typeface="方正兰亭准黑_GBK" panose="02000000000000000000" pitchFamily="2" charset="-122"/>
            </a:endParaRPr>
          </a:p>
        </p:txBody>
      </p:sp>
      <p:pic>
        <p:nvPicPr>
          <p:cNvPr id="13"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2"/>
                </a:solidFill>
                <a:effectLst>
                  <a:outerShdw blurRad="38100" dist="38100" dir="2700000" algn="tl">
                    <a:srgbClr val="000000">
                      <a:alpha val="43137"/>
                    </a:srgbClr>
                  </a:outerShdw>
                </a:effectLst>
                <a:cs typeface="+mn-ea"/>
              </a:rPr>
              <a:t>将</a:t>
            </a:r>
            <a:r>
              <a:rPr lang="en-US" altLang="zh-CN" dirty="0">
                <a:solidFill>
                  <a:schemeClr val="accent2"/>
                </a:solidFill>
                <a:effectLst>
                  <a:outerShdw blurRad="38100" dist="38100" dir="2700000" algn="tl">
                    <a:srgbClr val="000000">
                      <a:alpha val="43137"/>
                    </a:srgbClr>
                  </a:outerShdw>
                </a:effectLst>
                <a:cs typeface="+mn-ea"/>
              </a:rPr>
              <a:t>Rose</a:t>
            </a:r>
            <a:r>
              <a:rPr lang="zh-CN" altLang="en-US" dirty="0">
                <a:solidFill>
                  <a:schemeClr val="accent2"/>
                </a:solidFill>
                <a:effectLst>
                  <a:outerShdw blurRad="38100" dist="38100" dir="2700000" algn="tl">
                    <a:srgbClr val="000000">
                      <a:alpha val="43137"/>
                    </a:srgbClr>
                  </a:outerShdw>
                </a:effectLst>
                <a:cs typeface="+mn-ea"/>
              </a:rPr>
              <a:t>模型发布到</a:t>
            </a:r>
            <a:r>
              <a:rPr lang="en-US" altLang="zh-CN" dirty="0">
                <a:solidFill>
                  <a:schemeClr val="accent2"/>
                </a:solidFill>
                <a:effectLst>
                  <a:outerShdw blurRad="38100" dist="38100" dir="2700000" algn="tl">
                    <a:srgbClr val="000000">
                      <a:alpha val="43137"/>
                    </a:srgbClr>
                  </a:outerShdw>
                </a:effectLst>
                <a:cs typeface="+mn-ea"/>
              </a:rPr>
              <a:t>Web</a:t>
            </a:r>
            <a:r>
              <a:rPr lang="zh-CN" altLang="en-US" dirty="0">
                <a:solidFill>
                  <a:schemeClr val="accent2"/>
                </a:solidFill>
                <a:effectLst>
                  <a:outerShdw blurRad="38100" dist="38100" dir="2700000" algn="tl">
                    <a:srgbClr val="000000">
                      <a:alpha val="43137"/>
                    </a:srgbClr>
                  </a:outerShdw>
                </a:effectLst>
                <a:cs typeface="+mn-ea"/>
              </a:rPr>
              <a:t>上</a:t>
            </a:r>
            <a:endParaRPr lang="zh-CN" altLang="en-US" dirty="0">
              <a:solidFill>
                <a:schemeClr val="accent2"/>
              </a:solidFill>
              <a:effectLst>
                <a:outerShdw blurRad="38100" dist="38100" dir="2700000" algn="tl">
                  <a:srgbClr val="000000">
                    <a:alpha val="43137"/>
                  </a:srgbClr>
                </a:outerShdw>
              </a:effectLst>
              <a:cs typeface="+mn-ea"/>
            </a:endParaRPr>
          </a:p>
        </p:txBody>
      </p:sp>
      <p:sp>
        <p:nvSpPr>
          <p:cNvPr id="3" name="文本框 2"/>
          <p:cNvSpPr txBox="1"/>
          <p:nvPr/>
        </p:nvSpPr>
        <p:spPr>
          <a:xfrm>
            <a:off x="1158240" y="1744345"/>
            <a:ext cx="9875520" cy="3661410"/>
          </a:xfrm>
          <a:prstGeom prst="rect">
            <a:avLst/>
          </a:prstGeom>
          <a:noFill/>
        </p:spPr>
        <p:txBody>
          <a:bodyPr wrap="square" rtlCol="0">
            <a:spAutoFit/>
          </a:bodyPr>
          <a:lstStyle/>
          <a:p>
            <a:r>
              <a:rPr lang="en-US" sz="3600" dirty="0"/>
              <a:t>Web</a:t>
            </a:r>
            <a:r>
              <a:rPr lang="zh-CN" altLang="en-US" sz="3600" dirty="0"/>
              <a:t>发布器</a:t>
            </a:r>
            <a:r>
              <a:rPr lang="en-US" altLang="zh-CN" sz="3600" dirty="0"/>
              <a:t>(Web Publisher)</a:t>
            </a:r>
            <a:endParaRPr lang="en-US" altLang="zh-CN" sz="3600" dirty="0"/>
          </a:p>
          <a:p>
            <a:r>
              <a:rPr lang="en-US" altLang="zh-CN" sz="2800" dirty="0"/>
              <a:t> </a:t>
            </a:r>
            <a:r>
              <a:rPr lang="zh-CN" altLang="en-US" sz="2800" dirty="0"/>
              <a:t>创建基于</a:t>
            </a:r>
            <a:r>
              <a:rPr lang="en-US" altLang="zh-CN" sz="2800" dirty="0"/>
              <a:t>Web</a:t>
            </a:r>
            <a:r>
              <a:rPr lang="zh-CN" altLang="en-US" sz="2800" dirty="0"/>
              <a:t>的模型版本，将模型发布到</a:t>
            </a:r>
            <a:r>
              <a:rPr lang="en-US" altLang="zh-CN" sz="2800" dirty="0"/>
              <a:t>Web</a:t>
            </a:r>
            <a:r>
              <a:rPr lang="zh-CN" altLang="en-US" sz="2800" dirty="0"/>
              <a:t>上，通过浏览器顺序或非顺序地进行查看</a:t>
            </a:r>
            <a:endParaRPr lang="zh-CN" altLang="en-US" sz="2800" dirty="0"/>
          </a:p>
          <a:p>
            <a:endParaRPr lang="zh-CN" altLang="en-US" sz="2800" dirty="0"/>
          </a:p>
          <a:p>
            <a:r>
              <a:rPr lang="zh-CN" altLang="en-US" sz="2800" dirty="0"/>
              <a:t> </a:t>
            </a:r>
            <a:r>
              <a:rPr lang="en-US" altLang="zh-CN" sz="2800" dirty="0"/>
              <a:t>Web</a:t>
            </a:r>
            <a:r>
              <a:rPr lang="zh-CN" altLang="en-US" sz="2800" dirty="0"/>
              <a:t>发布器会重新创建</a:t>
            </a:r>
            <a:r>
              <a:rPr lang="en-US" altLang="zh-CN" sz="2800" dirty="0"/>
              <a:t>Rose</a:t>
            </a:r>
            <a:r>
              <a:rPr lang="zh-CN" altLang="en-US" sz="2800" dirty="0"/>
              <a:t>模型元素，包括图、类、包、关系、属性以及操作等</a:t>
            </a:r>
            <a:endParaRPr lang="zh-CN" altLang="en-US" sz="2800" dirty="0"/>
          </a:p>
          <a:p>
            <a:endParaRPr lang="zh-CN" altLang="en-US" sz="2800" dirty="0"/>
          </a:p>
          <a:p>
            <a:r>
              <a:rPr lang="en-US" altLang="zh-CN" sz="2800" dirty="0"/>
              <a:t>Web</a:t>
            </a:r>
            <a:r>
              <a:rPr lang="zh-CN" altLang="en-US" sz="2800" dirty="0"/>
              <a:t>发布器所发布的内容可以通过选项控制</a:t>
            </a:r>
            <a:endParaRPr lang="zh-CN" altLang="en-US" sz="2800" dirty="0"/>
          </a:p>
        </p:txBody>
      </p:sp>
    </p:spTree>
  </p:cSld>
  <p:clrMapOvr>
    <a:masterClrMapping/>
  </p:clrMapOvr>
  <p:transition spd="slow" advClick="0" advTm="0">
    <p:push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solidFill>
                  <a:schemeClr val="accent2"/>
                </a:solidFill>
                <a:effectLst>
                  <a:outerShdw blurRad="38100" dist="38100" dir="2700000" algn="tl">
                    <a:srgbClr val="000000">
                      <a:alpha val="43137"/>
                    </a:srgbClr>
                  </a:outerShdw>
                </a:effectLst>
                <a:cs typeface="+mn-ea"/>
              </a:rPr>
              <a:t>模型集成</a:t>
            </a:r>
            <a:endParaRPr lang="zh-CN" dirty="0">
              <a:solidFill>
                <a:schemeClr val="accent2"/>
              </a:solidFill>
              <a:effectLst>
                <a:outerShdw blurRad="38100" dist="38100" dir="2700000" algn="tl">
                  <a:srgbClr val="000000">
                    <a:alpha val="43137"/>
                  </a:srgbClr>
                </a:outerShdw>
              </a:effectLst>
              <a:cs typeface="+mn-ea"/>
            </a:endParaRPr>
          </a:p>
        </p:txBody>
      </p:sp>
      <p:sp>
        <p:nvSpPr>
          <p:cNvPr id="3" name="文本框 2"/>
          <p:cNvSpPr txBox="1"/>
          <p:nvPr/>
        </p:nvSpPr>
        <p:spPr>
          <a:xfrm>
            <a:off x="1158240" y="1744345"/>
            <a:ext cx="9875520" cy="2799715"/>
          </a:xfrm>
          <a:prstGeom prst="rect">
            <a:avLst/>
          </a:prstGeom>
          <a:noFill/>
        </p:spPr>
        <p:txBody>
          <a:bodyPr wrap="square" rtlCol="0">
            <a:spAutoFit/>
          </a:bodyPr>
          <a:lstStyle/>
          <a:p>
            <a:r>
              <a:rPr lang="zh-CN" sz="3600" dirty="0"/>
              <a:t>模型集成</a:t>
            </a:r>
            <a:r>
              <a:rPr lang="zh-CN" altLang="en-US" sz="3600" dirty="0"/>
              <a:t>器</a:t>
            </a:r>
            <a:r>
              <a:rPr lang="en-US" altLang="zh-CN" sz="3600" dirty="0"/>
              <a:t>(Model Integraor)</a:t>
            </a:r>
            <a:endParaRPr lang="en-US" altLang="zh-CN" sz="3600" dirty="0"/>
          </a:p>
          <a:p>
            <a:r>
              <a:rPr lang="zh-CN" sz="2800" dirty="0"/>
              <a:t>用于对模型进行比较和合并，一次最多可以处理</a:t>
            </a:r>
            <a:r>
              <a:rPr lang="en-US" altLang="zh-CN" sz="2800" dirty="0"/>
              <a:t>7</a:t>
            </a:r>
            <a:r>
              <a:rPr lang="zh-CN" altLang="en-US" sz="2800" dirty="0"/>
              <a:t>个模型。个人可以独立地工作，然后通过模型集成器将模型集成起来。在对模型进行比较时，模型集成器能够显示出模型之间的差别</a:t>
            </a:r>
            <a:endParaRPr lang="zh-CN" altLang="en-US" sz="2800" dirty="0"/>
          </a:p>
          <a:p>
            <a:endParaRPr lang="zh-CN" altLang="en-US" sz="2800" dirty="0"/>
          </a:p>
          <a:p>
            <a:r>
              <a:rPr lang="zh-CN" altLang="en-US" sz="2800" dirty="0"/>
              <a:t>模型的比较与合并操作都在模型集成器中进行</a:t>
            </a:r>
            <a:endParaRPr lang="zh-CN" altLang="en-US" sz="2800" dirty="0"/>
          </a:p>
        </p:txBody>
      </p:sp>
    </p:spTree>
  </p:cSld>
  <p:clrMapOvr>
    <a:masterClrMapping/>
  </p:clrMapOvr>
  <p:transition spd="slow" advClick="0" advTm="0">
    <p:push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944455" y="2591337"/>
            <a:ext cx="8247545" cy="160275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22663" y="300764"/>
            <a:ext cx="10972800" cy="1143000"/>
          </a:xfrm>
        </p:spPr>
        <p:txBody>
          <a:bodyPr/>
          <a:lstStyle/>
          <a:p>
            <a:endParaRPr lang="zh-CN" altLang="en-US" dirty="0"/>
          </a:p>
        </p:txBody>
      </p:sp>
      <p:grpSp>
        <p:nvGrpSpPr>
          <p:cNvPr id="4" name="组合 3"/>
          <p:cNvGrpSpPr/>
          <p:nvPr/>
        </p:nvGrpSpPr>
        <p:grpSpPr>
          <a:xfrm>
            <a:off x="0" y="0"/>
            <a:ext cx="4724400" cy="6858000"/>
            <a:chOff x="0" y="0"/>
            <a:chExt cx="4724400" cy="6858000"/>
          </a:xfrm>
          <a:solidFill>
            <a:schemeClr val="accent5"/>
          </a:solidFill>
        </p:grpSpPr>
        <p:sp>
          <p:nvSpPr>
            <p:cNvPr id="5" name="矩形 4"/>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2513239" y="2626344"/>
            <a:ext cx="1748518" cy="1507343"/>
            <a:chOff x="2513239" y="2626344"/>
            <a:chExt cx="1748518" cy="1507343"/>
          </a:xfrm>
          <a:solidFill>
            <a:srgbClr val="FFC000"/>
          </a:solidFill>
        </p:grpSpPr>
        <p:sp>
          <p:nvSpPr>
            <p:cNvPr id="8" name="六边形 7"/>
            <p:cNvSpPr/>
            <p:nvPr/>
          </p:nvSpPr>
          <p:spPr>
            <a:xfrm>
              <a:off x="2513239" y="2626344"/>
              <a:ext cx="1748518" cy="1507343"/>
            </a:xfrm>
            <a:prstGeom prst="hexagon">
              <a:avLst/>
            </a:prstGeom>
            <a:solidFill>
              <a:schemeClr val="accent3"/>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863710" y="2941832"/>
              <a:ext cx="184731" cy="923330"/>
            </a:xfrm>
            <a:prstGeom prst="rect">
              <a:avLst/>
            </a:prstGeom>
            <a:noFill/>
          </p:spPr>
          <p:txBody>
            <a:bodyPr wrap="none" anchor="t">
              <a:spAutoFit/>
            </a:bodyPr>
            <a:lstStyle/>
            <a:p>
              <a:pPr algn="dist"/>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10" name="矩形 9"/>
          <p:cNvSpPr/>
          <p:nvPr/>
        </p:nvSpPr>
        <p:spPr>
          <a:xfrm>
            <a:off x="4610713" y="3050680"/>
            <a:ext cx="1203960" cy="706755"/>
          </a:xfrm>
          <a:prstGeom prst="rect">
            <a:avLst/>
          </a:prstGeom>
        </p:spPr>
        <p:txBody>
          <a:bodyPr wrap="square">
            <a:spAutoFit/>
          </a:bodyPr>
          <a:lstStyle/>
          <a:p>
            <a:r>
              <a:rPr lang="zh-CN" altLang="en-US" sz="4000" b="1" dirty="0">
                <a:solidFill>
                  <a:schemeClr val="bg1"/>
                </a:solidFill>
                <a:latin typeface="方正兰亭准黑_GBK" panose="02000000000000000000" pitchFamily="2" charset="-122"/>
                <a:ea typeface="方正兰亭准黑_GBK" panose="02000000000000000000" pitchFamily="2" charset="-122"/>
              </a:rPr>
              <a:t>延伸</a:t>
            </a:r>
            <a:endParaRPr lang="zh-CN" altLang="en-US" sz="4000" b="1" dirty="0">
              <a:solidFill>
                <a:schemeClr val="bg1"/>
              </a:solidFill>
              <a:latin typeface="方正兰亭准黑_GBK" panose="02000000000000000000" pitchFamily="2" charset="-122"/>
              <a:ea typeface="方正兰亭准黑_GBK" panose="02000000000000000000" pitchFamily="2" charset="-122"/>
            </a:endParaRPr>
          </a:p>
        </p:txBody>
      </p:sp>
      <p:pic>
        <p:nvPicPr>
          <p:cNvPr id="12"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
        <p:nvSpPr>
          <p:cNvPr id="13" name="矩形 12"/>
          <p:cNvSpPr/>
          <p:nvPr/>
        </p:nvSpPr>
        <p:spPr>
          <a:xfrm>
            <a:off x="2863710" y="2941832"/>
            <a:ext cx="1098378" cy="923330"/>
          </a:xfrm>
          <a:prstGeom prst="rect">
            <a:avLst/>
          </a:prstGeom>
          <a:noFill/>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06</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spTree>
  </p:cSld>
  <p:clrMapOvr>
    <a:masterClrMapping/>
  </p:clrMapOvr>
  <p:transition spd="slow" advClick="0" advTm="0">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06830" y="1092835"/>
            <a:ext cx="9236710" cy="1198880"/>
          </a:xfrm>
          <a:prstGeom prst="rect">
            <a:avLst/>
          </a:prstGeom>
          <a:noFill/>
        </p:spPr>
        <p:txBody>
          <a:bodyPr wrap="square" rtlCol="0">
            <a:spAutoFit/>
          </a:bodyPr>
          <a:p>
            <a:r>
              <a:rPr lang="zh-CN" altLang="en-US"/>
              <a:t>Rose现在已经退出市场，不过仍有一些公司在使用。IBM推出了Rational Software Architect来替代Rational Rose。</a:t>
            </a:r>
            <a:r>
              <a:rPr lang="zh-CN" altLang="en-US">
                <a:sym typeface="+mn-ea"/>
              </a:rPr>
              <a:t>Rational Software Architect</a:t>
            </a:r>
            <a:r>
              <a:rPr lang="zh-CN" altLang="en-US"/>
              <a:t>是在Eclipse 3.0 的基础之上创建的，它不仅对你的团的中的所有技术工种（架构师，设计师以及开发人员）提供一个统一的接口，而且还允许这些工具支持 Eclipse 提供的使用特性。</a:t>
            </a:r>
            <a:endParaRPr lang="zh-CN" altLang="en-US"/>
          </a:p>
        </p:txBody>
      </p:sp>
      <p:pic>
        <p:nvPicPr>
          <p:cNvPr id="4" name="图片 3"/>
          <p:cNvPicPr>
            <a:picLocks noChangeAspect="1"/>
          </p:cNvPicPr>
          <p:nvPr/>
        </p:nvPicPr>
        <p:blipFill>
          <a:blip r:embed="rId1"/>
          <a:stretch>
            <a:fillRect/>
          </a:stretch>
        </p:blipFill>
        <p:spPr>
          <a:xfrm>
            <a:off x="3917315" y="2473325"/>
            <a:ext cx="4572635" cy="3856355"/>
          </a:xfrm>
          <a:prstGeom prst="rect">
            <a:avLst/>
          </a:prstGeom>
        </p:spPr>
      </p:pic>
      <p:sp>
        <p:nvSpPr>
          <p:cNvPr id="5" name="文本框 4"/>
          <p:cNvSpPr txBox="1"/>
          <p:nvPr/>
        </p:nvSpPr>
        <p:spPr>
          <a:xfrm>
            <a:off x="8997315" y="3324225"/>
            <a:ext cx="2550160" cy="645160"/>
          </a:xfrm>
          <a:prstGeom prst="rect">
            <a:avLst/>
          </a:prstGeom>
          <a:noFill/>
        </p:spPr>
        <p:txBody>
          <a:bodyPr wrap="square" rtlCol="0">
            <a:spAutoFit/>
          </a:bodyPr>
          <a:p>
            <a:r>
              <a:rPr lang="zh-CN" altLang="en-US">
                <a:sym typeface="+mn-ea"/>
              </a:rPr>
              <a:t>Rational Software Architect</a:t>
            </a:r>
            <a:r>
              <a:rPr lang="zh-CN" altLang="en-US"/>
              <a:t>用户界面</a:t>
            </a:r>
            <a:endParaRPr lang="zh-CN" altLang="en-US"/>
          </a:p>
        </p:txBody>
      </p:sp>
      <p:sp>
        <p:nvSpPr>
          <p:cNvPr id="6" name="文本框 5"/>
          <p:cNvSpPr txBox="1"/>
          <p:nvPr/>
        </p:nvSpPr>
        <p:spPr>
          <a:xfrm>
            <a:off x="2324735" y="233680"/>
            <a:ext cx="7758430" cy="768350"/>
          </a:xfrm>
          <a:prstGeom prst="rect">
            <a:avLst/>
          </a:prstGeom>
          <a:noFill/>
        </p:spPr>
        <p:txBody>
          <a:bodyPr wrap="square" rtlCol="0">
            <a:spAutoFit/>
          </a:bodyPr>
          <a:p>
            <a:r>
              <a:rPr lang="zh-CN" altLang="en-US" sz="4400">
                <a:solidFill>
                  <a:schemeClr val="accent2"/>
                </a:solidFill>
                <a:sym typeface="+mn-ea"/>
              </a:rPr>
              <a:t>Rational Software Architect</a:t>
            </a:r>
            <a:endParaRPr lang="zh-CN" altLang="en-US" sz="4400">
              <a:solidFill>
                <a:schemeClr val="accent2"/>
              </a:solidFill>
              <a:sym typeface="+mn-ea"/>
            </a:endParaRPr>
          </a:p>
        </p:txBody>
      </p:sp>
    </p:spTree>
  </p:cSld>
  <p:clrMapOvr>
    <a:masterClrMapping/>
  </p:clrMapOvr>
  <p:transition spd="slow" advClick="0" advTm="0">
    <p:push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06830" y="1092835"/>
            <a:ext cx="9236710" cy="1198880"/>
          </a:xfrm>
          <a:prstGeom prst="rect">
            <a:avLst/>
          </a:prstGeom>
          <a:noFill/>
        </p:spPr>
        <p:txBody>
          <a:bodyPr wrap="square" rtlCol="0">
            <a:spAutoFit/>
          </a:bodyPr>
          <a:p>
            <a:r>
              <a:rPr lang="zh-CN" altLang="en-US"/>
              <a:t>因为 Rational Software Architect 是在 Eclipse 基础上建造的，你可以将 Rational Software Architect 用于Java 2 平台，企业版 (J2EE 平台) 技术。 除此之外,使用代码生成功能，这是 Rational Software Architect 的一部分,你可以把设计和画在建模视图中的 UML 图转换为代码。最后，底层的 Eclips 平台也提供强健和功能丰富的集成开发环境给开发者。</a:t>
            </a:r>
            <a:endParaRPr lang="zh-CN" altLang="en-US"/>
          </a:p>
        </p:txBody>
      </p:sp>
      <p:pic>
        <p:nvPicPr>
          <p:cNvPr id="4" name="图片 3"/>
          <p:cNvPicPr>
            <a:picLocks noChangeAspect="1"/>
          </p:cNvPicPr>
          <p:nvPr/>
        </p:nvPicPr>
        <p:blipFill>
          <a:blip r:embed="rId1"/>
          <a:stretch>
            <a:fillRect/>
          </a:stretch>
        </p:blipFill>
        <p:spPr>
          <a:xfrm>
            <a:off x="3917950" y="2482215"/>
            <a:ext cx="4572635" cy="3856355"/>
          </a:xfrm>
          <a:prstGeom prst="rect">
            <a:avLst/>
          </a:prstGeom>
        </p:spPr>
      </p:pic>
      <p:sp>
        <p:nvSpPr>
          <p:cNvPr id="5" name="文本框 4"/>
          <p:cNvSpPr txBox="1"/>
          <p:nvPr/>
        </p:nvSpPr>
        <p:spPr>
          <a:xfrm>
            <a:off x="8997315" y="3324225"/>
            <a:ext cx="2550160" cy="645160"/>
          </a:xfrm>
          <a:prstGeom prst="rect">
            <a:avLst/>
          </a:prstGeom>
          <a:noFill/>
        </p:spPr>
        <p:txBody>
          <a:bodyPr wrap="square" rtlCol="0">
            <a:spAutoFit/>
          </a:bodyPr>
          <a:p>
            <a:r>
              <a:rPr lang="zh-CN" altLang="en-US">
                <a:sym typeface="+mn-ea"/>
              </a:rPr>
              <a:t>Rational Software Architect</a:t>
            </a:r>
            <a:r>
              <a:rPr lang="zh-CN" altLang="en-US"/>
              <a:t>用户界面</a:t>
            </a:r>
            <a:endParaRPr lang="zh-CN" altLang="en-US"/>
          </a:p>
        </p:txBody>
      </p:sp>
      <p:sp>
        <p:nvSpPr>
          <p:cNvPr id="6" name="文本框 5"/>
          <p:cNvSpPr txBox="1"/>
          <p:nvPr/>
        </p:nvSpPr>
        <p:spPr>
          <a:xfrm>
            <a:off x="2324735" y="233680"/>
            <a:ext cx="7758430" cy="768350"/>
          </a:xfrm>
          <a:prstGeom prst="rect">
            <a:avLst/>
          </a:prstGeom>
          <a:noFill/>
        </p:spPr>
        <p:txBody>
          <a:bodyPr wrap="square" rtlCol="0">
            <a:spAutoFit/>
          </a:bodyPr>
          <a:p>
            <a:r>
              <a:rPr lang="zh-CN" altLang="en-US" sz="4400">
                <a:solidFill>
                  <a:schemeClr val="accent2"/>
                </a:solidFill>
                <a:sym typeface="+mn-ea"/>
              </a:rPr>
              <a:t>Rational Software Architect</a:t>
            </a:r>
            <a:endParaRPr lang="zh-CN" altLang="en-US" sz="4400">
              <a:solidFill>
                <a:schemeClr val="accent2"/>
              </a:solidFill>
              <a:sym typeface="+mn-ea"/>
            </a:endParaRPr>
          </a:p>
        </p:txBody>
      </p:sp>
    </p:spTree>
  </p:cSld>
  <p:clrMapOvr>
    <a:masterClrMapping/>
  </p:clrMapOvr>
  <p:transition spd="slow" advClick="0" advTm="0">
    <p:push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06830" y="1092835"/>
            <a:ext cx="9236710" cy="1198880"/>
          </a:xfrm>
          <a:prstGeom prst="rect">
            <a:avLst/>
          </a:prstGeom>
          <a:noFill/>
        </p:spPr>
        <p:txBody>
          <a:bodyPr wrap="square" rtlCol="0">
            <a:spAutoFit/>
          </a:bodyPr>
          <a:p>
            <a:r>
              <a:rPr lang="zh-CN" altLang="en-US"/>
              <a:t>然而，Rational Software Architect 并不局限于 Java 技术或 J2EE 平台。 你也可以在需要时把你创建的 UML 模型转换为 C++ 代码。这个工具的代码生成功能可以让你很轻易产生基本的代码，然后你可以进行定制修改。这个特性允许开发人员在非J2EE平台开发时，也可以使用Rational Software Architect的建模和设计模式功能。</a:t>
            </a:r>
            <a:endParaRPr lang="zh-CN" altLang="en-US"/>
          </a:p>
        </p:txBody>
      </p:sp>
      <p:pic>
        <p:nvPicPr>
          <p:cNvPr id="4" name="图片 3"/>
          <p:cNvPicPr>
            <a:picLocks noChangeAspect="1"/>
          </p:cNvPicPr>
          <p:nvPr/>
        </p:nvPicPr>
        <p:blipFill>
          <a:blip r:embed="rId1"/>
          <a:stretch>
            <a:fillRect/>
          </a:stretch>
        </p:blipFill>
        <p:spPr>
          <a:xfrm>
            <a:off x="3917950" y="2482215"/>
            <a:ext cx="4572635" cy="3856355"/>
          </a:xfrm>
          <a:prstGeom prst="rect">
            <a:avLst/>
          </a:prstGeom>
        </p:spPr>
      </p:pic>
      <p:sp>
        <p:nvSpPr>
          <p:cNvPr id="5" name="文本框 4"/>
          <p:cNvSpPr txBox="1"/>
          <p:nvPr/>
        </p:nvSpPr>
        <p:spPr>
          <a:xfrm>
            <a:off x="8997315" y="3324225"/>
            <a:ext cx="2550160" cy="645160"/>
          </a:xfrm>
          <a:prstGeom prst="rect">
            <a:avLst/>
          </a:prstGeom>
          <a:noFill/>
        </p:spPr>
        <p:txBody>
          <a:bodyPr wrap="square" rtlCol="0">
            <a:spAutoFit/>
          </a:bodyPr>
          <a:p>
            <a:r>
              <a:rPr lang="zh-CN" altLang="en-US">
                <a:sym typeface="+mn-ea"/>
              </a:rPr>
              <a:t>Rational Software Architect</a:t>
            </a:r>
            <a:r>
              <a:rPr lang="zh-CN" altLang="en-US"/>
              <a:t>用户界面</a:t>
            </a:r>
            <a:endParaRPr lang="zh-CN" altLang="en-US"/>
          </a:p>
        </p:txBody>
      </p:sp>
      <p:sp>
        <p:nvSpPr>
          <p:cNvPr id="6" name="文本框 5"/>
          <p:cNvSpPr txBox="1"/>
          <p:nvPr/>
        </p:nvSpPr>
        <p:spPr>
          <a:xfrm>
            <a:off x="2324735" y="233680"/>
            <a:ext cx="7758430" cy="768350"/>
          </a:xfrm>
          <a:prstGeom prst="rect">
            <a:avLst/>
          </a:prstGeom>
          <a:noFill/>
        </p:spPr>
        <p:txBody>
          <a:bodyPr wrap="square" rtlCol="0">
            <a:spAutoFit/>
          </a:bodyPr>
          <a:p>
            <a:r>
              <a:rPr lang="zh-CN" altLang="en-US" sz="4400">
                <a:solidFill>
                  <a:schemeClr val="accent2"/>
                </a:solidFill>
                <a:sym typeface="+mn-ea"/>
              </a:rPr>
              <a:t>Rational Software Architect</a:t>
            </a:r>
            <a:endParaRPr lang="zh-CN" altLang="en-US" sz="4400">
              <a:solidFill>
                <a:schemeClr val="accent2"/>
              </a:solidFill>
              <a:sym typeface="+mn-ea"/>
            </a:endParaRPr>
          </a:p>
        </p:txBody>
      </p:sp>
    </p:spTree>
  </p:cSld>
  <p:clrMapOvr>
    <a:masterClrMapping/>
  </p:clrMapOvr>
  <p:transition spd="slow" advClick="0" advTm="0">
    <p:push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06830" y="1092835"/>
            <a:ext cx="9236710" cy="645160"/>
          </a:xfrm>
          <a:prstGeom prst="rect">
            <a:avLst/>
          </a:prstGeom>
          <a:noFill/>
        </p:spPr>
        <p:txBody>
          <a:bodyPr wrap="square" rtlCol="0">
            <a:spAutoFit/>
          </a:bodyPr>
          <a:p>
            <a:r>
              <a:rPr lang="zh-CN" altLang="en-US"/>
              <a:t>Rational Software Architect 包括了很多可以帮助你在模型或者代码上完成架构挖掘的功能，这能帮助你通过一个架构视图来理解你的模型。</a:t>
            </a:r>
            <a:endParaRPr lang="zh-CN" altLang="en-US"/>
          </a:p>
        </p:txBody>
      </p:sp>
      <p:sp>
        <p:nvSpPr>
          <p:cNvPr id="5" name="文本框 4"/>
          <p:cNvSpPr txBox="1"/>
          <p:nvPr/>
        </p:nvSpPr>
        <p:spPr>
          <a:xfrm>
            <a:off x="8411845" y="3315335"/>
            <a:ext cx="2550160" cy="645160"/>
          </a:xfrm>
          <a:prstGeom prst="rect">
            <a:avLst/>
          </a:prstGeom>
          <a:noFill/>
        </p:spPr>
        <p:txBody>
          <a:bodyPr wrap="square" rtlCol="0">
            <a:spAutoFit/>
          </a:bodyPr>
          <a:p>
            <a:r>
              <a:rPr lang="zh-CN" altLang="en-US"/>
              <a:t>在一个 UML 模型实例的架构挖掘</a:t>
            </a:r>
            <a:endParaRPr lang="zh-CN" altLang="en-US"/>
          </a:p>
        </p:txBody>
      </p:sp>
      <p:sp>
        <p:nvSpPr>
          <p:cNvPr id="6" name="文本框 5"/>
          <p:cNvSpPr txBox="1"/>
          <p:nvPr/>
        </p:nvSpPr>
        <p:spPr>
          <a:xfrm>
            <a:off x="4749165" y="233680"/>
            <a:ext cx="2487295" cy="768350"/>
          </a:xfrm>
          <a:prstGeom prst="rect">
            <a:avLst/>
          </a:prstGeom>
          <a:noFill/>
        </p:spPr>
        <p:txBody>
          <a:bodyPr wrap="square" rtlCol="0">
            <a:spAutoFit/>
          </a:bodyPr>
          <a:p>
            <a:r>
              <a:rPr lang="zh-CN" altLang="en-US" sz="4400">
                <a:solidFill>
                  <a:schemeClr val="accent2"/>
                </a:solidFill>
                <a:sym typeface="+mn-ea"/>
              </a:rPr>
              <a:t>架构挖掘</a:t>
            </a:r>
            <a:endParaRPr lang="zh-CN" altLang="en-US" sz="4400">
              <a:solidFill>
                <a:schemeClr val="accent2"/>
              </a:solidFill>
              <a:sym typeface="+mn-ea"/>
            </a:endParaRPr>
          </a:p>
        </p:txBody>
      </p:sp>
      <p:pic>
        <p:nvPicPr>
          <p:cNvPr id="2" name="图片 1"/>
          <p:cNvPicPr>
            <a:picLocks noChangeAspect="1"/>
          </p:cNvPicPr>
          <p:nvPr/>
        </p:nvPicPr>
        <p:blipFill>
          <a:blip r:embed="rId1"/>
          <a:stretch>
            <a:fillRect/>
          </a:stretch>
        </p:blipFill>
        <p:spPr>
          <a:xfrm>
            <a:off x="2917190" y="2391410"/>
            <a:ext cx="4572635" cy="3535680"/>
          </a:xfrm>
          <a:prstGeom prst="rect">
            <a:avLst/>
          </a:prstGeom>
        </p:spPr>
      </p:pic>
    </p:spTree>
  </p:cSld>
  <p:clrMapOvr>
    <a:masterClrMapping/>
  </p:clrMapOvr>
  <p:transition spd="slow" advClick="0" advTm="0">
    <p:push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77645" y="2543810"/>
            <a:ext cx="9236710" cy="922020"/>
          </a:xfrm>
          <a:prstGeom prst="rect">
            <a:avLst/>
          </a:prstGeom>
          <a:noFill/>
        </p:spPr>
        <p:txBody>
          <a:bodyPr wrap="square" rtlCol="0">
            <a:spAutoFit/>
          </a:bodyPr>
          <a:p>
            <a:r>
              <a:rPr lang="zh-CN" altLang="en-US"/>
              <a:t>Rational Software Architect 是一个基于 Eclipse 的工具，它支持开发者和架构师获得 Eclipse 平台可用性功能。 然而，Rational Software Architect 超越了一个典型集成开发环境的功能 -- 它提供了丰富的建模、架构设计和挖掘的能力。</a:t>
            </a:r>
            <a:endParaRPr lang="zh-CN" altLang="en-US"/>
          </a:p>
        </p:txBody>
      </p:sp>
      <p:sp>
        <p:nvSpPr>
          <p:cNvPr id="6" name="文本框 5"/>
          <p:cNvSpPr txBox="1"/>
          <p:nvPr/>
        </p:nvSpPr>
        <p:spPr>
          <a:xfrm>
            <a:off x="5015230" y="918845"/>
            <a:ext cx="1838325" cy="768350"/>
          </a:xfrm>
          <a:prstGeom prst="rect">
            <a:avLst/>
          </a:prstGeom>
          <a:noFill/>
        </p:spPr>
        <p:txBody>
          <a:bodyPr wrap="square" rtlCol="0">
            <a:spAutoFit/>
          </a:bodyPr>
          <a:p>
            <a:r>
              <a:rPr lang="zh-CN" altLang="en-US" sz="4400" b="1">
                <a:solidFill>
                  <a:schemeClr val="accent2"/>
                </a:solidFill>
                <a:sym typeface="+mn-ea"/>
              </a:rPr>
              <a:t>总结</a:t>
            </a:r>
            <a:endParaRPr lang="zh-CN" altLang="en-US" sz="4400" b="1">
              <a:solidFill>
                <a:schemeClr val="accent2"/>
              </a:solidFill>
              <a:sym typeface="+mn-ea"/>
            </a:endParaRPr>
          </a:p>
        </p:txBody>
      </p:sp>
    </p:spTree>
  </p:cSld>
  <p:clrMapOvr>
    <a:masterClrMapping/>
  </p:clrMapOvr>
  <p:transition spd="slow" advClick="0" advTm="0">
    <p:push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30960" y="1173480"/>
            <a:ext cx="5776595" cy="768350"/>
          </a:xfrm>
          <a:prstGeom prst="rect">
            <a:avLst/>
          </a:prstGeom>
          <a:noFill/>
        </p:spPr>
        <p:txBody>
          <a:bodyPr wrap="square" rtlCol="0">
            <a:spAutoFit/>
          </a:bodyPr>
          <a:p>
            <a:r>
              <a:rPr lang="zh-CN" altLang="en-US" sz="4400" b="1">
                <a:solidFill>
                  <a:schemeClr val="accent2"/>
                </a:solidFill>
                <a:sym typeface="+mn-ea"/>
              </a:rPr>
              <a:t>最后来几个送分题</a:t>
            </a:r>
            <a:endParaRPr lang="zh-CN" altLang="en-US" sz="4400" b="1">
              <a:solidFill>
                <a:schemeClr val="accent2"/>
              </a:solidFill>
              <a:sym typeface="+mn-ea"/>
            </a:endParaRPr>
          </a:p>
        </p:txBody>
      </p:sp>
      <p:sp>
        <p:nvSpPr>
          <p:cNvPr id="2" name="文本框 1"/>
          <p:cNvSpPr txBox="1"/>
          <p:nvPr/>
        </p:nvSpPr>
        <p:spPr>
          <a:xfrm>
            <a:off x="1426210" y="2553970"/>
            <a:ext cx="6282690" cy="368300"/>
          </a:xfrm>
          <a:prstGeom prst="rect">
            <a:avLst/>
          </a:prstGeom>
          <a:noFill/>
        </p:spPr>
        <p:txBody>
          <a:bodyPr wrap="square" rtlCol="0">
            <a:spAutoFit/>
          </a:bodyPr>
          <a:p>
            <a:r>
              <a:rPr lang="zh-CN" altLang="en-US"/>
              <a:t>一</a:t>
            </a:r>
            <a:r>
              <a:rPr lang="en-US" altLang="zh-CN"/>
              <a:t>.UML</a:t>
            </a:r>
            <a:r>
              <a:rPr lang="zh-CN" altLang="en-US"/>
              <a:t>三友是哪几个？</a:t>
            </a:r>
            <a:endParaRPr lang="zh-CN" altLang="en-US"/>
          </a:p>
        </p:txBody>
      </p:sp>
    </p:spTree>
  </p:cSld>
  <p:clrMapOvr>
    <a:masterClrMapping/>
  </p:clrMapOvr>
  <p:transition spd="slow" advClick="0" advTm="0">
    <p:push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30960" y="1173480"/>
            <a:ext cx="5776595" cy="768350"/>
          </a:xfrm>
          <a:prstGeom prst="rect">
            <a:avLst/>
          </a:prstGeom>
          <a:noFill/>
        </p:spPr>
        <p:txBody>
          <a:bodyPr wrap="square" rtlCol="0">
            <a:spAutoFit/>
          </a:bodyPr>
          <a:p>
            <a:r>
              <a:rPr lang="zh-CN" altLang="en-US" sz="4400" b="1">
                <a:solidFill>
                  <a:schemeClr val="accent2"/>
                </a:solidFill>
                <a:sym typeface="+mn-ea"/>
              </a:rPr>
              <a:t>最后来几个送分题</a:t>
            </a:r>
            <a:endParaRPr lang="zh-CN" altLang="en-US" sz="4400" b="1">
              <a:solidFill>
                <a:schemeClr val="accent2"/>
              </a:solidFill>
              <a:sym typeface="+mn-ea"/>
            </a:endParaRPr>
          </a:p>
        </p:txBody>
      </p:sp>
      <p:sp>
        <p:nvSpPr>
          <p:cNvPr id="2" name="文本框 1"/>
          <p:cNvSpPr txBox="1"/>
          <p:nvPr/>
        </p:nvSpPr>
        <p:spPr>
          <a:xfrm>
            <a:off x="1459865" y="2571115"/>
            <a:ext cx="6282690" cy="368300"/>
          </a:xfrm>
          <a:prstGeom prst="rect">
            <a:avLst/>
          </a:prstGeom>
          <a:noFill/>
        </p:spPr>
        <p:txBody>
          <a:bodyPr wrap="square" rtlCol="0">
            <a:spAutoFit/>
          </a:bodyPr>
          <a:p>
            <a:r>
              <a:rPr lang="zh-CN" altLang="en-US"/>
              <a:t>二</a:t>
            </a:r>
            <a:r>
              <a:rPr lang="en-US" altLang="zh-CN"/>
              <a:t>.IBM推出了</a:t>
            </a:r>
            <a:r>
              <a:rPr lang="zh-CN" altLang="en-US"/>
              <a:t>什么</a:t>
            </a:r>
            <a:r>
              <a:rPr lang="en-US" altLang="zh-CN"/>
              <a:t>来替代Rational Rose</a:t>
            </a:r>
            <a:r>
              <a:rPr lang="zh-CN" altLang="en-US"/>
              <a:t>？</a:t>
            </a:r>
            <a:endParaRPr lang="zh-CN" altLang="en-US"/>
          </a:p>
        </p:txBody>
      </p:sp>
    </p:spTree>
  </p:cSld>
  <p:clrMapOvr>
    <a:masterClrMapping/>
  </p:clrMapOvr>
  <p:transition spd="slow" advClick="0" advTm="0">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2"/>
                </a:solidFill>
                <a:effectLst>
                  <a:outerShdw blurRad="38100" dist="38100" dir="2700000" algn="tl">
                    <a:srgbClr val="000000">
                      <a:alpha val="43137"/>
                    </a:srgbClr>
                  </a:outerShdw>
                </a:effectLst>
                <a:cs typeface="+mn-ea"/>
              </a:rPr>
              <a:t>理解可视化建模</a:t>
            </a:r>
            <a:endParaRPr lang="zh-CN" altLang="en-US" dirty="0">
              <a:solidFill>
                <a:schemeClr val="accent2"/>
              </a:solidFill>
              <a:effectLst>
                <a:outerShdw blurRad="38100" dist="38100" dir="2700000" algn="tl">
                  <a:srgbClr val="000000">
                    <a:alpha val="43137"/>
                  </a:srgbClr>
                </a:outerShdw>
              </a:effectLst>
              <a:cs typeface="+mn-ea"/>
            </a:endParaRPr>
          </a:p>
        </p:txBody>
      </p:sp>
      <p:sp>
        <p:nvSpPr>
          <p:cNvPr id="3" name="内容占位符 2"/>
          <p:cNvSpPr>
            <a:spLocks noGrp="1"/>
          </p:cNvSpPr>
          <p:nvPr>
            <p:ph idx="1"/>
          </p:nvPr>
        </p:nvSpPr>
        <p:spPr/>
        <p:txBody>
          <a:bodyPr>
            <a:normAutofit/>
          </a:bodyPr>
          <a:lstStyle/>
          <a:p>
            <a:pPr lvl="0"/>
            <a:endParaRPr lang="en-US" altLang="zh-CN" sz="2400" dirty="0"/>
          </a:p>
          <a:p>
            <a:pPr lvl="0"/>
            <a:r>
              <a:rPr lang="en-US" altLang="zh-CN" sz="2400" dirty="0"/>
              <a:t>可视化建模是利用围绕现实想法组织模型的一种思考问题的方法。模型对于了解问题、与项目相关的每个人（客户、行业专家、分析师、设计者等）沟通、模仿企业流程、准备文档、设计程序和数据库来说都是有用的。建模促进了对需求的更好的理解、更清晰的设计、更加容易维护的系统。 可视化建模就是以图形的方式描述所开发的系统的过程。可视化建模允许你提出一个复杂问题的必要细节，过滤不必要的细节。它也提供了一种从不同的视角观察被开发系统的机制。</a:t>
            </a:r>
            <a:endParaRPr lang="en-US" altLang="zh-CN" sz="2400" dirty="0"/>
          </a:p>
          <a:p>
            <a:pPr lvl="0">
              <a:buNone/>
            </a:pPr>
            <a:endParaRPr lang="en-US" altLang="zh-CN" sz="2400" dirty="0"/>
          </a:p>
        </p:txBody>
      </p:sp>
      <p:sp>
        <p:nvSpPr>
          <p:cNvPr id="4" name="矩形 3"/>
          <p:cNvSpPr/>
          <p:nvPr/>
        </p:nvSpPr>
        <p:spPr>
          <a:xfrm>
            <a:off x="9908615" y="3725569"/>
            <a:ext cx="1268296" cy="338554"/>
          </a:xfrm>
          <a:prstGeom prst="rect">
            <a:avLst/>
          </a:prstGeom>
        </p:spPr>
        <p:txBody>
          <a:bodyPr wrap="none">
            <a:spAutoFit/>
          </a:bodyPr>
          <a:lstStyle/>
          <a:p>
            <a:r>
              <a:rPr lang="zh-CN" altLang="en-US" sz="1600" dirty="0">
                <a:solidFill>
                  <a:schemeClr val="bg1"/>
                </a:solidFill>
                <a:latin typeface="方正兰亭准黑_GBK" panose="02000000000000000000" pitchFamily="2" charset="-122"/>
                <a:ea typeface="方正兰亭准黑_GBK" panose="02000000000000000000" pitchFamily="2" charset="-122"/>
              </a:rPr>
              <a:t>√ 去年相比</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pic>
        <p:nvPicPr>
          <p:cNvPr id="5"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等腰三角形 46"/>
          <p:cNvSpPr/>
          <p:nvPr/>
        </p:nvSpPr>
        <p:spPr>
          <a:xfrm rot="19649784">
            <a:off x="1503310" y="-467107"/>
            <a:ext cx="7888288" cy="5661007"/>
          </a:xfrm>
          <a:prstGeom prst="triangl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419380">
            <a:off x="1869839" y="-83844"/>
            <a:ext cx="8181428" cy="5871378"/>
          </a:xfrm>
          <a:prstGeom prst="triangl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8"/>
          <p:cNvSpPr txBox="1"/>
          <p:nvPr/>
        </p:nvSpPr>
        <p:spPr>
          <a:xfrm>
            <a:off x="4134412" y="3383523"/>
            <a:ext cx="1826141" cy="584775"/>
          </a:xfrm>
          <a:prstGeom prst="rect">
            <a:avLst/>
          </a:prstGeom>
          <a:noFill/>
        </p:spPr>
        <p:txBody>
          <a:bodyPr wrap="none" rtlCol="0">
            <a:spAutoFit/>
          </a:bodyPr>
          <a:lstStyle/>
          <a:p>
            <a:r>
              <a:rPr lang="zh-CN" altLang="en-US" sz="3200" dirty="0">
                <a:solidFill>
                  <a:schemeClr val="tx1">
                    <a:lumMod val="50000"/>
                    <a:lumOff val="50000"/>
                  </a:schemeClr>
                </a:solidFill>
                <a:latin typeface="方正兰亭准黑_GBK" panose="02000000000000000000" pitchFamily="2" charset="-122"/>
                <a:ea typeface="方正兰亭准黑_GBK" panose="02000000000000000000" pitchFamily="2" charset="-122"/>
              </a:rPr>
              <a:t>感谢观赏</a:t>
            </a:r>
            <a:endParaRPr lang="zh-CN" altLang="en-US" sz="32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50" name="等腰三角形 49"/>
          <p:cNvSpPr/>
          <p:nvPr/>
        </p:nvSpPr>
        <p:spPr>
          <a:xfrm rot="11406555">
            <a:off x="7344177" y="829983"/>
            <a:ext cx="530710" cy="380863"/>
          </a:xfrm>
          <a:prstGeom prst="triangl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592427">
            <a:off x="2903060" y="6181133"/>
            <a:ext cx="530710" cy="380863"/>
          </a:xfrm>
          <a:prstGeom prst="triangl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a:off x="0" y="6366040"/>
            <a:ext cx="594484" cy="491961"/>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6200000">
            <a:off x="11648777" y="6314778"/>
            <a:ext cx="594485" cy="491961"/>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33626" y="2218209"/>
            <a:ext cx="3689408" cy="1446550"/>
          </a:xfrm>
          <a:prstGeom prst="rect">
            <a:avLst/>
          </a:prstGeom>
          <a:noFill/>
        </p:spPr>
        <p:txBody>
          <a:bodyPr wrap="none" rtlCol="0">
            <a:spAutoFit/>
          </a:bodyPr>
          <a:lstStyle/>
          <a:p>
            <a:r>
              <a:rPr lang="en-US" altLang="zh-CN" sz="8800" dirty="0">
                <a:solidFill>
                  <a:schemeClr val="accent1"/>
                </a:solidFill>
                <a:latin typeface="Impact" panose="020B0806030902050204" pitchFamily="34" charset="0"/>
              </a:rPr>
              <a:t>THANKS</a:t>
            </a:r>
            <a:endParaRPr lang="zh-CN" altLang="en-US" sz="8800" dirty="0">
              <a:solidFill>
                <a:schemeClr val="accent1"/>
              </a:solidFill>
              <a:latin typeface="Impact" panose="020B0806030902050204" pitchFamily="34" charset="0"/>
            </a:endParaRPr>
          </a:p>
        </p:txBody>
      </p:sp>
      <p:sp>
        <p:nvSpPr>
          <p:cNvPr id="12" name="矩形 11"/>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11"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3000" advClick="0" advTm="0">
        <p14:vortex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8" presetClass="emph" presetSubtype="0" fill="hold" grpId="0" nodeType="withEffect">
                                  <p:stCondLst>
                                    <p:cond delay="0"/>
                                  </p:stCondLst>
                                  <p:childTnLst>
                                    <p:animRot by="21600000">
                                      <p:cBhvr>
                                        <p:cTn id="9" dur="3000" fill="hold"/>
                                        <p:tgtEl>
                                          <p:spTgt spid="47"/>
                                        </p:tgtEl>
                                        <p:attrNameLst>
                                          <p:attrName>r</p:attrName>
                                        </p:attrNameLst>
                                      </p:cBhvr>
                                    </p:animRot>
                                  </p:childTnLst>
                                </p:cTn>
                              </p:par>
                              <p:par>
                                <p:cTn id="10" presetID="10" presetClass="entr" presetSubtype="0" fill="hold" grpId="1"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8" presetClass="emph" presetSubtype="0" fill="hold" grpId="0" nodeType="withEffect">
                                  <p:stCondLst>
                                    <p:cond delay="0"/>
                                  </p:stCondLst>
                                  <p:childTnLst>
                                    <p:animRot by="-21600000">
                                      <p:cBhvr>
                                        <p:cTn id="14" dur="3000" fill="hold"/>
                                        <p:tgtEl>
                                          <p:spTgt spid="48"/>
                                        </p:tgtEl>
                                        <p:attrNameLst>
                                          <p:attrName>r</p:attrName>
                                        </p:attrNameLst>
                                      </p:cBhvr>
                                    </p:animRot>
                                  </p:childTnLst>
                                </p:cTn>
                              </p:par>
                              <p:par>
                                <p:cTn id="15" presetID="47"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anim calcmode="lin" valueType="num">
                                      <p:cBhvr>
                                        <p:cTn id="18" dur="750" fill="hold"/>
                                        <p:tgtEl>
                                          <p:spTgt spid="10"/>
                                        </p:tgtEl>
                                        <p:attrNameLst>
                                          <p:attrName>ppt_x</p:attrName>
                                        </p:attrNameLst>
                                      </p:cBhvr>
                                      <p:tavLst>
                                        <p:tav tm="0">
                                          <p:val>
                                            <p:strVal val="#ppt_x"/>
                                          </p:val>
                                        </p:tav>
                                        <p:tav tm="100000">
                                          <p:val>
                                            <p:strVal val="#ppt_x"/>
                                          </p:val>
                                        </p:tav>
                                      </p:tavLst>
                                    </p:anim>
                                    <p:anim calcmode="lin" valueType="num">
                                      <p:cBhvr>
                                        <p:cTn id="19" dur="75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750"/>
                                        <p:tgtEl>
                                          <p:spTgt spid="49"/>
                                        </p:tgtEl>
                                      </p:cBhvr>
                                    </p:animEffect>
                                    <p:anim calcmode="lin" valueType="num">
                                      <p:cBhvr>
                                        <p:cTn id="23" dur="750" fill="hold"/>
                                        <p:tgtEl>
                                          <p:spTgt spid="49"/>
                                        </p:tgtEl>
                                        <p:attrNameLst>
                                          <p:attrName>ppt_x</p:attrName>
                                        </p:attrNameLst>
                                      </p:cBhvr>
                                      <p:tavLst>
                                        <p:tav tm="0">
                                          <p:val>
                                            <p:strVal val="#ppt_x"/>
                                          </p:val>
                                        </p:tav>
                                        <p:tav tm="100000">
                                          <p:val>
                                            <p:strVal val="#ppt_x"/>
                                          </p:val>
                                        </p:tav>
                                      </p:tavLst>
                                    </p:anim>
                                    <p:anim calcmode="lin" valueType="num">
                                      <p:cBhvr>
                                        <p:cTn id="24" dur="750" fill="hold"/>
                                        <p:tgtEl>
                                          <p:spTgt spid="49"/>
                                        </p:tgtEl>
                                        <p:attrNameLst>
                                          <p:attrName>ppt_y</p:attrName>
                                        </p:attrNameLst>
                                      </p:cBhvr>
                                      <p:tavLst>
                                        <p:tav tm="0">
                                          <p:val>
                                            <p:strVal val="#ppt_y+.1"/>
                                          </p:val>
                                        </p:tav>
                                        <p:tav tm="100000">
                                          <p:val>
                                            <p:strVal val="#ppt_y"/>
                                          </p:val>
                                        </p:tav>
                                      </p:tavLst>
                                    </p:anim>
                                  </p:childTnLst>
                                </p:cTn>
                              </p:par>
                              <p:par>
                                <p:cTn id="25" presetID="2" presetClass="entr" presetSubtype="3" fill="hold" grpId="0" nodeType="withEffect">
                                  <p:stCondLst>
                                    <p:cond delay="50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1+#ppt_w/2"/>
                                          </p:val>
                                        </p:tav>
                                        <p:tav tm="100000">
                                          <p:val>
                                            <p:strVal val="#ppt_x"/>
                                          </p:val>
                                        </p:tav>
                                      </p:tavLst>
                                    </p:anim>
                                    <p:anim calcmode="lin" valueType="num">
                                      <p:cBhvr additive="base">
                                        <p:cTn id="28" dur="500" fill="hold"/>
                                        <p:tgtEl>
                                          <p:spTgt spid="50"/>
                                        </p:tgtEl>
                                        <p:attrNameLst>
                                          <p:attrName>ppt_y</p:attrName>
                                        </p:attrNameLst>
                                      </p:cBhvr>
                                      <p:tavLst>
                                        <p:tav tm="0">
                                          <p:val>
                                            <p:strVal val="0-#ppt_h/2"/>
                                          </p:val>
                                        </p:tav>
                                        <p:tav tm="100000">
                                          <p:val>
                                            <p:strVal val="#ppt_y"/>
                                          </p:val>
                                        </p:tav>
                                      </p:tavLst>
                                    </p:anim>
                                  </p:childTnLst>
                                </p:cTn>
                              </p:par>
                              <p:par>
                                <p:cTn id="29" presetID="8" presetClass="emph" presetSubtype="0" fill="hold" grpId="1" nodeType="withEffect">
                                  <p:stCondLst>
                                    <p:cond delay="500"/>
                                  </p:stCondLst>
                                  <p:childTnLst>
                                    <p:animRot by="21600000">
                                      <p:cBhvr>
                                        <p:cTn id="30" dur="2000" fill="hold"/>
                                        <p:tgtEl>
                                          <p:spTgt spid="50"/>
                                        </p:tgtEl>
                                        <p:attrNameLst>
                                          <p:attrName>r</p:attrName>
                                        </p:attrNameLst>
                                      </p:cBhvr>
                                    </p:animRot>
                                  </p:childTnLst>
                                </p:cTn>
                              </p:par>
                              <p:par>
                                <p:cTn id="31" presetID="2" presetClass="entr" presetSubtype="12" fill="hold" grpId="0" nodeType="withEffect">
                                  <p:stCondLst>
                                    <p:cond delay="50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0-#ppt_w/2"/>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par>
                                <p:cTn id="35" presetID="8" presetClass="emph" presetSubtype="0" fill="hold" grpId="1" nodeType="withEffect">
                                  <p:stCondLst>
                                    <p:cond delay="500"/>
                                  </p:stCondLst>
                                  <p:childTnLst>
                                    <p:animRot by="21600000">
                                      <p:cBhvr>
                                        <p:cTn id="36" dur="2000" fill="hold"/>
                                        <p:tgtEl>
                                          <p:spTgt spid="51"/>
                                        </p:tgtEl>
                                        <p:attrNameLst>
                                          <p:attrName>r</p:attrName>
                                        </p:attrNameLst>
                                      </p:cBhvr>
                                    </p:animRot>
                                  </p:childTnLst>
                                </p:cTn>
                              </p:par>
                              <p:par>
                                <p:cTn id="37" presetID="42" presetClass="entr" presetSubtype="0" fill="hold" grpId="0" nodeType="withEffect">
                                  <p:stCondLst>
                                    <p:cond delay="75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1000"/>
                                        <p:tgtEl>
                                          <p:spTgt spid="57"/>
                                        </p:tgtEl>
                                      </p:cBhvr>
                                    </p:animEffect>
                                    <p:anim calcmode="lin" valueType="num">
                                      <p:cBhvr>
                                        <p:cTn id="40" dur="1000" fill="hold"/>
                                        <p:tgtEl>
                                          <p:spTgt spid="57"/>
                                        </p:tgtEl>
                                        <p:attrNameLst>
                                          <p:attrName>ppt_x</p:attrName>
                                        </p:attrNameLst>
                                      </p:cBhvr>
                                      <p:tavLst>
                                        <p:tav tm="0">
                                          <p:val>
                                            <p:strVal val="#ppt_x"/>
                                          </p:val>
                                        </p:tav>
                                        <p:tav tm="100000">
                                          <p:val>
                                            <p:strVal val="#ppt_x"/>
                                          </p:val>
                                        </p:tav>
                                      </p:tavLst>
                                    </p:anim>
                                    <p:anim calcmode="lin" valueType="num">
                                      <p:cBhvr>
                                        <p:cTn id="41" dur="1000" fill="hold"/>
                                        <p:tgtEl>
                                          <p:spTgt spid="5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75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1000"/>
                                        <p:tgtEl>
                                          <p:spTgt spid="58"/>
                                        </p:tgtEl>
                                      </p:cBhvr>
                                    </p:animEffect>
                                    <p:anim calcmode="lin" valueType="num">
                                      <p:cBhvr>
                                        <p:cTn id="45" dur="1000" fill="hold"/>
                                        <p:tgtEl>
                                          <p:spTgt spid="58"/>
                                        </p:tgtEl>
                                        <p:attrNameLst>
                                          <p:attrName>ppt_x</p:attrName>
                                        </p:attrNameLst>
                                      </p:cBhvr>
                                      <p:tavLst>
                                        <p:tav tm="0">
                                          <p:val>
                                            <p:strVal val="#ppt_x"/>
                                          </p:val>
                                        </p:tav>
                                        <p:tav tm="100000">
                                          <p:val>
                                            <p:strVal val="#ppt_x"/>
                                          </p:val>
                                        </p:tav>
                                      </p:tavLst>
                                    </p:anim>
                                    <p:anim calcmode="lin" valueType="num">
                                      <p:cBhvr>
                                        <p:cTn id="4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8" grpId="0" animBg="1"/>
      <p:bldP spid="48" grpId="1" animBg="1"/>
      <p:bldP spid="49" grpId="0"/>
      <p:bldP spid="50" grpId="0" animBg="1"/>
      <p:bldP spid="50" grpId="1" animBg="1"/>
      <p:bldP spid="51" grpId="0" animBg="1"/>
      <p:bldP spid="51" grpId="1" animBg="1"/>
      <p:bldP spid="57" grpId="0" animBg="1"/>
      <p:bldP spid="58"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2"/>
                </a:solidFill>
                <a:effectLst>
                  <a:outerShdw blurRad="38100" dist="38100" dir="2700000" algn="tl">
                    <a:srgbClr val="000000">
                      <a:alpha val="43137"/>
                    </a:srgbClr>
                  </a:outerShdw>
                </a:effectLst>
                <a:cs typeface="+mn-ea"/>
                <a:sym typeface="+mn-ea"/>
              </a:rPr>
              <a:t>理解可视化建模</a:t>
            </a:r>
            <a:endParaRPr lang="zh-CN" altLang="en-US" dirty="0"/>
          </a:p>
        </p:txBody>
      </p:sp>
      <p:sp>
        <p:nvSpPr>
          <p:cNvPr id="3" name="内容占位符 2"/>
          <p:cNvSpPr>
            <a:spLocks noGrp="1"/>
          </p:cNvSpPr>
          <p:nvPr>
            <p:ph idx="1"/>
          </p:nvPr>
        </p:nvSpPr>
        <p:spPr/>
        <p:txBody>
          <a:bodyPr>
            <a:normAutofit/>
          </a:bodyPr>
          <a:lstStyle/>
          <a:p>
            <a:endParaRPr lang="en-US" altLang="zh-CN" sz="2400" dirty="0"/>
          </a:p>
          <a:p>
            <a:endParaRPr lang="en-US" altLang="zh-CN" sz="2400" dirty="0"/>
          </a:p>
          <a:p>
            <a:pPr marL="0" indent="0">
              <a:buNone/>
            </a:pPr>
            <a:r>
              <a:rPr lang="zh-CN" altLang="en-US" b="1" dirty="0"/>
              <a:t>可视化建模有助于软件开发人员：</a:t>
            </a:r>
            <a:endParaRPr lang="zh-CN" altLang="en-US" b="1" dirty="0"/>
          </a:p>
          <a:p>
            <a:pPr marL="0" indent="0">
              <a:buNone/>
            </a:pPr>
            <a:r>
              <a:rPr lang="zh-CN" altLang="en-US" sz="2800" dirty="0"/>
              <a:t>①可视化应用程序</a:t>
            </a:r>
            <a:endParaRPr lang="zh-CN" altLang="en-US" sz="2800" dirty="0"/>
          </a:p>
          <a:p>
            <a:pPr marL="0" indent="0">
              <a:buNone/>
            </a:pPr>
            <a:r>
              <a:rPr lang="zh-CN" altLang="en-US" sz="2800" dirty="0"/>
              <a:t>②说明应用程序的完整结构和行为</a:t>
            </a:r>
            <a:endParaRPr lang="zh-CN" altLang="en-US" sz="2800" dirty="0"/>
          </a:p>
          <a:p>
            <a:pPr marL="0" indent="0">
              <a:buNone/>
            </a:pPr>
            <a:r>
              <a:rPr lang="zh-CN" altLang="en-US" sz="2800" dirty="0"/>
              <a:t>③创建模板，引导应用程序的构件工作</a:t>
            </a:r>
            <a:endParaRPr lang="zh-CN" altLang="en-US" sz="2800" dirty="0"/>
          </a:p>
          <a:p>
            <a:pPr marL="0" indent="0">
              <a:buNone/>
            </a:pPr>
            <a:r>
              <a:rPr lang="zh-CN" altLang="en-US" sz="2800" dirty="0"/>
              <a:t>④将质量保证贯穿于整个开发生命周期</a:t>
            </a:r>
            <a:endParaRPr lang="zh-CN" altLang="en-US" sz="2800" dirty="0"/>
          </a:p>
          <a:p>
            <a:pPr marL="0" indent="0">
              <a:buNone/>
            </a:pPr>
            <a:r>
              <a:rPr lang="zh-CN" altLang="en-US" sz="2800" dirty="0"/>
              <a:t>⑤将开发过程中的所有决策信息整理归档</a:t>
            </a:r>
            <a:endParaRPr lang="zh-CN" altLang="en-US" sz="2800" dirty="0"/>
          </a:p>
        </p:txBody>
      </p:sp>
      <p:pic>
        <p:nvPicPr>
          <p:cNvPr id="4"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2"/>
                </a:solidFill>
                <a:effectLst>
                  <a:outerShdw blurRad="38100" dist="38100" dir="2700000" algn="tl">
                    <a:srgbClr val="000000">
                      <a:alpha val="43137"/>
                    </a:srgbClr>
                  </a:outerShdw>
                </a:effectLst>
                <a:cs typeface="+mn-ea"/>
              </a:rPr>
              <a:t>参考资料</a:t>
            </a:r>
            <a:endParaRPr lang="zh-CN" altLang="en-US" dirty="0"/>
          </a:p>
        </p:txBody>
      </p:sp>
      <p:sp>
        <p:nvSpPr>
          <p:cNvPr id="3" name="内容占位符 2"/>
          <p:cNvSpPr>
            <a:spLocks noGrp="1"/>
          </p:cNvSpPr>
          <p:nvPr>
            <p:ph idx="1"/>
          </p:nvPr>
        </p:nvSpPr>
        <p:spPr/>
        <p:txBody>
          <a:bodyPr/>
          <a:lstStyle/>
          <a:p>
            <a:endParaRPr lang="en-US" altLang="zh-CN" sz="2400" dirty="0"/>
          </a:p>
          <a:p>
            <a:endParaRPr lang="en-US" altLang="zh-CN" sz="2400" dirty="0"/>
          </a:p>
          <a:p>
            <a:r>
              <a:rPr lang="zh-CN" altLang="en-US" sz="2400" dirty="0"/>
              <a:t>百度文库 </a:t>
            </a:r>
            <a:r>
              <a:rPr lang="en-US" altLang="zh-CN" sz="2400" dirty="0"/>
              <a:t>IBM Rational_Rose_教程</a:t>
            </a:r>
            <a:endParaRPr lang="en-US" altLang="zh-CN" sz="2400" dirty="0"/>
          </a:p>
          <a:p>
            <a:r>
              <a:rPr lang="en-US" altLang="zh-CN" sz="2400" dirty="0"/>
              <a:t>Rational Rose【UML建模】 教程+使用详解</a:t>
            </a:r>
            <a:endParaRPr lang="en-US" altLang="zh-CN" sz="2400" dirty="0"/>
          </a:p>
          <a:p>
            <a:endParaRPr lang="zh-CN" altLang="en-US" dirty="0"/>
          </a:p>
        </p:txBody>
      </p:sp>
      <p:pic>
        <p:nvPicPr>
          <p:cNvPr id="4"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0"/>
            <a:ext cx="4724400" cy="6858000"/>
            <a:chOff x="0" y="0"/>
            <a:chExt cx="4724400" cy="6858000"/>
          </a:xfrm>
          <a:solidFill>
            <a:schemeClr val="accent1"/>
          </a:solidFill>
        </p:grpSpPr>
        <p:sp>
          <p:nvSpPr>
            <p:cNvPr id="7" name="矩形 6"/>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3944455" y="2591337"/>
            <a:ext cx="8247545" cy="160275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2513239" y="2626344"/>
            <a:ext cx="1748518" cy="1507343"/>
            <a:chOff x="2513239" y="2626344"/>
            <a:chExt cx="1748518" cy="1507343"/>
          </a:xfrm>
        </p:grpSpPr>
        <p:sp>
          <p:nvSpPr>
            <p:cNvPr id="9" name="六边形 8"/>
            <p:cNvSpPr/>
            <p:nvPr/>
          </p:nvSpPr>
          <p:spPr>
            <a:xfrm>
              <a:off x="2513239" y="2626344"/>
              <a:ext cx="1748518" cy="1507343"/>
            </a:xfrm>
            <a:prstGeom prst="hexagon">
              <a:avLst/>
            </a:prstGeom>
            <a:solidFill>
              <a:schemeClr val="accent1"/>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67718" y="2941832"/>
              <a:ext cx="1090363" cy="923330"/>
            </a:xfrm>
            <a:prstGeom prst="rect">
              <a:avLst/>
            </a:prstGeom>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02</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12" name="矩形 11"/>
          <p:cNvSpPr/>
          <p:nvPr/>
        </p:nvSpPr>
        <p:spPr>
          <a:xfrm>
            <a:off x="4458313" y="3246260"/>
            <a:ext cx="2225040" cy="706755"/>
          </a:xfrm>
          <a:prstGeom prst="rect">
            <a:avLst/>
          </a:prstGeom>
        </p:spPr>
        <p:txBody>
          <a:bodyPr wrap="none">
            <a:spAutoFit/>
          </a:bodyPr>
          <a:lstStyle/>
          <a:p>
            <a:r>
              <a:rPr lang="zh-CN" altLang="en-US" sz="4000" b="1" dirty="0">
                <a:solidFill>
                  <a:schemeClr val="bg1"/>
                </a:solidFill>
                <a:uFillTx/>
                <a:latin typeface="宋体" panose="02010600030101010101" pitchFamily="2" charset="-122"/>
                <a:ea typeface="宋体" panose="02010600030101010101" pitchFamily="2" charset="-122"/>
              </a:rPr>
              <a:t>工具简介</a:t>
            </a:r>
            <a:endParaRPr lang="zh-CN" altLang="en-US" sz="4000" b="1" dirty="0">
              <a:solidFill>
                <a:schemeClr val="bg1"/>
              </a:solidFill>
              <a:uFillTx/>
              <a:latin typeface="宋体" panose="02010600030101010101" pitchFamily="2" charset="-122"/>
              <a:ea typeface="宋体" panose="02010600030101010101" pitchFamily="2" charset="-122"/>
            </a:endParaRPr>
          </a:p>
        </p:txBody>
      </p:sp>
      <p:pic>
        <p:nvPicPr>
          <p:cNvPr id="14"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solidFill>
                  <a:schemeClr val="accent2"/>
                </a:solidFill>
                <a:effectLst>
                  <a:outerShdw blurRad="38100" dist="38100" dir="2700000" algn="tl">
                    <a:srgbClr val="000000">
                      <a:alpha val="43137"/>
                    </a:srgbClr>
                  </a:outerShdw>
                </a:effectLst>
                <a:cs typeface="+mn-ea"/>
              </a:rPr>
              <a:t>基本功能</a:t>
            </a:r>
            <a:endParaRPr lang="zh-CN" dirty="0"/>
          </a:p>
        </p:txBody>
      </p:sp>
      <p:sp>
        <p:nvSpPr>
          <p:cNvPr id="3" name="内容占位符 2"/>
          <p:cNvSpPr>
            <a:spLocks noGrp="1"/>
          </p:cNvSpPr>
          <p:nvPr>
            <p:ph idx="1"/>
          </p:nvPr>
        </p:nvSpPr>
        <p:spPr/>
        <p:txBody>
          <a:bodyPr>
            <a:normAutofit fontScale="90000" lnSpcReduction="20000"/>
          </a:bodyPr>
          <a:lstStyle/>
          <a:p>
            <a:pPr marL="0" indent="0">
              <a:buNone/>
            </a:pPr>
            <a:r>
              <a:rPr lang="zh-CN" altLang="en-US" dirty="0"/>
              <a:t>面向对象建模</a:t>
            </a:r>
            <a:endParaRPr lang="zh-CN" altLang="en-US" dirty="0"/>
          </a:p>
          <a:p>
            <a:pPr marL="0" indent="0">
              <a:buNone/>
            </a:pPr>
            <a:r>
              <a:rPr lang="zh-CN" altLang="en-US" dirty="0"/>
              <a:t>用例分析</a:t>
            </a:r>
            <a:endParaRPr lang="zh-CN" altLang="en-US" dirty="0"/>
          </a:p>
          <a:p>
            <a:pPr marL="0" indent="0">
              <a:buNone/>
            </a:pPr>
            <a:r>
              <a:rPr lang="zh-CN" altLang="en-US" dirty="0"/>
              <a:t>支持</a:t>
            </a:r>
            <a:r>
              <a:rPr lang="en-US" altLang="zh-CN" dirty="0"/>
              <a:t>UML</a:t>
            </a:r>
            <a:r>
              <a:rPr lang="zh-CN" altLang="en-US" dirty="0"/>
              <a:t>、</a:t>
            </a:r>
            <a:r>
              <a:rPr lang="en-US" altLang="zh-CN" dirty="0"/>
              <a:t>COM</a:t>
            </a:r>
            <a:r>
              <a:rPr lang="zh-CN" altLang="en-US" dirty="0"/>
              <a:t>、</a:t>
            </a:r>
            <a:r>
              <a:rPr lang="en-US" altLang="zh-CN" dirty="0"/>
              <a:t>OMT</a:t>
            </a:r>
            <a:r>
              <a:rPr lang="zh-CN" altLang="en-US" dirty="0"/>
              <a:t>和</a:t>
            </a:r>
            <a:r>
              <a:rPr lang="en-US" altLang="zh-CN" dirty="0"/>
              <a:t>Booch'93</a:t>
            </a:r>
            <a:endParaRPr lang="en-US" altLang="zh-CN" dirty="0"/>
          </a:p>
          <a:p>
            <a:pPr marL="0" indent="0">
              <a:buNone/>
            </a:pPr>
            <a:r>
              <a:rPr lang="zh-CN" altLang="en-US" dirty="0"/>
              <a:t>语义检查</a:t>
            </a:r>
            <a:endParaRPr lang="zh-CN" altLang="en-US" dirty="0"/>
          </a:p>
          <a:p>
            <a:pPr marL="0" indent="0">
              <a:buNone/>
            </a:pPr>
            <a:r>
              <a:rPr lang="zh-CN" altLang="en-US" dirty="0"/>
              <a:t>支持可控的迭代开发</a:t>
            </a:r>
            <a:endParaRPr lang="zh-CN" altLang="en-US" dirty="0"/>
          </a:p>
          <a:p>
            <a:pPr marL="0" indent="0">
              <a:buNone/>
            </a:pPr>
            <a:r>
              <a:rPr lang="zh-CN" altLang="en-US" dirty="0"/>
              <a:t>双向工程</a:t>
            </a:r>
            <a:endParaRPr lang="zh-CN" altLang="en-US" dirty="0"/>
          </a:p>
          <a:p>
            <a:pPr marL="0" indent="0">
              <a:buNone/>
            </a:pPr>
            <a:r>
              <a:rPr lang="zh-CN" altLang="en-US" dirty="0"/>
              <a:t>支持多用户并行开发</a:t>
            </a:r>
            <a:endParaRPr lang="zh-CN" altLang="en-US" dirty="0"/>
          </a:p>
          <a:p>
            <a:pPr marL="0" indent="0">
              <a:buNone/>
            </a:pPr>
            <a:r>
              <a:rPr lang="zh-CN" altLang="en-US" dirty="0"/>
              <a:t>可以与数据建模工具集成</a:t>
            </a:r>
            <a:endParaRPr lang="zh-CN" altLang="en-US" dirty="0"/>
          </a:p>
          <a:p>
            <a:pPr marL="0" indent="0">
              <a:buNone/>
            </a:pPr>
            <a:r>
              <a:rPr lang="en-US" altLang="zh-CN" dirty="0"/>
              <a:t>OLE</a:t>
            </a:r>
            <a:r>
              <a:rPr lang="zh-CN" altLang="en-US" dirty="0"/>
              <a:t>链接、自动化</a:t>
            </a:r>
            <a:endParaRPr lang="zh-CN" altLang="en-US" dirty="0"/>
          </a:p>
          <a:p>
            <a:pPr marL="0" indent="0">
              <a:buNone/>
            </a:pPr>
            <a:r>
              <a:rPr lang="zh-CN" altLang="en-US" dirty="0"/>
              <a:t>多平台可用性</a:t>
            </a:r>
            <a:endParaRPr lang="zh-CN" altLang="en-US" dirty="0"/>
          </a:p>
        </p:txBody>
      </p:sp>
      <p:pic>
        <p:nvPicPr>
          <p:cNvPr id="4"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2"/>
                </a:solidFill>
                <a:effectLst>
                  <a:outerShdw blurRad="38100" dist="38100" dir="2700000" algn="tl">
                    <a:srgbClr val="000000">
                      <a:alpha val="43137"/>
                    </a:srgbClr>
                  </a:outerShdw>
                </a:effectLst>
                <a:cs typeface="+mn-ea"/>
              </a:rPr>
              <a:t>Rose</a:t>
            </a:r>
            <a:r>
              <a:rPr lang="zh-CN" altLang="en-US" dirty="0">
                <a:solidFill>
                  <a:schemeClr val="accent2"/>
                </a:solidFill>
                <a:effectLst>
                  <a:outerShdw blurRad="38100" dist="38100" dir="2700000" algn="tl">
                    <a:srgbClr val="000000">
                      <a:alpha val="43137"/>
                    </a:srgbClr>
                  </a:outerShdw>
                </a:effectLst>
                <a:cs typeface="+mn-ea"/>
              </a:rPr>
              <a:t>的插件及插件程序管理器</a:t>
            </a:r>
            <a:endParaRPr lang="zh-CN" altLang="en-US" dirty="0">
              <a:solidFill>
                <a:schemeClr val="accent2"/>
              </a:solidFill>
              <a:effectLst>
                <a:outerShdw blurRad="38100" dist="38100" dir="2700000" algn="tl">
                  <a:srgbClr val="000000">
                    <a:alpha val="43137"/>
                  </a:srgbClr>
                </a:outerShdw>
              </a:effectLst>
              <a:cs typeface="+mn-ea"/>
            </a:endParaRPr>
          </a:p>
        </p:txBody>
      </p:sp>
      <p:sp>
        <p:nvSpPr>
          <p:cNvPr id="3" name="内容占位符 2"/>
          <p:cNvSpPr>
            <a:spLocks noGrp="1"/>
          </p:cNvSpPr>
          <p:nvPr>
            <p:ph idx="1"/>
          </p:nvPr>
        </p:nvSpPr>
        <p:spPr/>
        <p:txBody>
          <a:bodyPr>
            <a:normAutofit lnSpcReduction="20000"/>
          </a:bodyPr>
          <a:lstStyle/>
          <a:p>
            <a:pPr marL="0" indent="0">
              <a:buNone/>
            </a:pPr>
            <a:r>
              <a:rPr lang="zh-CN" dirty="0"/>
              <a:t>插件包括：</a:t>
            </a:r>
            <a:endParaRPr lang="zh-CN" dirty="0"/>
          </a:p>
          <a:p>
            <a:pPr marL="0" indent="0">
              <a:buNone/>
            </a:pPr>
            <a:r>
              <a:rPr lang="en-US" altLang="zh-CN" dirty="0"/>
              <a:t>ANSI C++</a:t>
            </a:r>
            <a:endParaRPr lang="en-US" altLang="zh-CN" dirty="0"/>
          </a:p>
          <a:p>
            <a:pPr marL="0" indent="0">
              <a:buNone/>
            </a:pPr>
            <a:r>
              <a:rPr lang="en-US" altLang="zh-CN" dirty="0"/>
              <a:t>ANSI Conventer</a:t>
            </a:r>
            <a:endParaRPr lang="en-US" altLang="zh-CN" dirty="0"/>
          </a:p>
          <a:p>
            <a:pPr marL="0" indent="0">
              <a:buNone/>
            </a:pPr>
            <a:r>
              <a:rPr lang="en-US" altLang="zh-CN" dirty="0"/>
              <a:t>Apex</a:t>
            </a:r>
            <a:endParaRPr lang="en-US" altLang="zh-CN" dirty="0"/>
          </a:p>
          <a:p>
            <a:pPr marL="0" indent="0">
              <a:buNone/>
            </a:pPr>
            <a:r>
              <a:rPr lang="en-US" altLang="zh-CN" dirty="0"/>
              <a:t>CORBA</a:t>
            </a:r>
            <a:endParaRPr lang="en-US" altLang="zh-CN" dirty="0"/>
          </a:p>
          <a:p>
            <a:pPr marL="0" indent="0">
              <a:buNone/>
            </a:pPr>
            <a:r>
              <a:rPr lang="en-US" altLang="zh-CN" dirty="0"/>
              <a:t>ClearCase</a:t>
            </a:r>
            <a:endParaRPr lang="en-US" altLang="zh-CN" dirty="0"/>
          </a:p>
          <a:p>
            <a:pPr marL="0" indent="0">
              <a:buNone/>
            </a:pPr>
            <a:r>
              <a:rPr lang="en-US" altLang="zh-CN" dirty="0"/>
              <a:t>Data Modeler</a:t>
            </a:r>
            <a:endParaRPr lang="en-US" altLang="zh-CN" dirty="0"/>
          </a:p>
          <a:p>
            <a:pPr marL="0" indent="0">
              <a:buNone/>
            </a:pPr>
            <a:r>
              <a:rPr lang="en-US" altLang="zh-CN" dirty="0"/>
              <a:t>Deploy</a:t>
            </a:r>
            <a:endParaRPr lang="en-US" altLang="zh-CN" dirty="0"/>
          </a:p>
          <a:p>
            <a:pPr marL="0" indent="0">
              <a:buNone/>
            </a:pPr>
            <a:r>
              <a:rPr lang="en-US" altLang="zh-CN" dirty="0"/>
              <a:t>Framework Wizard......</a:t>
            </a:r>
            <a:endParaRPr lang="en-US" altLang="zh-CN" dirty="0"/>
          </a:p>
        </p:txBody>
      </p:sp>
      <p:pic>
        <p:nvPicPr>
          <p:cNvPr id="4"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theme/theme1.xml><?xml version="1.0" encoding="utf-8"?>
<a:theme xmlns:a="http://schemas.openxmlformats.org/drawingml/2006/main" name="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5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4202</Words>
  <Application>WPS 演示</Application>
  <PresentationFormat>宽屏</PresentationFormat>
  <Paragraphs>279</Paragraphs>
  <Slides>40</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Arial</vt:lpstr>
      <vt:lpstr>宋体</vt:lpstr>
      <vt:lpstr>Wingdings</vt:lpstr>
      <vt:lpstr>方正兰亭准黑_GBK</vt:lpstr>
      <vt:lpstr>方正兰亭中粗黑_GBK</vt:lpstr>
      <vt:lpstr>Calibri</vt:lpstr>
      <vt:lpstr>微软雅黑</vt:lpstr>
      <vt:lpstr>Arial Unicode MS</vt:lpstr>
      <vt:lpstr>Impact</vt:lpstr>
      <vt:lpstr>第一PPT，www.1ppt.com</vt:lpstr>
      <vt:lpstr>PowerPoint 演示文稿</vt:lpstr>
      <vt:lpstr>PowerPoint 演示文稿</vt:lpstr>
      <vt:lpstr>PowerPoint 演示文稿</vt:lpstr>
      <vt:lpstr>理解可视化建模</vt:lpstr>
      <vt:lpstr>理解可视化建模</vt:lpstr>
      <vt:lpstr>参考资料</vt:lpstr>
      <vt:lpstr>PowerPoint 演示文稿</vt:lpstr>
      <vt:lpstr>基本功能</vt:lpstr>
      <vt:lpstr>Rose的插件及插件程序管理器</vt:lpstr>
      <vt:lpstr>Rose的插件及插件程序管理器</vt:lpstr>
      <vt:lpstr>PowerPoint 演示文稿</vt:lpstr>
      <vt:lpstr> Rose应用程序界面组成</vt:lpstr>
      <vt:lpstr> Rose应用程序界面组成</vt:lpstr>
      <vt:lpstr>PowerPoint 演示文稿</vt:lpstr>
      <vt:lpstr>建立用例图use case diagram</vt:lpstr>
      <vt:lpstr>建立用例图use case diagram</vt:lpstr>
      <vt:lpstr>建立用例图use case diagram</vt:lpstr>
      <vt:lpstr>建立活动图activity diagram</vt:lpstr>
      <vt:lpstr>建立类图class diagram</vt:lpstr>
      <vt:lpstr>建立交互图 interaction diagram</vt:lpstr>
      <vt:lpstr>建立交互图 interaction diagram</vt:lpstr>
      <vt:lpstr>建立状态图 statechart diagram</vt:lpstr>
      <vt:lpstr>建立构件图 component diagram</vt:lpstr>
      <vt:lpstr>PowerPoint 演示文稿</vt:lpstr>
      <vt:lpstr>Rose模型</vt:lpstr>
      <vt:lpstr>创建Rose模型</vt:lpstr>
      <vt:lpstr>保存Rose模型</vt:lpstr>
      <vt:lpstr>Rose模型的导入与导出</vt:lpstr>
      <vt:lpstr>Rose模型的导入与导出</vt:lpstr>
      <vt:lpstr>将Rose模型发布到Web上</vt:lpstr>
      <vt:lpstr>模型集成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大气简洁</dc:title>
  <dc:creator>第一PPT模板网：www.1ppt.com</dc:creator>
  <cp:keywords>第一PPT模板网：www.1ppt.com</cp:keywords>
  <cp:lastModifiedBy>lemon</cp:lastModifiedBy>
  <cp:revision>576</cp:revision>
  <dcterms:created xsi:type="dcterms:W3CDTF">2015-09-30T13:08:00Z</dcterms:created>
  <dcterms:modified xsi:type="dcterms:W3CDTF">2017-11-05T04:16:01Z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KSOProductBuildVer">
    <vt:lpwstr>2052-10.1.0.6930</vt:lpwstr>
  </property>
</Properties>
</file>